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sldIdLst>
    <p:sldId id="257" r:id="rId2"/>
    <p:sldId id="570" r:id="rId3"/>
    <p:sldId id="492" r:id="rId4"/>
    <p:sldId id="505" r:id="rId5"/>
    <p:sldId id="507" r:id="rId6"/>
    <p:sldId id="493" r:id="rId7"/>
    <p:sldId id="506" r:id="rId8"/>
    <p:sldId id="575" r:id="rId9"/>
    <p:sldId id="576" r:id="rId10"/>
    <p:sldId id="577" r:id="rId11"/>
    <p:sldId id="578" r:id="rId12"/>
    <p:sldId id="579" r:id="rId13"/>
    <p:sldId id="580" r:id="rId14"/>
    <p:sldId id="581" r:id="rId15"/>
    <p:sldId id="582" r:id="rId16"/>
    <p:sldId id="513" r:id="rId17"/>
    <p:sldId id="583" r:id="rId18"/>
    <p:sldId id="584" r:id="rId19"/>
    <p:sldId id="585" r:id="rId20"/>
    <p:sldId id="586" r:id="rId21"/>
    <p:sldId id="587" r:id="rId22"/>
    <p:sldId id="594" r:id="rId23"/>
    <p:sldId id="595" r:id="rId24"/>
    <p:sldId id="596" r:id="rId25"/>
    <p:sldId id="597" r:id="rId26"/>
    <p:sldId id="497" r:id="rId27"/>
    <p:sldId id="287" r:id="rId28"/>
    <p:sldId id="547" r:id="rId29"/>
    <p:sldId id="291" r:id="rId30"/>
    <p:sldId id="278" r:id="rId31"/>
    <p:sldId id="280" r:id="rId32"/>
    <p:sldId id="279" r:id="rId33"/>
    <p:sldId id="373" r:id="rId34"/>
    <p:sldId id="408" r:id="rId35"/>
    <p:sldId id="409" r:id="rId36"/>
    <p:sldId id="458" r:id="rId37"/>
    <p:sldId id="453" r:id="rId38"/>
    <p:sldId id="452" r:id="rId39"/>
    <p:sldId id="455" r:id="rId40"/>
    <p:sldId id="416" r:id="rId41"/>
    <p:sldId id="438" r:id="rId42"/>
    <p:sldId id="459" r:id="rId43"/>
    <p:sldId id="477" r:id="rId44"/>
    <p:sldId id="605" r:id="rId45"/>
    <p:sldId id="604" r:id="rId46"/>
    <p:sldId id="606" r:id="rId47"/>
    <p:sldId id="592" r:id="rId48"/>
    <p:sldId id="593" r:id="rId49"/>
    <p:sldId id="591" r:id="rId50"/>
    <p:sldId id="309" r:id="rId51"/>
    <p:sldId id="310" r:id="rId52"/>
    <p:sldId id="421" r:id="rId53"/>
    <p:sldId id="523" r:id="rId54"/>
    <p:sldId id="515" r:id="rId55"/>
    <p:sldId id="516" r:id="rId56"/>
    <p:sldId id="504" r:id="rId57"/>
    <p:sldId id="521" r:id="rId58"/>
    <p:sldId id="512" r:id="rId59"/>
    <p:sldId id="527" r:id="rId60"/>
    <p:sldId id="524" r:id="rId61"/>
    <p:sldId id="518" r:id="rId62"/>
    <p:sldId id="519" r:id="rId63"/>
    <p:sldId id="520" r:id="rId64"/>
    <p:sldId id="528" r:id="rId65"/>
    <p:sldId id="526" r:id="rId66"/>
    <p:sldId id="600" r:id="rId67"/>
    <p:sldId id="601" r:id="rId68"/>
    <p:sldId id="522" r:id="rId69"/>
    <p:sldId id="602" r:id="rId70"/>
    <p:sldId id="599" r:id="rId71"/>
    <p:sldId id="603" r:id="rId72"/>
    <p:sldId id="530" r:id="rId73"/>
    <p:sldId id="569" r:id="rId74"/>
    <p:sldId id="563" r:id="rId75"/>
    <p:sldId id="589" r:id="rId76"/>
    <p:sldId id="598" r:id="rId77"/>
    <p:sldId id="607" r:id="rId78"/>
    <p:sldId id="608" r:id="rId79"/>
    <p:sldId id="609" r:id="rId80"/>
    <p:sldId id="590" r:id="rId81"/>
    <p:sldId id="333" r:id="rId82"/>
    <p:sldId id="334" r:id="rId83"/>
    <p:sldId id="568" r:id="rId84"/>
    <p:sldId id="564" r:id="rId85"/>
    <p:sldId id="565" r:id="rId86"/>
    <p:sldId id="566" r:id="rId87"/>
    <p:sldId id="567" r:id="rId88"/>
  </p:sldIdLst>
  <p:sldSz cx="9144000" cy="6858000" type="screen4x3"/>
  <p:notesSz cx="6858000" cy="9144000"/>
  <p:custShowLst>
    <p:custShow name="HochTief2014.0227" id="0">
      <p:sldLst>
        <p:sld r:id="rId2"/>
        <p:sld r:id="rId28"/>
        <p:sld r:id="rId30"/>
        <p:sld r:id="rId32"/>
        <p:sld r:id="rId33"/>
        <p:sld r:id="rId35"/>
        <p:sld r:id="rId34"/>
        <p:sld r:id="rId36"/>
        <p:sld r:id="rId41"/>
        <p:sld r:id="rId51"/>
        <p:sld r:id="rId52"/>
        <p:sld r:id="rId53"/>
        <p:sld r:id="rId82"/>
        <p:sld r:id="rId83"/>
      </p:sldLst>
    </p:custShow>
    <p:custShow name="Seminar_Institut" id="1">
      <p:sldLst>
        <p:sld r:id="rId2"/>
        <p:sld r:id="rId28"/>
        <p:sld r:id="rId30"/>
        <p:sld r:id="rId32"/>
        <p:sld r:id="rId33"/>
        <p:sld r:id="rId35"/>
        <p:sld r:id="rId34"/>
        <p:sld r:id="rId36"/>
        <p:sld r:id="rId37"/>
        <p:sld r:id="rId38"/>
        <p:sld r:id="rId39"/>
        <p:sld r:id="rId40"/>
        <p:sld r:id="rId41"/>
        <p:sld r:id="rId42"/>
        <p:sld r:id="rId43"/>
        <p:sld r:id="rId51"/>
        <p:sld r:id="rId52"/>
        <p:sld r:id="rId53"/>
        <p:sld r:id="rId82"/>
        <p:sld r:id="rId83"/>
      </p:sldLst>
    </p:custShow>
  </p:custShow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66"/>
    <a:srgbClr val="6600CC"/>
    <a:srgbClr val="FFFF99"/>
    <a:srgbClr val="009900"/>
    <a:srgbClr val="0000CC"/>
    <a:srgbClr val="FF33CC"/>
    <a:srgbClr val="0033CC"/>
    <a:srgbClr val="CCFF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2" autoAdjust="0"/>
  </p:normalViewPr>
  <p:slideViewPr>
    <p:cSldViewPr showGuides="1">
      <p:cViewPr varScale="1">
        <p:scale>
          <a:sx n="115" d="100"/>
          <a:sy n="115" d="100"/>
        </p:scale>
        <p:origin x="147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609CB-AB16-4A55-B738-BA8704CD2FCD}" type="datetimeFigureOut">
              <a:rPr lang="de-DE" smtClean="0"/>
              <a:pPr/>
              <a:t>19.12.2017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0372A2-BE31-4280-9B60-79392BF51D3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6375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372A2-BE31-4280-9B60-79392BF51D3E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1492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162C3-67F4-4DAA-9E13-4B371FFD6F6D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5648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372A2-BE31-4280-9B60-79392BF51D3E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8709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„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372A2-BE31-4280-9B60-79392BF51D3E}" type="slidenum">
              <a:rPr lang="de-DE" smtClean="0"/>
              <a:pPr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5013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372A2-BE31-4280-9B60-79392BF51D3E}" type="slidenum">
              <a:rPr lang="de-DE" smtClean="0"/>
              <a:pPr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8827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25EAB-CD43-47AD-AAC6-C0534BD556E6}" type="datetimeFigureOut">
              <a:rPr lang="de-DE" smtClean="0"/>
              <a:pPr/>
              <a:t>19.12.2017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03FA-71DA-469B-92EE-1606A7455E3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9687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25EAB-CD43-47AD-AAC6-C0534BD556E6}" type="datetimeFigureOut">
              <a:rPr lang="de-DE" smtClean="0"/>
              <a:pPr/>
              <a:t>19.12.2017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03FA-71DA-469B-92EE-1606A7455E3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1915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25EAB-CD43-47AD-AAC6-C0534BD556E6}" type="datetimeFigureOut">
              <a:rPr lang="de-DE" smtClean="0"/>
              <a:pPr/>
              <a:t>19.12.2017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03FA-71DA-469B-92EE-1606A7455E3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0745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25EAB-CD43-47AD-AAC6-C0534BD556E6}" type="datetimeFigureOut">
              <a:rPr lang="de-DE" smtClean="0"/>
              <a:pPr/>
              <a:t>19.12.2017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03FA-71DA-469B-92EE-1606A7455E3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1521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25EAB-CD43-47AD-AAC6-C0534BD556E6}" type="datetimeFigureOut">
              <a:rPr lang="de-DE" smtClean="0"/>
              <a:pPr/>
              <a:t>19.12.2017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03FA-71DA-469B-92EE-1606A7455E3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632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25EAB-CD43-47AD-AAC6-C0534BD556E6}" type="datetimeFigureOut">
              <a:rPr lang="de-DE" smtClean="0"/>
              <a:pPr/>
              <a:t>19.12.2017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03FA-71DA-469B-92EE-1606A7455E3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7243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25EAB-CD43-47AD-AAC6-C0534BD556E6}" type="datetimeFigureOut">
              <a:rPr lang="de-DE" smtClean="0"/>
              <a:pPr/>
              <a:t>19.12.2017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03FA-71DA-469B-92EE-1606A7455E3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6507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25EAB-CD43-47AD-AAC6-C0534BD556E6}" type="datetimeFigureOut">
              <a:rPr lang="de-DE" smtClean="0"/>
              <a:pPr/>
              <a:t>19.12.2017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03FA-71DA-469B-92EE-1606A7455E3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277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25EAB-CD43-47AD-AAC6-C0534BD556E6}" type="datetimeFigureOut">
              <a:rPr lang="de-DE" smtClean="0"/>
              <a:pPr/>
              <a:t>19.12.2017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03FA-71DA-469B-92EE-1606A7455E3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4641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25EAB-CD43-47AD-AAC6-C0534BD556E6}" type="datetimeFigureOut">
              <a:rPr lang="de-DE" smtClean="0"/>
              <a:pPr/>
              <a:t>19.12.2017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03FA-71DA-469B-92EE-1606A7455E3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4419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25EAB-CD43-47AD-AAC6-C0534BD556E6}" type="datetimeFigureOut">
              <a:rPr lang="de-DE" smtClean="0"/>
              <a:pPr/>
              <a:t>19.12.2017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03FA-71DA-469B-92EE-1606A7455E3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5504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25EAB-CD43-47AD-AAC6-C0534BD556E6}" type="datetimeFigureOut">
              <a:rPr lang="de-DE" smtClean="0"/>
              <a:pPr/>
              <a:t>19.12.2017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D03FA-71DA-469B-92EE-1606A7455E3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804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ze.uni-saarland.de/Speicher.htm" TargetMode="External"/><Relationship Id="rId2" Type="http://schemas.openxmlformats.org/officeDocument/2006/relationships/hyperlink" Target="mailto:luther.gerhard@ingenieur.de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ea.org/newsroom/news/2017/march/iea-finds-co2-emissions-flat-for-third-straight-year-even-as-global-economy-grew.html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cripps.ucsd.edu/programs/keelingcurve/wp-content/plugins/sio-bluemoon/graphs/co2_10k.png" TargetMode="External"/><Relationship Id="rId4" Type="http://schemas.openxmlformats.org/officeDocument/2006/relationships/hyperlink" Target="https://scripps.ucsd.edu/programs/keelingcurve/wp-content/plugins/sio-bluemoon/graphs/mlo_full_record.pn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oeko.de/fileadmin/oekodoc/OEkologische_Flexibilitaetsoptionen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ze.uni-saarland.de/AKE_Archiv/DPG2016-AKE_Regensburg/Links_DPG2016.htm%20Vortrag%202.1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dew.de/internet.nsf/res/4A5D437AB754A529C125817C00323A64/$file/Awh_20170710_Erneuerbare-Energien-EEG_2017.pdf" TargetMode="External"/><Relationship Id="rId3" Type="http://schemas.openxmlformats.org/officeDocument/2006/relationships/slide" Target="slide21.xml"/><Relationship Id="rId7" Type="http://schemas.openxmlformats.org/officeDocument/2006/relationships/hyperlink" Target="http://www.pv-fakten.de/" TargetMode="External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5.xml"/><Relationship Id="rId5" Type="http://schemas.openxmlformats.org/officeDocument/2006/relationships/slide" Target="slide22.xml"/><Relationship Id="rId10" Type="http://schemas.openxmlformats.org/officeDocument/2006/relationships/image" Target="../media/image16.emf"/><Relationship Id="rId4" Type="http://schemas.openxmlformats.org/officeDocument/2006/relationships/slide" Target="slide20.xml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ew.de/internet.nsf/res/4A5D437AB754A529C125817C00323A64/$file/Awh_20170710_Erneuerbare-Energien-EEG_2017.pdf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bdew.de/internet.nsf/res/4A5D437AB754A529C125817C00323A64/$file/Awh_20170710_Erneuerbare-Energien-EEG_2017.pdf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slide" Target="slide18.xml"/><Relationship Id="rId7" Type="http://schemas.openxmlformats.org/officeDocument/2006/relationships/slide" Target="slide3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2.xml"/><Relationship Id="rId5" Type="http://schemas.openxmlformats.org/officeDocument/2006/relationships/slide" Target="slide31.xml"/><Relationship Id="rId10" Type="http://schemas.openxmlformats.org/officeDocument/2006/relationships/slide" Target="slide51.xml"/><Relationship Id="rId4" Type="http://schemas.openxmlformats.org/officeDocument/2006/relationships/slide" Target="slide26.xml"/><Relationship Id="rId9" Type="http://schemas.openxmlformats.org/officeDocument/2006/relationships/slide" Target="slide5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dew.de/internet.nsf/res/4A5D437AB754A529C125817C00323A64/$file/Awh_20170710_Erneuerbare-Energien-EEG_2017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v-fakten.de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slide" Target="slide16.xml"/><Relationship Id="rId4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3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de/3/36/Weltbev%C3%B6lkerung_2011.sv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" Target="slide5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" Target="slide5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" Target="slide5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de.wikipedia.org/wiki/Bev%C3%B6lkerungsdicht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mailto:schmidtb@atom.uni-frankfurt.de" TargetMode="External"/><Relationship Id="rId2" Type="http://schemas.openxmlformats.org/officeDocument/2006/relationships/hyperlink" Target="mailto:luther.gerhard@ingenieur.de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sa.un.org/unpd/wpp/Publications/Files/WPP2017_KeyFindings.pdf" TargetMode="External"/><Relationship Id="rId2" Type="http://schemas.openxmlformats.org/officeDocument/2006/relationships/hyperlink" Target="https://www.welt.de/politik/deutschland/article144603847/Afrikas-Bevoelkerung-vervierfacht-sich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nee.de/_obj/A4440F9B-5E16.../Puchta_Beuth_Hochschule_2016.pdf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nee.de/_obj/A4440F9B-5E16.../Puchta_Beuth_Hochschule_2016.pdf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nee.de/_obj/A4440F9B-5E16.../Puchta_Beuth_Hochschule_2016.pdf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chtief.de/hochtief/320.jhtml?id=17" TargetMode="External"/><Relationship Id="rId2" Type="http://schemas.openxmlformats.org/officeDocument/2006/relationships/hyperlink" Target="http://s.fhg.de/stensea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bundesregierung.de/Content/DE/Artikel/2015/12/2015-12-08-hts-stansea.html" TargetMode="External"/><Relationship Id="rId5" Type="http://schemas.openxmlformats.org/officeDocument/2006/relationships/hyperlink" Target="http://forschung-energiespeicher.info/projektschau/gesamtliste/projekt-einzelansicht/95/Kugelpumpspeicher_unter_Wasser/" TargetMode="External"/><Relationship Id="rId4" Type="http://schemas.openxmlformats.org/officeDocument/2006/relationships/hyperlink" Target="http://www.fze.uni-saarland.de/Speicher.htm" TargetMode="Externa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ze.uni-saarland.de/AKE_Archiv/DPG2016-AKE_Regensburg/Links_DPG2016.htm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7684" y="1140821"/>
            <a:ext cx="8188678" cy="2360186"/>
          </a:xfrm>
          <a:gradFill>
            <a:gsLst>
              <a:gs pos="0">
                <a:srgbClr val="FF3399"/>
              </a:gs>
              <a:gs pos="17000">
                <a:srgbClr val="FF6633"/>
              </a:gs>
              <a:gs pos="50000">
                <a:srgbClr val="FFFF00"/>
              </a:gs>
              <a:gs pos="93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r>
              <a:rPr lang="de-DE" sz="4000" b="1" dirty="0" smtClean="0">
                <a:latin typeface="Arial" pitchFamily="34" charset="0"/>
                <a:cs typeface="Arial" pitchFamily="34" charset="0"/>
              </a:rPr>
              <a:t>Energiewende-</a:t>
            </a:r>
            <a:br>
              <a:rPr lang="de-DE" sz="4000" b="1" dirty="0" smtClean="0">
                <a:latin typeface="Arial" pitchFamily="34" charset="0"/>
                <a:cs typeface="Arial" pitchFamily="34" charset="0"/>
              </a:rPr>
            </a:br>
            <a:r>
              <a:rPr lang="de-DE" sz="11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sz="2400" dirty="0" smtClean="0">
                <a:latin typeface="Arial" pitchFamily="34" charset="0"/>
                <a:cs typeface="Arial" pitchFamily="34" charset="0"/>
              </a:rPr>
            </a:br>
            <a:r>
              <a:rPr lang="de-DE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Wir schaffen das</a:t>
            </a:r>
            <a:endParaRPr lang="de-DE" sz="4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519771" y="4113076"/>
            <a:ext cx="43919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. Gerhard Luther 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Universität des 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Saarlandes ,</a:t>
            </a:r>
            <a:b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Experimentalphysik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, Bau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E26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66123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Saarbrücken     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u="sng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luther.gerhard@ingenieur.io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0681-302-2737(d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)  und 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0681-56310(p</a:t>
            </a:r>
            <a:r>
              <a:rPr lang="de-DE" dirty="0" smtClean="0"/>
              <a:t>)</a:t>
            </a:r>
          </a:p>
          <a:p>
            <a:pPr algn="ctr"/>
            <a:r>
              <a:rPr lang="de-DE" sz="2000" dirty="0" smtClean="0">
                <a:hlinkClick r:id="rId3"/>
              </a:rPr>
              <a:t>www.fze.uni-saarland.de/Speicher.htm</a:t>
            </a:r>
            <a:r>
              <a:rPr lang="de-DE" dirty="0" smtClean="0"/>
              <a:t> 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71500" y="6734889"/>
            <a:ext cx="306034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 smtClean="0">
                <a:latin typeface="Arial" pitchFamily="34" charset="0"/>
                <a:cs typeface="Arial" pitchFamily="34" charset="0"/>
              </a:rPr>
              <a:t>Bildspeicher teilweise in  V_Hochtief2011.0715_BergSpeicher.pptx</a:t>
            </a:r>
            <a:endParaRPr lang="de-DE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1500" y="53625"/>
            <a:ext cx="7668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>
                <a:latin typeface="Arial" pitchFamily="34" charset="0"/>
                <a:cs typeface="Arial" pitchFamily="34" charset="0"/>
              </a:rPr>
              <a:t>V_GL2017.1220_UdS_Energiewende-WirSchaffenDas.pptx</a:t>
            </a:r>
            <a:endParaRPr lang="de-DE" sz="1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94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23528" y="4942909"/>
            <a:ext cx="4248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0000CC"/>
                </a:solidFill>
              </a:rPr>
              <a:t>weil</a:t>
            </a:r>
            <a:r>
              <a:rPr lang="en-US" b="1" dirty="0" smtClean="0">
                <a:solidFill>
                  <a:srgbClr val="0000CC"/>
                </a:solidFill>
              </a:rPr>
              <a:t>:</a:t>
            </a:r>
            <a:r>
              <a:rPr lang="en-US" b="1" dirty="0" smtClean="0"/>
              <a:t>  </a:t>
            </a:r>
            <a:r>
              <a:rPr lang="en-US" b="1" dirty="0" err="1" smtClean="0">
                <a:solidFill>
                  <a:srgbClr val="009900"/>
                </a:solidFill>
              </a:rPr>
              <a:t>mehr</a:t>
            </a:r>
            <a:r>
              <a:rPr lang="en-US" b="1" dirty="0" smtClean="0">
                <a:solidFill>
                  <a:srgbClr val="009900"/>
                </a:solidFill>
              </a:rPr>
              <a:t> RE</a:t>
            </a:r>
            <a:r>
              <a:rPr lang="en-US" b="1" dirty="0" smtClean="0"/>
              <a:t>,</a:t>
            </a:r>
            <a:br>
              <a:rPr lang="en-US" b="1" dirty="0" smtClean="0"/>
            </a:br>
            <a:r>
              <a:rPr lang="en-US" b="1" dirty="0" smtClean="0"/>
              <a:t>           </a:t>
            </a:r>
            <a:r>
              <a:rPr lang="en-US" b="1" dirty="0" err="1" smtClean="0"/>
              <a:t>mehr</a:t>
            </a:r>
            <a:r>
              <a:rPr lang="en-US" b="1" dirty="0" smtClean="0"/>
              <a:t> Gas </a:t>
            </a:r>
            <a:r>
              <a:rPr lang="en-US" b="1" dirty="0" err="1" smtClean="0"/>
              <a:t>statt</a:t>
            </a:r>
            <a:r>
              <a:rPr lang="en-US" b="1" dirty="0" smtClean="0"/>
              <a:t> </a:t>
            </a:r>
            <a:r>
              <a:rPr lang="en-US" b="1" dirty="0" err="1" smtClean="0"/>
              <a:t>Kohle</a:t>
            </a:r>
            <a:r>
              <a:rPr lang="en-US" b="1" dirty="0" smtClean="0"/>
              <a:t> (</a:t>
            </a:r>
            <a:r>
              <a:rPr lang="en-US" b="1" dirty="0" err="1" smtClean="0"/>
              <a:t>Schiefergas</a:t>
            </a:r>
            <a:r>
              <a:rPr lang="en-US" b="1" dirty="0" smtClean="0"/>
              <a:t>),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      </a:t>
            </a:r>
            <a:r>
              <a:rPr lang="en-US" b="1" dirty="0" err="1">
                <a:solidFill>
                  <a:srgbClr val="009900"/>
                </a:solidFill>
              </a:rPr>
              <a:t>mehr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Effizienz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          </a:t>
            </a:r>
            <a:r>
              <a:rPr lang="en-US" sz="1400" dirty="0" err="1" smtClean="0">
                <a:solidFill>
                  <a:schemeClr val="accent6">
                    <a:lumMod val="50000"/>
                  </a:schemeClr>
                </a:solidFill>
              </a:rPr>
              <a:t>mehr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50000"/>
                  </a:schemeClr>
                </a:solidFill>
              </a:rPr>
              <a:t>AKW’s</a:t>
            </a:r>
            <a:r>
              <a:rPr lang="en-US" sz="11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(C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hina, US, </a:t>
            </a:r>
            <a:r>
              <a:rPr lang="en-US" sz="1200" dirty="0" err="1" smtClean="0">
                <a:solidFill>
                  <a:schemeClr val="accent6">
                    <a:lumMod val="50000"/>
                  </a:schemeClr>
                </a:solidFill>
              </a:rPr>
              <a:t>SKorea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, India, Russ., Pakistan)</a:t>
            </a:r>
            <a:endParaRPr lang="en-US" b="1" dirty="0" smtClean="0">
              <a:solidFill>
                <a:srgbClr val="009900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00708"/>
            <a:ext cx="7848872" cy="423272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71500" y="6489340"/>
            <a:ext cx="8388932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Quelle:   </a:t>
            </a:r>
            <a:r>
              <a:rPr lang="de-DE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IEA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(2017), Pressemitteilung vom  2017.0317.</a:t>
            </a:r>
            <a:b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smtClean="0">
                <a:hlinkClick r:id="rId3"/>
              </a:rPr>
              <a:t>http</a:t>
            </a:r>
            <a:r>
              <a:rPr lang="de-DE" sz="1100" dirty="0">
                <a:hlinkClick r:id="rId3"/>
              </a:rPr>
              <a:t>://</a:t>
            </a:r>
            <a:r>
              <a:rPr lang="de-DE" sz="1100" dirty="0" err="1" smtClean="0">
                <a:hlinkClick r:id="rId3"/>
              </a:rPr>
              <a:t>www.iea.org</a:t>
            </a:r>
            <a:r>
              <a:rPr lang="de-DE" sz="1100" dirty="0" smtClean="0">
                <a:hlinkClick r:id="rId3"/>
              </a:rPr>
              <a:t>/</a:t>
            </a:r>
            <a:r>
              <a:rPr lang="de-DE" sz="1100" dirty="0" err="1" smtClean="0">
                <a:hlinkClick r:id="rId3"/>
              </a:rPr>
              <a:t>newsroom</a:t>
            </a:r>
            <a:r>
              <a:rPr lang="de-DE" sz="1100" dirty="0" smtClean="0">
                <a:hlinkClick r:id="rId3"/>
              </a:rPr>
              <a:t>/</a:t>
            </a:r>
            <a:r>
              <a:rPr lang="de-DE" sz="1100" dirty="0" err="1" smtClean="0">
                <a:hlinkClick r:id="rId3"/>
              </a:rPr>
              <a:t>news</a:t>
            </a:r>
            <a:r>
              <a:rPr lang="de-DE" sz="1100" dirty="0" smtClean="0">
                <a:hlinkClick r:id="rId3"/>
              </a:rPr>
              <a:t>/2017/</a:t>
            </a:r>
            <a:r>
              <a:rPr lang="de-DE" sz="1100" dirty="0" err="1" smtClean="0">
                <a:hlinkClick r:id="rId3"/>
              </a:rPr>
              <a:t>march</a:t>
            </a:r>
            <a:r>
              <a:rPr lang="de-DE" sz="1100" dirty="0" smtClean="0">
                <a:hlinkClick r:id="rId3"/>
              </a:rPr>
              <a:t>/iea-finds-co2-emissions-flat-for-third-straight-year-even-as-global-economy-grew.html</a:t>
            </a:r>
            <a:r>
              <a:rPr lang="de-DE" sz="1100" dirty="0" smtClean="0"/>
              <a:t>   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1043608" y="188640"/>
            <a:ext cx="7020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IEA:  </a:t>
            </a:r>
            <a:r>
              <a:rPr lang="en-US" sz="2800" b="1" dirty="0"/>
              <a:t>“CO2 emissions </a:t>
            </a:r>
            <a:r>
              <a:rPr lang="en-US" sz="2800" b="1" dirty="0">
                <a:solidFill>
                  <a:srgbClr val="0000CC"/>
                </a:solidFill>
              </a:rPr>
              <a:t>flat</a:t>
            </a:r>
            <a:r>
              <a:rPr lang="en-US" sz="2800" b="1" dirty="0"/>
              <a:t> for third straight year” </a:t>
            </a:r>
          </a:p>
        </p:txBody>
      </p:sp>
      <p:sp>
        <p:nvSpPr>
          <p:cNvPr id="10" name="Rechteck 9"/>
          <p:cNvSpPr/>
          <p:nvPr/>
        </p:nvSpPr>
        <p:spPr>
          <a:xfrm>
            <a:off x="4582818" y="5193197"/>
            <a:ext cx="25814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00CC"/>
                </a:solidFill>
              </a:rPr>
              <a:t>Eine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gute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Tendenz</a:t>
            </a:r>
            <a:r>
              <a:rPr lang="en-US" b="1" u="sng" dirty="0"/>
              <a:t>, </a:t>
            </a:r>
            <a:r>
              <a:rPr lang="en-US" b="1" u="sng" dirty="0" err="1" smtClean="0"/>
              <a:t>aber</a:t>
            </a:r>
            <a:r>
              <a:rPr lang="en-US" b="1" dirty="0" smtClean="0"/>
              <a:t>:   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5580112" y="5625244"/>
            <a:ext cx="3056799" cy="677108"/>
          </a:xfrm>
          <a:prstGeom prst="rect">
            <a:avLst/>
          </a:prstGeom>
          <a:solidFill>
            <a:srgbClr val="FFFF66"/>
          </a:solidFill>
          <a:ln w="508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für</a:t>
            </a:r>
            <a:r>
              <a:rPr lang="en-US" b="1" dirty="0">
                <a:solidFill>
                  <a:srgbClr val="FF0000"/>
                </a:solidFill>
              </a:rPr>
              <a:t> 2 Grad-</a:t>
            </a:r>
            <a:r>
              <a:rPr lang="en-US" b="1" dirty="0" err="1">
                <a:solidFill>
                  <a:srgbClr val="FF0000"/>
                </a:solidFill>
              </a:rPr>
              <a:t>Ziel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    </a:t>
            </a:r>
            <a:r>
              <a:rPr lang="en-US" sz="2000" b="1" dirty="0" err="1" smtClean="0">
                <a:solidFill>
                  <a:srgbClr val="FF0000"/>
                </a:solidFill>
              </a:rPr>
              <a:t>noch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nicht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ausreichend</a:t>
            </a:r>
            <a:r>
              <a:rPr lang="en-US" sz="2000" b="1" dirty="0" smtClean="0">
                <a:solidFill>
                  <a:srgbClr val="FF0000"/>
                </a:solidFill>
              </a:rPr>
              <a:t> !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272300" y="1068881"/>
            <a:ext cx="1080120" cy="59592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de-DE" sz="1600" dirty="0" smtClean="0"/>
              <a:t>in 2016 AD:</a:t>
            </a:r>
            <a:endParaRPr lang="de-DE" dirty="0" smtClean="0"/>
          </a:p>
          <a:p>
            <a:r>
              <a:rPr lang="de-DE" b="1" dirty="0" smtClean="0">
                <a:solidFill>
                  <a:srgbClr val="0000CC"/>
                </a:solidFill>
              </a:rPr>
              <a:t>32.1 </a:t>
            </a:r>
            <a:r>
              <a:rPr lang="de-DE" b="1" dirty="0" err="1" smtClean="0">
                <a:solidFill>
                  <a:srgbClr val="0000CC"/>
                </a:solidFill>
              </a:rPr>
              <a:t>Gt</a:t>
            </a:r>
            <a:r>
              <a:rPr lang="de-DE" b="1" dirty="0" smtClean="0">
                <a:solidFill>
                  <a:srgbClr val="0000CC"/>
                </a:solidFill>
              </a:rPr>
              <a:t> /a</a:t>
            </a:r>
            <a:r>
              <a:rPr lang="de-DE" b="1" dirty="0" smtClean="0"/>
              <a:t> </a:t>
            </a:r>
            <a:endParaRPr lang="de-DE" b="1" dirty="0"/>
          </a:p>
        </p:txBody>
      </p:sp>
      <p:sp>
        <p:nvSpPr>
          <p:cNvPr id="2" name="Textfeld 1"/>
          <p:cNvSpPr txBox="1"/>
          <p:nvPr/>
        </p:nvSpPr>
        <p:spPr>
          <a:xfrm>
            <a:off x="7848364" y="2060848"/>
            <a:ext cx="1080120" cy="166199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dirty="0" smtClean="0"/>
              <a:t>in </a:t>
            </a:r>
            <a:r>
              <a:rPr lang="de-DE" u="sng" dirty="0" err="1" smtClean="0"/>
              <a:t>2017AD</a:t>
            </a:r>
            <a:r>
              <a:rPr lang="de-DE" dirty="0" smtClean="0"/>
              <a:t>: </a:t>
            </a:r>
          </a:p>
          <a:p>
            <a:r>
              <a:rPr lang="de-DE" dirty="0" smtClean="0"/>
              <a:t>leider </a:t>
            </a:r>
            <a:br>
              <a:rPr lang="de-DE" dirty="0" smtClean="0"/>
            </a:br>
            <a:r>
              <a:rPr lang="de-DE" b="1" dirty="0" smtClean="0"/>
              <a:t>wieder </a:t>
            </a:r>
          </a:p>
          <a:p>
            <a:r>
              <a:rPr lang="de-DE" b="1" dirty="0" smtClean="0"/>
              <a:t>Zuwachs</a:t>
            </a:r>
          </a:p>
          <a:p>
            <a:r>
              <a:rPr lang="de-DE" b="1" dirty="0" smtClean="0"/>
              <a:t>an CO2-</a:t>
            </a:r>
            <a:br>
              <a:rPr lang="de-DE" b="1" dirty="0" smtClean="0"/>
            </a:br>
            <a:r>
              <a:rPr lang="de-DE" b="1" dirty="0" smtClean="0"/>
              <a:t>Emissionen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07271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/>
        </p:nvGrpSpPr>
        <p:grpSpPr>
          <a:xfrm>
            <a:off x="0" y="872716"/>
            <a:ext cx="9107996" cy="5328592"/>
            <a:chOff x="0" y="512676"/>
            <a:chExt cx="9107996" cy="5328592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64704"/>
              <a:ext cx="4391980" cy="5076564"/>
            </a:xfrm>
            <a:prstGeom prst="rect">
              <a:avLst/>
            </a:prstGeom>
          </p:spPr>
        </p:pic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1940" y="512676"/>
              <a:ext cx="5076056" cy="5004556"/>
            </a:xfrm>
            <a:prstGeom prst="rect">
              <a:avLst/>
            </a:prstGeom>
          </p:spPr>
        </p:pic>
        <p:cxnSp>
          <p:nvCxnSpPr>
            <p:cNvPr id="6" name="Gerade Verbindung mit Pfeil 5"/>
            <p:cNvCxnSpPr/>
            <p:nvPr/>
          </p:nvCxnSpPr>
          <p:spPr>
            <a:xfrm>
              <a:off x="3995936" y="3573016"/>
              <a:ext cx="684076" cy="14761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hteck 1"/>
          <p:cNvSpPr/>
          <p:nvPr/>
        </p:nvSpPr>
        <p:spPr>
          <a:xfrm>
            <a:off x="251520" y="6187660"/>
            <a:ext cx="6732748" cy="661720"/>
          </a:xfrm>
          <a:prstGeom prst="rect">
            <a:avLst/>
          </a:prstGeom>
        </p:spPr>
        <p:txBody>
          <a:bodyPr wrap="square" tIns="0" bIns="36000">
            <a:spAutoFit/>
          </a:bodyPr>
          <a:lstStyle/>
          <a:p>
            <a:r>
              <a:rPr lang="de-DE" sz="1400" b="1" dirty="0"/>
              <a:t>Quelle (tagesaktuell!):</a:t>
            </a:r>
            <a:r>
              <a:rPr lang="de-DE" sz="1400" dirty="0"/>
              <a:t> </a:t>
            </a:r>
            <a:r>
              <a:rPr lang="de-DE" sz="1400" dirty="0">
                <a:hlinkClick r:id="rId4"/>
              </a:rPr>
              <a:t>Scripps Institution of </a:t>
            </a:r>
            <a:r>
              <a:rPr lang="de-DE" sz="1400" dirty="0" err="1">
                <a:hlinkClick r:id="rId4"/>
              </a:rPr>
              <a:t>Oceanography</a:t>
            </a:r>
            <a:r>
              <a:rPr lang="de-DE" i="1" dirty="0" smtClean="0"/>
              <a:t>.</a:t>
            </a:r>
          </a:p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scripps.ucsd.edu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/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programs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/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keelingcurve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/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wp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-content/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plugins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/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sio-bluemoon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/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graphs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/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co2_10k.png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smtClean="0">
                <a:hlinkClick r:id="rId4"/>
              </a:rPr>
              <a:t>https</a:t>
            </a:r>
            <a:r>
              <a:rPr lang="de-DE" sz="1100" dirty="0">
                <a:hlinkClick r:id="rId4"/>
              </a:rPr>
              <a:t>://</a:t>
            </a:r>
            <a:r>
              <a:rPr lang="de-DE" sz="1100" dirty="0" err="1" smtClean="0">
                <a:hlinkClick r:id="rId4"/>
              </a:rPr>
              <a:t>scripps.ucsd.edu</a:t>
            </a:r>
            <a:r>
              <a:rPr lang="de-DE" sz="1100" dirty="0" smtClean="0">
                <a:hlinkClick r:id="rId4"/>
              </a:rPr>
              <a:t>/</a:t>
            </a:r>
            <a:r>
              <a:rPr lang="de-DE" sz="1100" dirty="0" err="1" smtClean="0">
                <a:hlinkClick r:id="rId4"/>
              </a:rPr>
              <a:t>programs</a:t>
            </a:r>
            <a:r>
              <a:rPr lang="de-DE" sz="1100" dirty="0" smtClean="0">
                <a:hlinkClick r:id="rId4"/>
              </a:rPr>
              <a:t>/</a:t>
            </a:r>
            <a:r>
              <a:rPr lang="de-DE" sz="1100" dirty="0" err="1" smtClean="0">
                <a:hlinkClick r:id="rId4"/>
              </a:rPr>
              <a:t>keelingcurve</a:t>
            </a:r>
            <a:r>
              <a:rPr lang="de-DE" sz="1100" dirty="0" smtClean="0">
                <a:hlinkClick r:id="rId4"/>
              </a:rPr>
              <a:t>/</a:t>
            </a:r>
            <a:r>
              <a:rPr lang="de-DE" sz="1100" dirty="0" err="1" smtClean="0">
                <a:hlinkClick r:id="rId4"/>
              </a:rPr>
              <a:t>wp</a:t>
            </a:r>
            <a:r>
              <a:rPr lang="de-DE" sz="1100" dirty="0" smtClean="0">
                <a:hlinkClick r:id="rId4"/>
              </a:rPr>
              <a:t>-content/</a:t>
            </a:r>
            <a:r>
              <a:rPr lang="de-DE" sz="1100" dirty="0" err="1" smtClean="0">
                <a:hlinkClick r:id="rId4"/>
              </a:rPr>
              <a:t>plugins</a:t>
            </a:r>
            <a:r>
              <a:rPr lang="de-DE" sz="1100" dirty="0" smtClean="0">
                <a:hlinkClick r:id="rId4"/>
              </a:rPr>
              <a:t>/</a:t>
            </a:r>
            <a:r>
              <a:rPr lang="de-DE" sz="1100" dirty="0" err="1" smtClean="0">
                <a:hlinkClick r:id="rId4"/>
              </a:rPr>
              <a:t>sio-bluemoon</a:t>
            </a:r>
            <a:r>
              <a:rPr lang="de-DE" sz="1100" dirty="0" smtClean="0">
                <a:hlinkClick r:id="rId4"/>
              </a:rPr>
              <a:t>/</a:t>
            </a:r>
            <a:r>
              <a:rPr lang="de-DE" sz="1100" dirty="0" err="1" smtClean="0">
                <a:hlinkClick r:id="rId4"/>
              </a:rPr>
              <a:t>graphs</a:t>
            </a:r>
            <a:r>
              <a:rPr lang="de-DE" sz="1100" dirty="0" smtClean="0">
                <a:hlinkClick r:id="rId4"/>
              </a:rPr>
              <a:t>/</a:t>
            </a:r>
            <a:r>
              <a:rPr lang="de-DE" sz="1100" dirty="0" err="1" smtClean="0">
                <a:hlinkClick r:id="rId4"/>
              </a:rPr>
              <a:t>mlo_full_record.png</a:t>
            </a:r>
            <a:r>
              <a:rPr lang="de-DE" sz="1100" dirty="0" smtClean="0"/>
              <a:t> </a:t>
            </a:r>
            <a:endParaRPr lang="de-DE" sz="1100" dirty="0"/>
          </a:p>
        </p:txBody>
      </p:sp>
      <p:sp>
        <p:nvSpPr>
          <p:cNvPr id="11" name="Textfeld 10"/>
          <p:cNvSpPr txBox="1"/>
          <p:nvPr/>
        </p:nvSpPr>
        <p:spPr>
          <a:xfrm>
            <a:off x="179512" y="152636"/>
            <a:ext cx="8892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smtClean="0"/>
              <a:t>CO2  seit 10 </a:t>
            </a:r>
            <a:r>
              <a:rPr lang="de-DE" sz="3600" b="1" dirty="0" err="1" smtClean="0"/>
              <a:t>ka</a:t>
            </a:r>
            <a:r>
              <a:rPr lang="de-DE" sz="3600" b="1" dirty="0" smtClean="0"/>
              <a:t> </a:t>
            </a:r>
            <a:r>
              <a:rPr lang="de-DE" sz="2400" b="1" dirty="0" smtClean="0"/>
              <a:t>(</a:t>
            </a:r>
            <a:r>
              <a:rPr lang="de-DE" sz="2400" b="1" dirty="0" err="1" smtClean="0"/>
              <a:t>ice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core</a:t>
            </a:r>
            <a:r>
              <a:rPr lang="de-DE" sz="2400" b="1" dirty="0" smtClean="0"/>
              <a:t>)  </a:t>
            </a:r>
            <a:r>
              <a:rPr lang="de-DE" sz="3600" b="1" dirty="0" smtClean="0"/>
              <a:t>und seit  1958 </a:t>
            </a:r>
            <a:r>
              <a:rPr lang="de-DE" sz="2400" b="1" dirty="0" smtClean="0"/>
              <a:t>(</a:t>
            </a:r>
            <a:r>
              <a:rPr lang="de-DE" sz="2400" b="1" dirty="0" err="1" smtClean="0"/>
              <a:t>Mauna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Loa</a:t>
            </a:r>
            <a:r>
              <a:rPr lang="de-DE" sz="2400" b="1" dirty="0" smtClean="0"/>
              <a:t>)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39617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7504" y="86144"/>
            <a:ext cx="3564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0.3a  zu: Klimawandel. hier: CO2-Vermeidung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21937" y="2490231"/>
            <a:ext cx="851299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Eine sensationelle </a:t>
            </a:r>
            <a:r>
              <a:rPr lang="de-DE" sz="2400" b="1" dirty="0" smtClean="0">
                <a:solidFill>
                  <a:srgbClr val="009900"/>
                </a:solidFill>
              </a:rPr>
              <a:t>Studie des </a:t>
            </a:r>
            <a:r>
              <a:rPr lang="de-DE" sz="2400" b="1" dirty="0" err="1" smtClean="0">
                <a:solidFill>
                  <a:srgbClr val="009900"/>
                </a:solidFill>
              </a:rPr>
              <a:t>ÖkoInstitutes</a:t>
            </a:r>
            <a:r>
              <a:rPr lang="de-DE" sz="2400" b="1" dirty="0" smtClean="0">
                <a:solidFill>
                  <a:srgbClr val="009900"/>
                </a:solidFill>
              </a:rPr>
              <a:t> </a:t>
            </a:r>
            <a:r>
              <a:rPr lang="de-DE" dirty="0" smtClean="0"/>
              <a:t>hat ausgerechnet, was schon lange</a:t>
            </a:r>
            <a:br>
              <a:rPr lang="de-DE" dirty="0" smtClean="0"/>
            </a:br>
            <a:r>
              <a:rPr lang="de-DE" dirty="0" smtClean="0"/>
              <a:t> zu vermuten war:</a:t>
            </a:r>
          </a:p>
          <a:p>
            <a:r>
              <a:rPr lang="de-DE" b="1" dirty="0" smtClean="0"/>
              <a:t>Deutschland könnte</a:t>
            </a:r>
            <a:r>
              <a:rPr lang="de-DE" dirty="0" smtClean="0"/>
              <a:t>, fast </a:t>
            </a:r>
            <a:r>
              <a:rPr lang="de-DE" b="1" dirty="0" smtClean="0"/>
              <a:t>aus dem Stand</a:t>
            </a:r>
            <a:r>
              <a:rPr lang="de-DE" dirty="0" smtClean="0"/>
              <a:t>, durch einen administrativen Eingriff in die „merit order“ des vorhandenen Kraftwerksparks  </a:t>
            </a:r>
            <a:r>
              <a:rPr lang="de-DE" sz="2400" b="1" dirty="0" smtClean="0"/>
              <a:t>effizient CO2 einsparen </a:t>
            </a:r>
            <a:r>
              <a:rPr lang="de-DE" dirty="0" smtClean="0"/>
              <a:t>und zwar:</a:t>
            </a:r>
            <a:r>
              <a:rPr lang="de-DE" sz="2000" dirty="0" smtClean="0"/>
              <a:t> </a:t>
            </a:r>
            <a:endParaRPr lang="de-DE" sz="2000" dirty="0"/>
          </a:p>
        </p:txBody>
      </p:sp>
      <p:grpSp>
        <p:nvGrpSpPr>
          <p:cNvPr id="14" name="Gruppieren 13"/>
          <p:cNvGrpSpPr/>
          <p:nvPr/>
        </p:nvGrpSpPr>
        <p:grpSpPr>
          <a:xfrm>
            <a:off x="719572" y="1069749"/>
            <a:ext cx="7601702" cy="1415772"/>
            <a:chOff x="719572" y="1069749"/>
            <a:chExt cx="7601702" cy="1415772"/>
          </a:xfrm>
        </p:grpSpPr>
        <p:sp>
          <p:nvSpPr>
            <p:cNvPr id="6" name="Textfeld 5"/>
            <p:cNvSpPr txBox="1"/>
            <p:nvPr/>
          </p:nvSpPr>
          <p:spPr>
            <a:xfrm>
              <a:off x="719572" y="1069749"/>
              <a:ext cx="7601702" cy="1415772"/>
            </a:xfrm>
            <a:prstGeom prst="rect">
              <a:avLst/>
            </a:prstGeom>
            <a:solidFill>
              <a:srgbClr val="CCFFCC"/>
            </a:solidFill>
          </p:spPr>
          <p:txBody>
            <a:bodyPr wrap="square" rtlCol="0">
              <a:spAutoFit/>
            </a:bodyPr>
            <a:lstStyle/>
            <a:p>
              <a:r>
                <a:rPr lang="de-DE" b="1" u="sng" dirty="0" smtClean="0"/>
                <a:t>Ökologische Merit Order Studie</a:t>
              </a:r>
            </a:p>
            <a:p>
              <a:endParaRPr lang="de-DE" dirty="0" smtClean="0"/>
            </a:p>
            <a:p>
              <a:endParaRPr lang="de-DE" dirty="0" smtClean="0"/>
            </a:p>
            <a:p>
              <a:endParaRPr lang="de-DE" sz="1600" b="1" dirty="0" smtClean="0"/>
            </a:p>
            <a:p>
              <a:r>
                <a:rPr lang="de-DE" sz="1600" b="1" dirty="0" smtClean="0"/>
                <a:t>https</a:t>
              </a:r>
              <a:r>
                <a:rPr lang="de-DE" sz="1600" b="1" dirty="0"/>
                <a:t>://</a:t>
              </a:r>
              <a:r>
                <a:rPr lang="de-DE" sz="1600" b="1" dirty="0" err="1"/>
                <a:t>www.oeko.de</a:t>
              </a:r>
              <a:r>
                <a:rPr lang="de-DE" sz="1600" b="1" dirty="0"/>
                <a:t>/</a:t>
              </a:r>
              <a:r>
                <a:rPr lang="de-DE" sz="1600" b="1" dirty="0" err="1"/>
                <a:t>fileadmin</a:t>
              </a:r>
              <a:r>
                <a:rPr lang="de-DE" sz="1600" b="1" dirty="0"/>
                <a:t>/</a:t>
              </a:r>
              <a:r>
                <a:rPr lang="de-DE" sz="1600" b="1" dirty="0" err="1"/>
                <a:t>oekodoc</a:t>
              </a:r>
              <a:r>
                <a:rPr lang="de-DE" sz="1600" b="1" dirty="0"/>
                <a:t>/</a:t>
              </a:r>
              <a:r>
                <a:rPr lang="de-DE" sz="1600" b="1" dirty="0" err="1"/>
                <a:t>OEkologische_Flexibilitaetsoptionen.pdf</a:t>
              </a:r>
              <a:endParaRPr lang="de-DE" sz="1600" b="1" dirty="0" smtClean="0"/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586" y="1459051"/>
              <a:ext cx="1933575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1123" y="1459361"/>
              <a:ext cx="3343275" cy="628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feld 3"/>
            <p:cNvSpPr txBox="1"/>
            <p:nvPr/>
          </p:nvSpPr>
          <p:spPr>
            <a:xfrm>
              <a:off x="2818613" y="1450521"/>
              <a:ext cx="19154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 smtClean="0"/>
                <a:t>C. Heinemann </a:t>
              </a:r>
              <a:r>
                <a:rPr lang="de-DE" dirty="0" smtClean="0"/>
                <a:t>e.a. (2016.1115)</a:t>
              </a:r>
              <a:endParaRPr lang="de-DE" dirty="0"/>
            </a:p>
          </p:txBody>
        </p:sp>
      </p:grpSp>
      <p:sp>
        <p:nvSpPr>
          <p:cNvPr id="12" name="Textfeld 11"/>
          <p:cNvSpPr txBox="1"/>
          <p:nvPr/>
        </p:nvSpPr>
        <p:spPr>
          <a:xfrm>
            <a:off x="1043608" y="3952170"/>
            <a:ext cx="7668852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79 </a:t>
            </a:r>
            <a:r>
              <a:rPr lang="de-DE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de-DE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de-DE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/a     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also ca. </a:t>
            </a:r>
            <a:r>
              <a:rPr lang="de-D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25 %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der Gesamtemissionen im Strombereich</a:t>
            </a:r>
            <a:b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</a:t>
            </a:r>
            <a:r>
              <a:rPr lang="de-DE" sz="1400" dirty="0" smtClean="0"/>
              <a:t>(Stand 2015) .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03548" y="4833156"/>
            <a:ext cx="8244916" cy="129266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</a:rPr>
              <a:t>Bei einem </a:t>
            </a:r>
            <a:r>
              <a:rPr lang="de-DE" b="1" dirty="0">
                <a:solidFill>
                  <a:prstClr val="black"/>
                </a:solidFill>
              </a:rPr>
              <a:t>Aufwand</a:t>
            </a:r>
            <a:r>
              <a:rPr lang="de-DE" dirty="0">
                <a:solidFill>
                  <a:prstClr val="black"/>
                </a:solidFill>
              </a:rPr>
              <a:t> von 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b="1" dirty="0" smtClean="0">
                <a:solidFill>
                  <a:prstClr val="black"/>
                </a:solidFill>
              </a:rPr>
              <a:t>1.1 G€/a</a:t>
            </a:r>
            <a:r>
              <a:rPr lang="de-DE" dirty="0" smtClean="0">
                <a:solidFill>
                  <a:prstClr val="black"/>
                </a:solidFill>
              </a:rPr>
              <a:t> , also</a:t>
            </a:r>
          </a:p>
          <a:p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sz="2800" dirty="0" smtClean="0">
                <a:solidFill>
                  <a:prstClr val="black"/>
                </a:solidFill>
              </a:rPr>
              <a:t>                         </a:t>
            </a:r>
            <a:r>
              <a:rPr lang="de-DE" sz="3200" b="1" dirty="0" smtClean="0">
                <a:solidFill>
                  <a:schemeClr val="accent6">
                    <a:lumMod val="50000"/>
                  </a:schemeClr>
                </a:solidFill>
              </a:rPr>
              <a:t>nur  14 </a:t>
            </a:r>
            <a:r>
              <a:rPr lang="de-DE" sz="3200" b="1" dirty="0">
                <a:solidFill>
                  <a:schemeClr val="accent6">
                    <a:lumMod val="50000"/>
                  </a:schemeClr>
                </a:solidFill>
              </a:rPr>
              <a:t>€/</a:t>
            </a:r>
            <a:r>
              <a:rPr lang="de-DE" sz="3200" b="1" dirty="0" smtClean="0">
                <a:solidFill>
                  <a:schemeClr val="accent6">
                    <a:lumMod val="50000"/>
                  </a:schemeClr>
                </a:solidFill>
              </a:rPr>
              <a:t>t CO2 </a:t>
            </a:r>
            <a:br>
              <a:rPr lang="de-DE" sz="32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de-DE" sz="2800" dirty="0" smtClean="0">
                <a:solidFill>
                  <a:prstClr val="black"/>
                </a:solidFill>
              </a:rPr>
              <a:t>                                                       </a:t>
            </a:r>
            <a:r>
              <a:rPr lang="de-DE" dirty="0" smtClean="0">
                <a:solidFill>
                  <a:prstClr val="black"/>
                </a:solidFill>
              </a:rPr>
              <a:t>für </a:t>
            </a:r>
            <a:r>
              <a:rPr lang="de-DE" dirty="0">
                <a:solidFill>
                  <a:prstClr val="black"/>
                </a:solidFill>
              </a:rPr>
              <a:t>die </a:t>
            </a:r>
            <a:r>
              <a:rPr lang="de-DE" dirty="0" smtClean="0">
                <a:solidFill>
                  <a:prstClr val="black"/>
                </a:solidFill>
              </a:rPr>
              <a:t>Mehrkosten  </a:t>
            </a:r>
            <a:r>
              <a:rPr lang="de-DE" dirty="0">
                <a:solidFill>
                  <a:prstClr val="black"/>
                </a:solidFill>
              </a:rPr>
              <a:t>durch </a:t>
            </a:r>
            <a:r>
              <a:rPr lang="de-DE" b="1" dirty="0" smtClean="0">
                <a:solidFill>
                  <a:prstClr val="black"/>
                </a:solidFill>
              </a:rPr>
              <a:t>Gaseinsatz!</a:t>
            </a:r>
            <a:r>
              <a:rPr lang="de-DE" dirty="0" smtClean="0">
                <a:solidFill>
                  <a:prstClr val="black"/>
                </a:solidFill>
              </a:rPr>
              <a:t>  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359532" y="476672"/>
            <a:ext cx="8460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Ein Beispiel für verpasste CO2- Vermeidungspolitik</a:t>
            </a:r>
            <a:endParaRPr lang="de-DE" sz="28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71500" y="6136586"/>
            <a:ext cx="8844038" cy="675836"/>
          </a:xfrm>
          <a:prstGeom prst="rect">
            <a:avLst/>
          </a:prstGeom>
          <a:noFill/>
        </p:spPr>
        <p:txBody>
          <a:bodyPr wrap="square" tIns="10800" bIns="10800" rtlCol="0">
            <a:spAutoFit/>
          </a:bodyPr>
          <a:lstStyle/>
          <a:p>
            <a:r>
              <a:rPr lang="de-DE" dirty="0" smtClean="0"/>
              <a:t>Quelle: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Öko-Institut (2016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Ökologische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MeritOrder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-Studie“</a:t>
            </a:r>
            <a:endParaRPr lang="de-DE" sz="1400" dirty="0" smtClean="0"/>
          </a:p>
          <a:p>
            <a:r>
              <a:rPr lang="de-DE" sz="1400" dirty="0"/>
              <a:t> </a:t>
            </a:r>
            <a:r>
              <a:rPr lang="de-DE" sz="1400" dirty="0" smtClean="0"/>
              <a:t>                  </a:t>
            </a:r>
            <a:r>
              <a:rPr lang="de-DE" sz="1400" b="1" dirty="0" smtClean="0">
                <a:hlinkClick r:id="rId4"/>
              </a:rPr>
              <a:t>https</a:t>
            </a:r>
            <a:r>
              <a:rPr lang="de-DE" sz="1400" b="1" dirty="0">
                <a:hlinkClick r:id="rId4"/>
              </a:rPr>
              <a:t>://</a:t>
            </a:r>
            <a:r>
              <a:rPr lang="de-DE" sz="1400" b="1" dirty="0" err="1" smtClean="0">
                <a:hlinkClick r:id="rId4"/>
              </a:rPr>
              <a:t>www.oeko.de</a:t>
            </a:r>
            <a:r>
              <a:rPr lang="de-DE" sz="1400" b="1" dirty="0" smtClean="0">
                <a:hlinkClick r:id="rId4"/>
              </a:rPr>
              <a:t>/</a:t>
            </a:r>
            <a:r>
              <a:rPr lang="de-DE" sz="1400" b="1" dirty="0" err="1" smtClean="0">
                <a:hlinkClick r:id="rId4"/>
              </a:rPr>
              <a:t>fileadmin</a:t>
            </a:r>
            <a:r>
              <a:rPr lang="de-DE" sz="1400" b="1" dirty="0" smtClean="0">
                <a:hlinkClick r:id="rId4"/>
              </a:rPr>
              <a:t>/</a:t>
            </a:r>
            <a:r>
              <a:rPr lang="de-DE" sz="1400" b="1" dirty="0" err="1" smtClean="0">
                <a:hlinkClick r:id="rId4"/>
              </a:rPr>
              <a:t>oekodoc</a:t>
            </a:r>
            <a:r>
              <a:rPr lang="de-DE" sz="1400" b="1" dirty="0" smtClean="0">
                <a:hlinkClick r:id="rId4"/>
              </a:rPr>
              <a:t>/</a:t>
            </a:r>
            <a:r>
              <a:rPr lang="de-DE" sz="1400" b="1" dirty="0" err="1" smtClean="0">
                <a:hlinkClick r:id="rId4"/>
              </a:rPr>
              <a:t>OEkologische_Flexibilitaetsoptionen.pdf</a:t>
            </a:r>
            <a:endParaRPr lang="de-DE" sz="1400" b="1" dirty="0" smtClean="0"/>
          </a:p>
          <a:p>
            <a:r>
              <a:rPr lang="de-DE" sz="1050" dirty="0" smtClean="0"/>
              <a:t>                                                                                                                                     Speicher: ÖkoI2016_MeritOrder_ÖkologBereitstellung-vonStrom.Flexibilität_90p.pdf</a:t>
            </a:r>
            <a:endParaRPr lang="de-DE" sz="1400" dirty="0"/>
          </a:p>
        </p:txBody>
      </p:sp>
      <p:sp>
        <p:nvSpPr>
          <p:cNvPr id="13" name="Ellipse 12"/>
          <p:cNvSpPr/>
          <p:nvPr/>
        </p:nvSpPr>
        <p:spPr>
          <a:xfrm>
            <a:off x="8460432" y="80628"/>
            <a:ext cx="577850" cy="577850"/>
          </a:xfrm>
          <a:prstGeom prst="ellipse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065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51520" y="1232756"/>
            <a:ext cx="1584176" cy="83099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dirty="0" smtClean="0"/>
              <a:t>reale, „öko</a:t>
            </a:r>
            <a:r>
              <a:rPr lang="de-DE" b="1" dirty="0" smtClean="0"/>
              <a:t>nom</a:t>
            </a:r>
            <a:r>
              <a:rPr lang="de-DE" dirty="0" smtClean="0"/>
              <a:t>ische“ merit order</a:t>
            </a:r>
            <a:endParaRPr lang="de-D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32" y="2955776"/>
            <a:ext cx="6855904" cy="3785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32" y="8620"/>
            <a:ext cx="6869548" cy="378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15516" y="3933056"/>
            <a:ext cx="1764196" cy="1661993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dirty="0" smtClean="0"/>
              <a:t>ideale, „öko</a:t>
            </a:r>
            <a:r>
              <a:rPr lang="de-DE" b="1" dirty="0" smtClean="0"/>
              <a:t>log</a:t>
            </a:r>
            <a:r>
              <a:rPr lang="de-DE" dirty="0" smtClean="0"/>
              <a:t>ische“ merit order</a:t>
            </a:r>
          </a:p>
          <a:p>
            <a:pPr algn="ctr"/>
            <a:r>
              <a:rPr lang="de-DE" dirty="0" smtClean="0"/>
              <a:t>mit </a:t>
            </a:r>
          </a:p>
          <a:p>
            <a:pPr algn="ctr"/>
            <a:r>
              <a:rPr lang="de-DE" b="1" dirty="0" smtClean="0"/>
              <a:t>maximaler</a:t>
            </a:r>
          </a:p>
          <a:p>
            <a:pPr algn="ctr"/>
            <a:r>
              <a:rPr lang="de-DE" b="1" dirty="0" smtClean="0"/>
              <a:t>CO2-Gewichtung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30592" y="8620"/>
            <a:ext cx="19851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Merit order </a:t>
            </a:r>
            <a:br>
              <a:rPr lang="de-DE" sz="2400" b="1" dirty="0" smtClean="0"/>
            </a:br>
            <a:r>
              <a:rPr lang="de-DE" dirty="0" smtClean="0"/>
              <a:t>der</a:t>
            </a:r>
          </a:p>
          <a:p>
            <a:r>
              <a:rPr lang="de-DE" dirty="0" smtClean="0"/>
              <a:t>deutschen KW in </a:t>
            </a:r>
          </a:p>
          <a:p>
            <a:pPr algn="ctr"/>
            <a:r>
              <a:rPr lang="de-DE" dirty="0" smtClean="0"/>
              <a:t>AD 2015</a:t>
            </a:r>
            <a:endParaRPr lang="de-DE" dirty="0"/>
          </a:p>
        </p:txBody>
      </p:sp>
      <p:cxnSp>
        <p:nvCxnSpPr>
          <p:cNvPr id="6" name="Gerade Verbindung 5"/>
          <p:cNvCxnSpPr/>
          <p:nvPr/>
        </p:nvCxnSpPr>
        <p:spPr>
          <a:xfrm>
            <a:off x="143508" y="3861048"/>
            <a:ext cx="20162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89502" y="5746556"/>
            <a:ext cx="201622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„Die </a:t>
            </a:r>
            <a:r>
              <a:rPr lang="de-DE" sz="1100" dirty="0"/>
              <a:t>Erhöhung des CO2-Preises an dieser Stelle </a:t>
            </a:r>
            <a:r>
              <a:rPr lang="de-DE" sz="1100" dirty="0" smtClean="0"/>
              <a:t>zeigt lediglich </a:t>
            </a:r>
            <a:r>
              <a:rPr lang="de-DE" sz="1100" dirty="0"/>
              <a:t>die </a:t>
            </a:r>
            <a:r>
              <a:rPr lang="de-DE" sz="1100" dirty="0" smtClean="0"/>
              <a:t>Methodik  zur</a:t>
            </a:r>
            <a:endParaRPr lang="de-DE" sz="1100" dirty="0"/>
          </a:p>
          <a:p>
            <a:r>
              <a:rPr lang="de-DE" sz="1100" dirty="0"/>
              <a:t>Darstellung der ökologischen Merit </a:t>
            </a:r>
            <a:r>
              <a:rPr lang="de-DE" sz="1100" dirty="0" smtClean="0"/>
              <a:t>Order.“.</a:t>
            </a:r>
            <a:endParaRPr lang="de-DE" sz="1100" dirty="0"/>
          </a:p>
        </p:txBody>
      </p:sp>
      <p:sp>
        <p:nvSpPr>
          <p:cNvPr id="9" name="Textfeld 8"/>
          <p:cNvSpPr txBox="1"/>
          <p:nvPr/>
        </p:nvSpPr>
        <p:spPr>
          <a:xfrm>
            <a:off x="5487018" y="6659488"/>
            <a:ext cx="3585482" cy="153888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Quelle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: Öko-Institut (2016);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Ökol.MeritOrder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-Studie, Bild 2.4</a:t>
            </a:r>
            <a:endParaRPr lang="de-DE" sz="1000" dirty="0"/>
          </a:p>
        </p:txBody>
      </p:sp>
      <p:sp>
        <p:nvSpPr>
          <p:cNvPr id="10" name="Ellipse 9"/>
          <p:cNvSpPr/>
          <p:nvPr/>
        </p:nvSpPr>
        <p:spPr>
          <a:xfrm>
            <a:off x="8460432" y="80628"/>
            <a:ext cx="577850" cy="577850"/>
          </a:xfrm>
          <a:prstGeom prst="ellipse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506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82970" y="5949280"/>
            <a:ext cx="7097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UrQuelle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Öko-Institut (2016)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Ökol.MeritOrder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-Studie;  Ausschnitt für 2015 AD aus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Abb.3.1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verändert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feil nach unten 3"/>
          <p:cNvSpPr/>
          <p:nvPr/>
        </p:nvSpPr>
        <p:spPr>
          <a:xfrm rot="16200000">
            <a:off x="7857365" y="5859851"/>
            <a:ext cx="396044" cy="7020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339346" y="347990"/>
            <a:ext cx="83169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/>
              <a:t> </a:t>
            </a:r>
            <a:r>
              <a:rPr lang="de-DE" sz="2000" b="1" dirty="0"/>
              <a:t>CO2-Effekt einer ökologischen Einsatzreihenfolge der </a:t>
            </a:r>
            <a:r>
              <a:rPr lang="de-DE" sz="2000" b="1" dirty="0" smtClean="0"/>
              <a:t>Kraftwerke in 2015 AD</a:t>
            </a:r>
            <a:endParaRPr lang="de-DE" sz="2000" dirty="0"/>
          </a:p>
        </p:txBody>
      </p:sp>
      <p:sp>
        <p:nvSpPr>
          <p:cNvPr id="7" name="Textfeld 6"/>
          <p:cNvSpPr txBox="1"/>
          <p:nvPr/>
        </p:nvSpPr>
        <p:spPr>
          <a:xfrm>
            <a:off x="4685526" y="6625066"/>
            <a:ext cx="43658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Speicher:.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ÖkoI2016_MeritOrder_ÖkologBereitstellung-vonStrom.Flexibilität_90p.pdf, </a:t>
            </a:r>
            <a:r>
              <a:rPr lang="de-DE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p.32</a:t>
            </a:r>
            <a:endParaRPr lang="de-DE" sz="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uppieren 14"/>
          <p:cNvGrpSpPr/>
          <p:nvPr/>
        </p:nvGrpSpPr>
        <p:grpSpPr>
          <a:xfrm>
            <a:off x="1195605" y="998730"/>
            <a:ext cx="4896000" cy="4860540"/>
            <a:chOff x="1683637" y="2168860"/>
            <a:chExt cx="4896000" cy="4860540"/>
          </a:xfrm>
        </p:grpSpPr>
        <p:grpSp>
          <p:nvGrpSpPr>
            <p:cNvPr id="13" name="Gruppieren 12"/>
            <p:cNvGrpSpPr/>
            <p:nvPr/>
          </p:nvGrpSpPr>
          <p:grpSpPr>
            <a:xfrm>
              <a:off x="1683637" y="2168860"/>
              <a:ext cx="4896000" cy="4860540"/>
              <a:chOff x="1637674" y="980728"/>
              <a:chExt cx="4896000" cy="486054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" r="60935"/>
              <a:stretch/>
            </p:blipFill>
            <p:spPr bwMode="auto">
              <a:xfrm>
                <a:off x="1637674" y="980728"/>
                <a:ext cx="4896000" cy="4860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Textfeld 13"/>
              <p:cNvSpPr txBox="1"/>
              <p:nvPr/>
            </p:nvSpPr>
            <p:spPr>
              <a:xfrm>
                <a:off x="3841658" y="2116832"/>
                <a:ext cx="1332669" cy="276999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de-DE" b="1" dirty="0" smtClean="0"/>
                  <a:t>„öko-logisch“ </a:t>
                </a:r>
                <a:endParaRPr lang="de-DE" b="1" dirty="0"/>
              </a:p>
            </p:txBody>
          </p:sp>
        </p:grpSp>
        <p:sp>
          <p:nvSpPr>
            <p:cNvPr id="12" name="Textfeld 11"/>
            <p:cNvSpPr txBox="1"/>
            <p:nvPr/>
          </p:nvSpPr>
          <p:spPr>
            <a:xfrm>
              <a:off x="2879812" y="2384884"/>
              <a:ext cx="792088" cy="349702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de-DE" dirty="0" smtClean="0"/>
                <a:t>„</a:t>
              </a:r>
              <a:r>
                <a:rPr lang="de-DE" b="1" dirty="0" smtClean="0"/>
                <a:t>real</a:t>
              </a:r>
              <a:r>
                <a:rPr lang="de-DE" dirty="0" smtClean="0"/>
                <a:t>“ </a:t>
              </a:r>
              <a:endParaRPr lang="de-DE" dirty="0"/>
            </a:p>
          </p:txBody>
        </p:sp>
      </p:grpSp>
      <p:sp>
        <p:nvSpPr>
          <p:cNvPr id="16" name="Textfeld 15"/>
          <p:cNvSpPr txBox="1"/>
          <p:nvPr/>
        </p:nvSpPr>
        <p:spPr>
          <a:xfrm>
            <a:off x="5364088" y="2636912"/>
            <a:ext cx="3507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CO2 Emissionen </a:t>
            </a:r>
            <a:r>
              <a:rPr lang="de-DE" b="1" u="sng" dirty="0" smtClean="0"/>
              <a:t>zum Vergleich</a:t>
            </a:r>
            <a:r>
              <a:rPr lang="de-DE" dirty="0" smtClean="0"/>
              <a:t>:</a:t>
            </a:r>
          </a:p>
          <a:p>
            <a:r>
              <a:rPr lang="de-DE" dirty="0" smtClean="0"/>
              <a:t>   Stromsektor (DEU):  ca. </a:t>
            </a:r>
          </a:p>
          <a:p>
            <a:r>
              <a:rPr lang="de-DE" dirty="0"/>
              <a:t> </a:t>
            </a:r>
            <a:r>
              <a:rPr lang="de-DE" dirty="0" smtClean="0"/>
              <a:t> Gesamt  (DEU 2015):</a:t>
            </a:r>
            <a:endParaRPr lang="de-DE" dirty="0"/>
          </a:p>
          <a:p>
            <a:endParaRPr lang="de-DE" dirty="0"/>
          </a:p>
        </p:txBody>
      </p:sp>
      <p:sp>
        <p:nvSpPr>
          <p:cNvPr id="17" name="Ellipse 16"/>
          <p:cNvSpPr/>
          <p:nvPr/>
        </p:nvSpPr>
        <p:spPr>
          <a:xfrm>
            <a:off x="8460432" y="80628"/>
            <a:ext cx="577850" cy="577850"/>
          </a:xfrm>
          <a:prstGeom prst="ellipse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865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511660" y="476672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Ein einfacher kostenneutraler Vorschlag</a:t>
            </a:r>
            <a:endParaRPr lang="de-DE" sz="28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294843" y="1232756"/>
            <a:ext cx="856240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Es gibt einen naheliegenden, mehr als kostenneutralen Vorschlag, den aber bisher  noch </a:t>
            </a:r>
          </a:p>
          <a:p>
            <a:r>
              <a:rPr lang="de-DE" dirty="0"/>
              <a:t> </a:t>
            </a:r>
            <a:r>
              <a:rPr lang="de-DE" dirty="0" smtClean="0"/>
              <a:t> keiner der Interessen geleiteten Experten </a:t>
            </a:r>
          </a:p>
          <a:p>
            <a:r>
              <a:rPr lang="de-DE" dirty="0"/>
              <a:t> </a:t>
            </a:r>
            <a:r>
              <a:rPr lang="de-DE" dirty="0" smtClean="0"/>
              <a:t>                 und auch weder das </a:t>
            </a:r>
            <a:r>
              <a:rPr lang="de-DE" dirty="0" err="1" smtClean="0"/>
              <a:t>Öko</a:t>
            </a:r>
            <a:r>
              <a:rPr lang="de-DE" dirty="0" smtClean="0"/>
              <a:t> Institut  noch  Greenpeace erhoben hat: </a:t>
            </a:r>
          </a:p>
          <a:p>
            <a:endParaRPr lang="de-DE" dirty="0"/>
          </a:p>
          <a:p>
            <a:r>
              <a:rPr lang="de-DE" sz="2400" b="1" dirty="0" smtClean="0"/>
              <a:t>     1. Abschaffung der Subventionierung der Kraftwärmekopplung</a:t>
            </a:r>
          </a:p>
          <a:p>
            <a:r>
              <a:rPr lang="de-DE" dirty="0"/>
              <a:t> </a:t>
            </a:r>
            <a:r>
              <a:rPr lang="de-DE" dirty="0" smtClean="0"/>
              <a:t>                    Einsparung ca. </a:t>
            </a:r>
            <a:r>
              <a:rPr lang="de-DE" b="1" dirty="0" smtClean="0">
                <a:solidFill>
                  <a:srgbClr val="0000FF"/>
                </a:solidFill>
              </a:rPr>
              <a:t>1.5 G €</a:t>
            </a:r>
            <a:r>
              <a:rPr lang="de-DE" b="1" dirty="0" smtClean="0">
                <a:solidFill>
                  <a:srgbClr val="C00000"/>
                </a:solidFill>
              </a:rPr>
              <a:t>/</a:t>
            </a:r>
            <a:r>
              <a:rPr lang="de-DE" dirty="0" smtClean="0"/>
              <a:t>a  KWKG   [+  versteckte Subventionen] </a:t>
            </a:r>
          </a:p>
          <a:p>
            <a:endParaRPr lang="de-DE" dirty="0"/>
          </a:p>
          <a:p>
            <a:r>
              <a:rPr lang="de-DE" sz="2400" b="1" dirty="0" smtClean="0"/>
              <a:t>     2. Administrative ökologische Änderung der „merit order“ </a:t>
            </a:r>
          </a:p>
          <a:p>
            <a:r>
              <a:rPr lang="de-DE" sz="2400" b="1" dirty="0"/>
              <a:t> </a:t>
            </a:r>
            <a:r>
              <a:rPr lang="de-DE" sz="2400" b="1" dirty="0" smtClean="0"/>
              <a:t>                                       </a:t>
            </a:r>
            <a:r>
              <a:rPr lang="de-DE" dirty="0" smtClean="0"/>
              <a:t>Mehrkosten   </a:t>
            </a:r>
            <a:r>
              <a:rPr lang="de-DE" dirty="0"/>
              <a:t>ca. </a:t>
            </a:r>
            <a:r>
              <a:rPr lang="de-DE" b="1" dirty="0" smtClean="0">
                <a:solidFill>
                  <a:srgbClr val="FF0000"/>
                </a:solidFill>
              </a:rPr>
              <a:t>1.1</a:t>
            </a:r>
            <a:r>
              <a:rPr lang="de-DE" dirty="0" smtClean="0"/>
              <a:t> </a:t>
            </a:r>
            <a:r>
              <a:rPr lang="de-DE" dirty="0"/>
              <a:t>G €/</a:t>
            </a:r>
            <a:r>
              <a:rPr lang="de-DE" dirty="0" smtClean="0"/>
              <a:t>a</a:t>
            </a:r>
            <a:endParaRPr lang="de-DE" sz="1400" dirty="0"/>
          </a:p>
        </p:txBody>
      </p:sp>
      <p:sp>
        <p:nvSpPr>
          <p:cNvPr id="4" name="Textfeld 3"/>
          <p:cNvSpPr txBox="1"/>
          <p:nvPr/>
        </p:nvSpPr>
        <p:spPr>
          <a:xfrm>
            <a:off x="129553" y="4689140"/>
            <a:ext cx="88929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725" indent="-720725"/>
            <a:r>
              <a:rPr lang="de-DE" b="1" dirty="0" smtClean="0"/>
              <a:t>Bemerkung:</a:t>
            </a:r>
            <a:r>
              <a:rPr lang="de-DE" dirty="0" smtClean="0"/>
              <a:t> Bei einer ökologischen  Änderung der Reihenfolge (merit order) der Kraftwerke </a:t>
            </a:r>
            <a:r>
              <a:rPr lang="de-DE" b="1" u="sng" dirty="0" smtClean="0"/>
              <a:t>lässt sich mit der KWK sowieso kaum zusätzliches CO2 mehr einsparen</a:t>
            </a:r>
            <a:r>
              <a:rPr lang="de-DE" dirty="0" smtClean="0"/>
              <a:t>,  weil die bisher der KWK zugeordnete Einsparung im Kern nicht auf der Technologie sondern auf dem Ersatz von Kohle durch Erdgas bei der Stromerzeugung beruht. </a:t>
            </a:r>
          </a:p>
          <a:p>
            <a:pPr marL="720725" indent="-720725"/>
            <a:r>
              <a:rPr lang="de-DE" sz="1400" dirty="0"/>
              <a:t>siehe:</a:t>
            </a:r>
            <a:r>
              <a:rPr lang="de-DE" dirty="0"/>
              <a:t> </a:t>
            </a:r>
            <a:r>
              <a:rPr lang="de-DE" sz="1400" dirty="0">
                <a:hlinkClick r:id="rId2"/>
              </a:rPr>
              <a:t>http://</a:t>
            </a:r>
            <a:r>
              <a:rPr lang="de-DE" sz="1400" dirty="0" err="1" smtClean="0">
                <a:hlinkClick r:id="rId2"/>
              </a:rPr>
              <a:t>www.fze.uni-saarland.de</a:t>
            </a:r>
            <a:r>
              <a:rPr lang="de-DE" sz="1400" dirty="0" smtClean="0">
                <a:hlinkClick r:id="rId2"/>
              </a:rPr>
              <a:t>/</a:t>
            </a:r>
            <a:r>
              <a:rPr lang="de-DE" sz="1400" dirty="0" err="1" smtClean="0">
                <a:hlinkClick r:id="rId2"/>
              </a:rPr>
              <a:t>AKE_Archiv</a:t>
            </a:r>
            <a:r>
              <a:rPr lang="de-DE" sz="1400" dirty="0" smtClean="0">
                <a:hlinkClick r:id="rId2"/>
              </a:rPr>
              <a:t>/</a:t>
            </a:r>
            <a:r>
              <a:rPr lang="de-DE" sz="1400" dirty="0" err="1" smtClean="0">
                <a:hlinkClick r:id="rId2"/>
              </a:rPr>
              <a:t>DPG2016-AKE_Regensburg</a:t>
            </a:r>
            <a:r>
              <a:rPr lang="de-DE" sz="1400" dirty="0" smtClean="0">
                <a:hlinkClick r:id="rId2"/>
              </a:rPr>
              <a:t>/</a:t>
            </a:r>
            <a:r>
              <a:rPr lang="de-DE" sz="1400" dirty="0" err="1" smtClean="0">
                <a:hlinkClick r:id="rId2"/>
              </a:rPr>
              <a:t>Links_DPG2016.htm</a:t>
            </a:r>
            <a:r>
              <a:rPr lang="de-DE" sz="1400" dirty="0" smtClean="0">
                <a:hlinkClick r:id="rId2"/>
              </a:rPr>
              <a:t> </a:t>
            </a:r>
            <a:r>
              <a:rPr lang="de-DE" sz="1400" dirty="0" smtClean="0"/>
              <a:t> Vortrag 2.1: Luther</a:t>
            </a:r>
            <a:endParaRPr lang="de-DE" dirty="0"/>
          </a:p>
        </p:txBody>
      </p:sp>
      <p:sp>
        <p:nvSpPr>
          <p:cNvPr id="5" name="Ellipse 4"/>
          <p:cNvSpPr/>
          <p:nvPr/>
        </p:nvSpPr>
        <p:spPr>
          <a:xfrm>
            <a:off x="8460432" y="80628"/>
            <a:ext cx="577850" cy="577850"/>
          </a:xfrm>
          <a:prstGeom prst="ellipse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534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5496" y="6572381"/>
            <a:ext cx="889243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dirty="0" smtClean="0"/>
              <a:t>Quelle: </a:t>
            </a:r>
            <a:r>
              <a:rPr lang="de-DE" sz="1400" dirty="0" err="1" smtClean="0"/>
              <a:t>BMWi</a:t>
            </a:r>
            <a:r>
              <a:rPr lang="de-DE" sz="1400" dirty="0" smtClean="0"/>
              <a:t>: </a:t>
            </a:r>
            <a:r>
              <a:rPr lang="de-DE" sz="1400" dirty="0" err="1"/>
              <a:t>E</a:t>
            </a:r>
            <a:r>
              <a:rPr lang="de-DE" sz="1400" dirty="0" err="1" smtClean="0"/>
              <a:t>neuerbare</a:t>
            </a:r>
            <a:r>
              <a:rPr lang="de-DE" sz="1400" dirty="0" smtClean="0"/>
              <a:t> Energien in Zahlen 2015; </a:t>
            </a:r>
            <a:r>
              <a:rPr lang="de-DE" sz="1400" dirty="0" err="1" smtClean="0"/>
              <a:t>p.52</a:t>
            </a:r>
            <a:r>
              <a:rPr lang="de-DE" dirty="0" smtClean="0"/>
              <a:t>;   </a:t>
            </a:r>
            <a:r>
              <a:rPr lang="de-DE" sz="1200" dirty="0" smtClean="0"/>
              <a:t>Speicher:</a:t>
            </a:r>
            <a:r>
              <a:rPr lang="de-DE" sz="1200" dirty="0"/>
              <a:t> </a:t>
            </a:r>
            <a:r>
              <a:rPr lang="de-DE" sz="1200" dirty="0" err="1"/>
              <a:t>BMWI2016_RE2015-inZahlen_80p.pdf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971600" y="1545754"/>
            <a:ext cx="78488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u="sng" dirty="0" smtClean="0"/>
              <a:t>Stoffliche</a:t>
            </a:r>
            <a:r>
              <a:rPr lang="de-DE" sz="3200" b="1" dirty="0" smtClean="0"/>
              <a:t> Ressourcen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 smtClean="0"/>
              <a:t> </a:t>
            </a:r>
            <a:r>
              <a:rPr lang="de-DE" sz="3200" b="1" dirty="0" smtClean="0">
                <a:solidFill>
                  <a:srgbClr val="0000FF"/>
                </a:solidFill>
              </a:rPr>
              <a:t>Recycling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 smtClean="0"/>
              <a:t> Rohstoffgewinnung aus </a:t>
            </a:r>
            <a:r>
              <a:rPr lang="de-DE" sz="3200" b="1" dirty="0" smtClean="0">
                <a:solidFill>
                  <a:srgbClr val="FF0000"/>
                </a:solidFill>
              </a:rPr>
              <a:t>größeren Teufen</a:t>
            </a:r>
          </a:p>
          <a:p>
            <a:endParaRPr lang="de-DE" sz="3200" b="1" dirty="0"/>
          </a:p>
          <a:p>
            <a:r>
              <a:rPr lang="de-DE" sz="3200" b="1" u="sng" dirty="0" smtClean="0"/>
              <a:t>Erschöpfbare Energi</a:t>
            </a:r>
            <a:r>
              <a:rPr lang="de-DE" sz="3200" b="1" dirty="0" smtClean="0"/>
              <a:t>eträger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 smtClean="0"/>
              <a:t> </a:t>
            </a:r>
            <a:r>
              <a:rPr lang="de-DE" sz="3200" b="1" dirty="0" smtClean="0">
                <a:solidFill>
                  <a:srgbClr val="009900"/>
                </a:solidFill>
              </a:rPr>
              <a:t>Regenerative Energien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3200" b="1" dirty="0"/>
          </a:p>
        </p:txBody>
      </p:sp>
      <p:sp>
        <p:nvSpPr>
          <p:cNvPr id="6" name="Rechteck 5"/>
          <p:cNvSpPr/>
          <p:nvPr/>
        </p:nvSpPr>
        <p:spPr>
          <a:xfrm>
            <a:off x="35496" y="14136"/>
            <a:ext cx="15856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 zu: Ressourcen</a:t>
            </a:r>
            <a:endParaRPr lang="de-DE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57277" y="294125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/>
              <a:t>Strategien zur Rohstoff Versorgung </a:t>
            </a:r>
            <a:endParaRPr lang="de-DE" sz="4000" b="1" dirty="0"/>
          </a:p>
        </p:txBody>
      </p:sp>
      <p:sp>
        <p:nvSpPr>
          <p:cNvPr id="7" name="Abgerundetes Rechteck 6"/>
          <p:cNvSpPr/>
          <p:nvPr/>
        </p:nvSpPr>
        <p:spPr>
          <a:xfrm>
            <a:off x="5616116" y="2492896"/>
            <a:ext cx="3060340" cy="822573"/>
          </a:xfrm>
          <a:prstGeom prst="roundRect">
            <a:avLst/>
          </a:prstGeom>
          <a:solidFill>
            <a:schemeClr val="bg2">
              <a:lumMod val="50000"/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770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484989" y="226022"/>
            <a:ext cx="865901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3200" b="1" dirty="0" smtClean="0">
                <a:latin typeface="Arial" pitchFamily="34" charset="0"/>
                <a:cs typeface="Arial" pitchFamily="34" charset="0"/>
              </a:rPr>
              <a:t>Die Energiewende „en marche“</a:t>
            </a:r>
          </a:p>
          <a:p>
            <a:endParaRPr lang="de-DE" sz="1600" b="1" dirty="0" smtClean="0">
              <a:latin typeface="Arial" pitchFamily="34" charset="0"/>
              <a:cs typeface="Arial" pitchFamily="34" charset="0"/>
            </a:endParaRPr>
          </a:p>
          <a:p>
            <a:r>
              <a:rPr lang="de-DE" sz="11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de-DE" sz="2000" b="1" dirty="0" smtClean="0">
                <a:latin typeface="Arial" pitchFamily="34" charset="0"/>
                <a:cs typeface="Arial" pitchFamily="34" charset="0"/>
                <a:hlinkClick r:id="rId2" action="ppaction://hlinksldjump"/>
              </a:rPr>
              <a:t>1.1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Bisheriger und geplanter Ausbau der RE </a:t>
            </a:r>
          </a:p>
          <a:p>
            <a:r>
              <a:rPr lang="de-DE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        </a:t>
            </a:r>
          </a:p>
          <a:p>
            <a:r>
              <a:rPr lang="de-DE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de-DE" sz="2000" b="1" dirty="0" smtClean="0">
                <a:latin typeface="Arial" pitchFamily="34" charset="0"/>
                <a:cs typeface="Arial" pitchFamily="34" charset="0"/>
                <a:hlinkClick r:id="rId3" action="ppaction://hlinksldjump"/>
              </a:rPr>
              <a:t>1.2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 Beispiel: Photovoltaik (PV)</a:t>
            </a:r>
          </a:p>
          <a:p>
            <a:r>
              <a:rPr lang="de-DE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de-DE" sz="1600" b="1" dirty="0" smtClean="0">
                <a:latin typeface="Arial" pitchFamily="34" charset="0"/>
                <a:cs typeface="Arial" pitchFamily="34" charset="0"/>
                <a:hlinkClick r:id="rId4" action="ppaction://hlinksldjump"/>
              </a:rPr>
              <a:t>1.2.1</a:t>
            </a:r>
            <a:r>
              <a:rPr lang="de-DE" sz="1600" b="1" dirty="0" smtClean="0">
                <a:latin typeface="Arial" pitchFamily="34" charset="0"/>
                <a:cs typeface="Arial" pitchFamily="34" charset="0"/>
              </a:rPr>
              <a:t>  Dargebot/ Potential</a:t>
            </a:r>
          </a:p>
          <a:p>
            <a:r>
              <a:rPr lang="de-DE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600" b="1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de-DE" sz="1600" b="1" dirty="0" smtClean="0">
                <a:latin typeface="Arial" pitchFamily="34" charset="0"/>
                <a:cs typeface="Arial" pitchFamily="34" charset="0"/>
                <a:hlinkClick r:id="rId5" action="ppaction://hlinksldjump"/>
              </a:rPr>
              <a:t>1.2.2 </a:t>
            </a:r>
            <a:r>
              <a:rPr lang="de-DE" sz="1600" b="1" dirty="0" smtClean="0">
                <a:latin typeface="Arial" pitchFamily="34" charset="0"/>
                <a:cs typeface="Arial" pitchFamily="34" charset="0"/>
              </a:rPr>
              <a:t> Kosten/ Preise</a:t>
            </a:r>
          </a:p>
          <a:p>
            <a:endParaRPr lang="de-DE" sz="2400" b="1" dirty="0" smtClean="0"/>
          </a:p>
          <a:p>
            <a:r>
              <a:rPr lang="de-DE" sz="2400" b="1" dirty="0"/>
              <a:t> </a:t>
            </a:r>
            <a:r>
              <a:rPr lang="de-DE" sz="2400" b="1" dirty="0" smtClean="0"/>
              <a:t>   </a:t>
            </a:r>
            <a:r>
              <a:rPr lang="de-DE" sz="2400" b="1" dirty="0" smtClean="0">
                <a:hlinkClick r:id="rId6" action="ppaction://hlinksldjump"/>
              </a:rPr>
              <a:t>1.3</a:t>
            </a:r>
            <a:r>
              <a:rPr lang="de-DE" sz="2400" b="1" dirty="0" smtClean="0"/>
              <a:t>  Kosten für große </a:t>
            </a:r>
            <a:r>
              <a:rPr lang="de-DE" sz="2400" b="1" dirty="0"/>
              <a:t>RE Anlagen:  </a:t>
            </a:r>
            <a:r>
              <a:rPr lang="de-DE" sz="2400" b="1" dirty="0" smtClean="0"/>
              <a:t> </a:t>
            </a:r>
            <a:r>
              <a:rPr lang="de-DE" sz="2400" b="1" dirty="0"/>
              <a:t>Ausschreibungen 2017</a:t>
            </a:r>
          </a:p>
          <a:p>
            <a:endParaRPr lang="de-DE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79512" y="116632"/>
            <a:ext cx="1938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 smtClean="0">
                <a:latin typeface="Arial" pitchFamily="34" charset="0"/>
                <a:cs typeface="Arial" pitchFamily="34" charset="0"/>
              </a:rPr>
              <a:t>1.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0864" y="4077072"/>
            <a:ext cx="8754575" cy="2439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Empfohlenene</a:t>
            </a:r>
            <a:r>
              <a:rPr lang="de-DE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Literatur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de-DE" b="1" u="sng" dirty="0" err="1" smtClean="0"/>
              <a:t>FhG</a:t>
            </a:r>
            <a:r>
              <a:rPr lang="de-DE" b="1" u="sng" dirty="0" smtClean="0"/>
              <a:t>-ISE </a:t>
            </a:r>
            <a:r>
              <a:rPr lang="de-DE" sz="1600" dirty="0" smtClean="0"/>
              <a:t>= Fraunhofer-Institut für solare Energiesysteme , Freiburg</a:t>
            </a:r>
            <a:endParaRPr lang="de-DE" dirty="0" smtClean="0"/>
          </a:p>
          <a:p>
            <a:r>
              <a:rPr lang="de-DE" b="1" dirty="0" smtClean="0"/>
              <a:t>Philipps </a:t>
            </a:r>
            <a:r>
              <a:rPr lang="de-DE" b="1" dirty="0" err="1" smtClean="0"/>
              <a:t>ea</a:t>
            </a:r>
            <a:r>
              <a:rPr lang="de-DE" b="1" dirty="0" smtClean="0"/>
              <a:t> (2017):  </a:t>
            </a:r>
            <a:r>
              <a:rPr lang="de-DE" dirty="0" smtClean="0"/>
              <a:t> </a:t>
            </a:r>
            <a:r>
              <a:rPr lang="en-US" dirty="0" err="1" smtClean="0"/>
              <a:t>Fraunhofer</a:t>
            </a:r>
            <a:r>
              <a:rPr lang="en-US" dirty="0" smtClean="0"/>
              <a:t> </a:t>
            </a:r>
            <a:r>
              <a:rPr lang="en-US" dirty="0"/>
              <a:t>ISE: </a:t>
            </a:r>
            <a:r>
              <a:rPr lang="en-US" b="1" dirty="0"/>
              <a:t>Photovoltaics Report</a:t>
            </a:r>
            <a:r>
              <a:rPr lang="en-US" dirty="0"/>
              <a:t>, updated: 12 July </a:t>
            </a:r>
            <a:r>
              <a:rPr lang="en-US" dirty="0" smtClean="0"/>
              <a:t>2017, </a:t>
            </a:r>
            <a:r>
              <a:rPr lang="en-US" dirty="0" err="1" smtClean="0"/>
              <a:t>44p</a:t>
            </a:r>
            <a:r>
              <a:rPr lang="en-US" dirty="0" smtClean="0"/>
              <a:t>.</a:t>
            </a:r>
            <a:endParaRPr lang="de-DE" dirty="0"/>
          </a:p>
          <a:p>
            <a:r>
              <a:rPr lang="de-DE" b="1" dirty="0" smtClean="0"/>
              <a:t>Wirth </a:t>
            </a:r>
            <a:r>
              <a:rPr lang="de-DE" b="1" dirty="0" err="1" smtClean="0"/>
              <a:t>e.a</a:t>
            </a:r>
            <a:r>
              <a:rPr lang="de-DE" b="1" dirty="0" smtClean="0"/>
              <a:t>. (2017)</a:t>
            </a:r>
            <a:r>
              <a:rPr lang="de-DE" dirty="0" smtClean="0"/>
              <a:t>:   </a:t>
            </a:r>
            <a:r>
              <a:rPr lang="de-DE" b="1" dirty="0" smtClean="0"/>
              <a:t>Aktuelle </a:t>
            </a:r>
            <a:r>
              <a:rPr lang="de-DE" b="1" dirty="0"/>
              <a:t>Fakten zur PV in </a:t>
            </a:r>
            <a:r>
              <a:rPr lang="de-DE" b="1" dirty="0" smtClean="0"/>
              <a:t>Deutschland</a:t>
            </a:r>
          </a:p>
          <a:p>
            <a:r>
              <a:rPr lang="de-DE" dirty="0" smtClean="0"/>
              <a:t>  Aktuelle </a:t>
            </a:r>
            <a:r>
              <a:rPr lang="de-DE" dirty="0"/>
              <a:t>Fassung </a:t>
            </a:r>
            <a:r>
              <a:rPr lang="de-DE" dirty="0" smtClean="0"/>
              <a:t>beider Reports abrufbar </a:t>
            </a:r>
            <a:r>
              <a:rPr lang="de-DE" dirty="0"/>
              <a:t>unter </a:t>
            </a:r>
            <a:r>
              <a:rPr lang="de-DE" b="1" dirty="0" smtClean="0">
                <a:hlinkClick r:id="rId7"/>
              </a:rPr>
              <a:t>www.pv-fakten.de</a:t>
            </a:r>
            <a:endParaRPr lang="de-DE" b="1" dirty="0" smtClean="0"/>
          </a:p>
          <a:p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bdew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Bundesverband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der Energie und 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Wasserwirtschaft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de-DE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Erneuerbare Energien und das EEG: Zahlen, Fakten, Grafiken (2017)“</a:t>
            </a:r>
            <a:r>
              <a:rPr lang="de-DE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https://www.bdew.de/internet.nsf/res/4A5D437AB754A529C125817C00323A64/$file/Awh_20170710_Erneuerbare-Energien-EEG_2017.pdf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232" y="4293096"/>
            <a:ext cx="1282651" cy="40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196" y="5769260"/>
            <a:ext cx="101917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106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827578" y="124590"/>
            <a:ext cx="74168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Der Umstieg auf die Regenerativen Energien (RE)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582" y="801248"/>
            <a:ext cx="6789916" cy="4860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89502" y="6125234"/>
            <a:ext cx="9054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Quelle: /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bdew2017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/ = Bundesverband der Energie und Wasserwirtschaft: “</a:t>
            </a:r>
            <a:r>
              <a:rPr lang="de-DE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Erneuerbare </a:t>
            </a:r>
            <a:r>
              <a:rPr lang="de-DE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Energien und das EEG: Zahlen, Fakten, Grafiken (2017</a:t>
            </a:r>
            <a:r>
              <a:rPr lang="de-DE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)“, </a:t>
            </a:r>
            <a:r>
              <a:rPr lang="de-DE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Abb.17</a:t>
            </a:r>
            <a:r>
              <a:rPr lang="de-DE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de-DE" sz="1200" baseline="-25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</a:t>
            </a:r>
            <a:r>
              <a:rPr lang="de-DE" sz="1200" baseline="-25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://www.bdew.de/internet.nsf/res/4A5D437AB754A529C125817C00323A64/$</a:t>
            </a:r>
            <a:r>
              <a:rPr lang="de-DE" sz="1200" baseline="-25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file/Awh_20170710_Erneuerbare-Energien-EEG_2017.pdf</a:t>
            </a:r>
            <a:r>
              <a:rPr lang="de-DE" sz="1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35496" y="8620"/>
            <a:ext cx="28803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200" b="1" dirty="0" smtClean="0">
                <a:latin typeface="Arial" pitchFamily="34" charset="0"/>
                <a:cs typeface="Arial" pitchFamily="34" charset="0"/>
              </a:rPr>
              <a:t>1.1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956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8597" y="6309320"/>
            <a:ext cx="7003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Quelle: /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bdew2017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de-DE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Abb.18</a:t>
            </a:r>
            <a:r>
              <a:rPr lang="de-DE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de-DE" sz="1200" baseline="-250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</a:t>
            </a:r>
            <a:r>
              <a:rPr lang="de-DE" sz="1200" baseline="-25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://www.bdew.de/internet.nsf/res/4A5D437AB754A529C125817C00323A64/$</a:t>
            </a:r>
            <a:r>
              <a:rPr lang="de-DE" sz="1200" baseline="-250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file/Awh_20170710_Erneuerbare-Energien-EEG_2017.pdf</a:t>
            </a:r>
            <a:r>
              <a:rPr lang="de-DE" sz="1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609" y="1016732"/>
            <a:ext cx="6728495" cy="4860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87524" y="260648"/>
            <a:ext cx="5724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Nur Elektrizität:</a:t>
            </a:r>
            <a:endParaRPr lang="de-DE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04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30076" y="4545124"/>
            <a:ext cx="7578588" cy="612068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97768" y="766676"/>
            <a:ext cx="8190656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pitchFamily="34" charset="0"/>
                <a:cs typeface="Arial" pitchFamily="34" charset="0"/>
                <a:hlinkClick r:id="rId2" action="ppaction://hlinksldjump"/>
              </a:rPr>
              <a:t>0.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 Einleitung: „</a:t>
            </a:r>
            <a:r>
              <a:rPr lang="de-DE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Blitzlichter zur allgemeinen Lage“. </a:t>
            </a:r>
          </a:p>
          <a:p>
            <a:endParaRPr lang="de-DE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2000" dirty="0" smtClean="0">
                <a:latin typeface="Arial" pitchFamily="34" charset="0"/>
                <a:cs typeface="Arial" pitchFamily="34" charset="0"/>
                <a:hlinkClick r:id="rId3" action="ppaction://hlinksldjump"/>
              </a:rPr>
              <a:t>1.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Die 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Energiewende „en marche“</a:t>
            </a:r>
            <a:r>
              <a:rPr lang="de-DE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de-DE" sz="1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de-DE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de-DE" sz="2000" dirty="0" smtClean="0">
              <a:latin typeface="Arial" pitchFamily="34" charset="0"/>
              <a:cs typeface="Arial" pitchFamily="34" charset="0"/>
              <a:hlinkClick r:id="rId4" action="ppaction://hlinksldjump"/>
            </a:endParaRPr>
          </a:p>
          <a:p>
            <a:r>
              <a:rPr lang="de-DE" sz="2000" dirty="0" smtClean="0">
                <a:latin typeface="Arial" pitchFamily="34" charset="0"/>
                <a:cs typeface="Arial" pitchFamily="34" charset="0"/>
                <a:hlinkClick r:id="rId4" action="ppaction://hlinksldjump"/>
              </a:rPr>
              <a:t>2.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Das 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Speicherproblem von Sonne und Wind in Deutschland</a:t>
            </a:r>
          </a:p>
          <a:p>
            <a:r>
              <a:rPr lang="de-DE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 Aktuelles RE-Strom Dargebot  und Fortschreibung: 100% RE -Zukunft</a:t>
            </a:r>
          </a:p>
          <a:p>
            <a:r>
              <a:rPr lang="de-DE" sz="600" dirty="0" smtClean="0">
                <a:latin typeface="Arial" pitchFamily="34" charset="0"/>
                <a:cs typeface="Arial" pitchFamily="34" charset="0"/>
              </a:rPr>
              <a:t> </a:t>
            </a:r>
            <a:endParaRPr lang="de-DE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de-DE" sz="2000" dirty="0" smtClean="0">
                <a:latin typeface="Arial" pitchFamily="34" charset="0"/>
                <a:cs typeface="Arial" pitchFamily="34" charset="0"/>
                <a:hlinkClick r:id="rId5" action="ppaction://hlinksldjump"/>
              </a:rPr>
              <a:t>3.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LösungsSzenario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de-DE" sz="20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Kurz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- und Langzeit (Gas)- Speicher</a:t>
            </a:r>
            <a:endParaRPr lang="de-DE" sz="2000" dirty="0">
              <a:latin typeface="Arial" pitchFamily="34" charset="0"/>
              <a:cs typeface="Arial" pitchFamily="34" charset="0"/>
            </a:endParaRPr>
          </a:p>
          <a:p>
            <a:r>
              <a:rPr lang="de-DE" sz="20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de-DE" sz="1600" dirty="0" smtClean="0">
                <a:latin typeface="Arial" pitchFamily="34" charset="0"/>
                <a:cs typeface="Arial" pitchFamily="34" charset="0"/>
                <a:hlinkClick r:id="rId6" action="ppaction://hlinksldjump"/>
              </a:rPr>
              <a:t>3.1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 Das Szenario </a:t>
            </a:r>
            <a:br>
              <a:rPr lang="de-DE" sz="1600" dirty="0" smtClean="0">
                <a:latin typeface="Arial" pitchFamily="34" charset="0"/>
                <a:cs typeface="Arial" pitchFamily="34" charset="0"/>
              </a:rPr>
            </a:br>
            <a:r>
              <a:rPr lang="de-DE" sz="1600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de-DE" sz="1600" dirty="0" smtClean="0">
                <a:latin typeface="Arial" pitchFamily="34" charset="0"/>
                <a:cs typeface="Arial" pitchFamily="34" charset="0"/>
                <a:hlinkClick r:id="rId7" action="ppaction://hlinksldjump"/>
              </a:rPr>
              <a:t>3.2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 Die Optimierungsaufgabe; Ziel + Einstellparameter</a:t>
            </a:r>
            <a:br>
              <a:rPr lang="de-DE" sz="1600" dirty="0" smtClean="0">
                <a:latin typeface="Arial" pitchFamily="34" charset="0"/>
                <a:cs typeface="Arial" pitchFamily="34" charset="0"/>
              </a:rPr>
            </a:br>
            <a:r>
              <a:rPr lang="de-DE" sz="1600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de-DE" sz="1600" dirty="0" smtClean="0">
                <a:latin typeface="Arial" pitchFamily="34" charset="0"/>
                <a:cs typeface="Arial" pitchFamily="34" charset="0"/>
                <a:hlinkClick r:id="rId8" action="ppaction://hlinksldjump"/>
              </a:rPr>
              <a:t>3.3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 Erste Ergebnisse: Kapazität und Umschlag der PSKW-Speicher</a:t>
            </a:r>
          </a:p>
          <a:p>
            <a:r>
              <a:rPr lang="de-DE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    </a:t>
            </a:r>
          </a:p>
          <a:p>
            <a:endParaRPr lang="de-DE" sz="900" b="1" dirty="0" smtClean="0">
              <a:latin typeface="Arial" pitchFamily="34" charset="0"/>
              <a:cs typeface="Arial" pitchFamily="34" charset="0"/>
            </a:endParaRPr>
          </a:p>
          <a:p>
            <a:r>
              <a:rPr lang="de-DE" sz="1000" dirty="0" smtClean="0">
                <a:latin typeface="Arial" pitchFamily="34" charset="0"/>
                <a:cs typeface="Arial" pitchFamily="34" charset="0"/>
              </a:rPr>
              <a:t>__________________________________________________________________________________________________________________ </a:t>
            </a:r>
            <a:br>
              <a:rPr lang="de-DE" sz="1000" dirty="0" smtClean="0">
                <a:latin typeface="Arial" pitchFamily="34" charset="0"/>
                <a:cs typeface="Arial" pitchFamily="34" charset="0"/>
              </a:rPr>
            </a:br>
            <a:r>
              <a:rPr lang="de-DE" sz="1000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de-DE" sz="1000" dirty="0" smtClean="0">
                <a:latin typeface="Arial" pitchFamily="34" charset="0"/>
                <a:cs typeface="Arial" pitchFamily="34" charset="0"/>
              </a:rPr>
            </a:br>
            <a:r>
              <a:rPr lang="de-DE" sz="700" dirty="0" smtClean="0">
                <a:latin typeface="Arial" pitchFamily="34" charset="0"/>
                <a:cs typeface="Arial" pitchFamily="34" charset="0"/>
                <a:hlinkClick r:id="rId9" action="ppaction://hlinksldjump"/>
              </a:rPr>
              <a:t> </a:t>
            </a:r>
            <a:r>
              <a:rPr lang="de-DE" sz="2000" dirty="0" smtClean="0">
                <a:latin typeface="Arial" pitchFamily="34" charset="0"/>
                <a:cs typeface="Arial" pitchFamily="34" charset="0"/>
                <a:hlinkClick r:id="rId9" action="ppaction://hlinksldjump"/>
              </a:rPr>
              <a:t>4.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Spezial: Unkonventionelle Energiespeicher 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  <a:p>
            <a:r>
              <a:rPr lang="de-DE" sz="1600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de-DE" sz="1600" dirty="0" smtClean="0">
                <a:latin typeface="Arial" pitchFamily="34" charset="0"/>
                <a:cs typeface="Arial" pitchFamily="34" charset="0"/>
                <a:hlinkClick r:id="rId10" action="ppaction://hlinksldjump"/>
              </a:rPr>
              <a:t>4.1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  Das </a:t>
            </a:r>
            <a:r>
              <a:rPr lang="de-DE" sz="1600" b="1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Meeresdruck- PSKW (STENSEA)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sz="1600" dirty="0" smtClean="0">
                <a:latin typeface="Arial" pitchFamily="34" charset="0"/>
                <a:cs typeface="Arial" pitchFamily="34" charset="0"/>
              </a:rPr>
            </a:br>
            <a:r>
              <a:rPr lang="de-DE" sz="1600" dirty="0" smtClean="0">
                <a:latin typeface="Arial" pitchFamily="34" charset="0"/>
                <a:cs typeface="Arial" pitchFamily="34" charset="0"/>
              </a:rPr>
              <a:t>     </a:t>
            </a:r>
            <a:endParaRPr lang="de-DE" sz="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43465" y="44624"/>
            <a:ext cx="7425825" cy="430887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/>
            <a:r>
              <a:rPr lang="de-DE" sz="2800" b="1" u="sng" dirty="0" smtClean="0"/>
              <a:t>Inhalt</a:t>
            </a:r>
            <a:r>
              <a:rPr lang="de-DE" sz="2800" dirty="0" smtClean="0"/>
              <a:t> </a:t>
            </a:r>
            <a:endParaRPr lang="de-DE" sz="2400" dirty="0"/>
          </a:p>
        </p:txBody>
      </p:sp>
      <p:sp>
        <p:nvSpPr>
          <p:cNvPr id="4" name="Rechteck 3"/>
          <p:cNvSpPr/>
          <p:nvPr/>
        </p:nvSpPr>
        <p:spPr>
          <a:xfrm>
            <a:off x="6336196" y="6543450"/>
            <a:ext cx="2520280" cy="215444"/>
          </a:xfrm>
          <a:prstGeom prst="rect">
            <a:avLst/>
          </a:prstGeom>
        </p:spPr>
        <p:txBody>
          <a:bodyPr wrap="square" lIns="0" tIns="0" bIns="0">
            <a:spAutoFit/>
          </a:bodyPr>
          <a:lstStyle/>
          <a:p>
            <a:r>
              <a:rPr lang="de-DE" sz="1400" dirty="0" err="1" smtClean="0">
                <a:solidFill>
                  <a:srgbClr val="3333FF"/>
                </a:solidFill>
              </a:rPr>
              <a:t>PSKW</a:t>
            </a:r>
            <a:r>
              <a:rPr lang="de-DE" sz="1400" dirty="0" smtClean="0"/>
              <a:t> =</a:t>
            </a:r>
            <a:r>
              <a:rPr lang="de-DE" sz="1400" dirty="0" err="1" smtClean="0">
                <a:solidFill>
                  <a:srgbClr val="3333FF"/>
                </a:solidFill>
              </a:rPr>
              <a:t>PumpSpeicher</a:t>
            </a:r>
            <a:r>
              <a:rPr lang="de-DE" sz="1400" dirty="0" smtClean="0">
                <a:solidFill>
                  <a:srgbClr val="3333FF"/>
                </a:solidFill>
              </a:rPr>
              <a:t>-Kraftwerk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423511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/>
          <p:nvPr/>
        </p:nvPicPr>
        <p:blipFill>
          <a:blip r:embed="rId2"/>
          <a:stretch>
            <a:fillRect/>
          </a:stretch>
        </p:blipFill>
        <p:spPr>
          <a:xfrm>
            <a:off x="4716016" y="1304764"/>
            <a:ext cx="3528392" cy="4680000"/>
          </a:xfrm>
          <a:prstGeom prst="rect">
            <a:avLst/>
          </a:prstGeom>
        </p:spPr>
      </p:pic>
      <p:pic>
        <p:nvPicPr>
          <p:cNvPr id="3" name="Grafik 2"/>
          <p:cNvPicPr/>
          <p:nvPr/>
        </p:nvPicPr>
        <p:blipFill>
          <a:blip r:embed="rId3"/>
          <a:stretch>
            <a:fillRect/>
          </a:stretch>
        </p:blipFill>
        <p:spPr>
          <a:xfrm>
            <a:off x="263935" y="1412776"/>
            <a:ext cx="3853830" cy="4680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" y="6618750"/>
            <a:ext cx="8712459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Quelle: /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bdew2017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de-DE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Abb.27;28</a:t>
            </a:r>
            <a:r>
              <a:rPr lang="de-DE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de-DE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de-DE" sz="1200" baseline="-25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</a:t>
            </a:r>
            <a:r>
              <a:rPr lang="de-DE" sz="1200" baseline="-25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://www.bdew.de/internet.nsf/res/4A5D437AB754A529C125817C00323A64/$</a:t>
            </a:r>
            <a:r>
              <a:rPr lang="de-DE" sz="1200" baseline="-25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file/Awh_20170710_Erneuerbare-Energien-EEG_2017.pdf</a:t>
            </a:r>
            <a:r>
              <a:rPr lang="de-DE" sz="1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34380" y="224644"/>
            <a:ext cx="8532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 smtClean="0">
                <a:latin typeface="Arial" panose="020B0604020202020204" pitchFamily="34" charset="0"/>
                <a:cs typeface="Arial" panose="020B0604020202020204" pitchFamily="34" charset="0"/>
              </a:rPr>
              <a:t>Weiterer Ausbau der RE Stromerzeugung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und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(Off- und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Onshore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21439" y="828001"/>
            <a:ext cx="3696326" cy="55399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PV in 2015 AD: 952 h/a: </a:t>
            </a:r>
          </a:p>
          <a:p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also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1000 kWh/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kW</a:t>
            </a:r>
            <a:r>
              <a:rPr lang="de-DE" sz="10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824028" y="728700"/>
            <a:ext cx="3024336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Onshore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in 2015 AD: 1816 h /a   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499316" y="1304764"/>
            <a:ext cx="1116124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de-DE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Nordsee 2015:</a:t>
            </a:r>
          </a:p>
          <a:p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3230 h/a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416316" y="1124744"/>
            <a:ext cx="1116124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de-DE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Ostsee:  2015:</a:t>
            </a:r>
          </a:p>
          <a:p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4400 h/a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5496" y="44624"/>
            <a:ext cx="24192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200" b="1" dirty="0" smtClean="0">
                <a:latin typeface="Arial" pitchFamily="34" charset="0"/>
                <a:cs typeface="Arial" pitchFamily="34" charset="0"/>
              </a:rPr>
              <a:t>1.2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417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1025996"/>
            <a:ext cx="8220075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295636" y="148570"/>
            <a:ext cx="619268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PV:</a:t>
            </a:r>
            <a:r>
              <a:rPr lang="de-DE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was bringen Südeuropa und MENA ?</a:t>
            </a:r>
            <a:endParaRPr lang="de-DE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253376" y="698503"/>
            <a:ext cx="87111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Geographical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Comparison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de-D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Irradiation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16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nergy</a:t>
            </a:r>
            <a:r>
              <a:rPr lang="de-DE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Payback</a:t>
            </a:r>
            <a:r>
              <a:rPr lang="de-DE" sz="105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7668344" y="1268760"/>
            <a:ext cx="147616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100" b="1" dirty="0" smtClean="0">
                <a:solidFill>
                  <a:srgbClr val="7030A0"/>
                </a:solidFill>
              </a:rPr>
              <a:t>(</a:t>
            </a:r>
            <a:r>
              <a:rPr lang="de-DE" sz="1100" b="1" dirty="0" err="1" smtClean="0">
                <a:solidFill>
                  <a:srgbClr val="7030A0"/>
                </a:solidFill>
              </a:rPr>
              <a:t>Energy</a:t>
            </a:r>
            <a:r>
              <a:rPr lang="de-DE" sz="1100" b="1" dirty="0" smtClean="0">
                <a:solidFill>
                  <a:srgbClr val="7030A0"/>
                </a:solidFill>
              </a:rPr>
              <a:t>  Pay-Back  Time)</a:t>
            </a:r>
            <a:endParaRPr lang="de-DE" sz="1100" dirty="0">
              <a:solidFill>
                <a:srgbClr val="7030A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366608" y="4799422"/>
            <a:ext cx="1597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multi crystalline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Si 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Rooftop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Systems)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Gerade Verbindung mit Pfeil 7"/>
          <p:cNvCxnSpPr/>
          <p:nvPr/>
        </p:nvCxnSpPr>
        <p:spPr>
          <a:xfrm>
            <a:off x="7920372" y="1438037"/>
            <a:ext cx="0" cy="8748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-507" y="6669360"/>
            <a:ext cx="5076564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Quelle: /</a:t>
            </a:r>
            <a:r>
              <a:rPr lang="de-DE" sz="10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FhG</a:t>
            </a:r>
            <a:r>
              <a:rPr lang="de-DE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-ISE 2017/ Folie 35: „</a:t>
            </a:r>
            <a:r>
              <a:rPr lang="de-DE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PHOTOVOLTAICS</a:t>
            </a:r>
            <a:r>
              <a:rPr lang="de-DE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REPORT“ ;  </a:t>
            </a:r>
            <a:r>
              <a:rPr lang="de-DE" sz="105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www.pv-fakten.de</a:t>
            </a:r>
            <a:r>
              <a:rPr lang="de-DE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5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de-DE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16795" y="6027675"/>
            <a:ext cx="8847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Data: </a:t>
            </a:r>
            <a:r>
              <a:rPr lang="de-DE" sz="1200" dirty="0" err="1"/>
              <a:t>M.J</a:t>
            </a:r>
            <a:r>
              <a:rPr lang="de-DE" sz="1200" dirty="0"/>
              <a:t>. de Wild-Scholten 2013. Image: </a:t>
            </a:r>
            <a:r>
              <a:rPr lang="de-DE" sz="1200" dirty="0" err="1"/>
              <a:t>JRC</a:t>
            </a:r>
            <a:r>
              <a:rPr lang="de-DE" sz="1200" dirty="0"/>
              <a:t> European </a:t>
            </a:r>
            <a:r>
              <a:rPr lang="de-DE" sz="1200" dirty="0" err="1"/>
              <a:t>Commision</a:t>
            </a:r>
            <a:r>
              <a:rPr lang="de-DE" sz="1200" dirty="0"/>
              <a:t>. Graph: </a:t>
            </a:r>
            <a:r>
              <a:rPr lang="de-DE" sz="1200" dirty="0" err="1"/>
              <a:t>PSE</a:t>
            </a:r>
            <a:r>
              <a:rPr lang="de-DE" sz="1200" dirty="0"/>
              <a:t> AG 2014 (</a:t>
            </a:r>
            <a:r>
              <a:rPr lang="de-DE" sz="1200" dirty="0" err="1"/>
              <a:t>Modified</a:t>
            </a:r>
            <a:r>
              <a:rPr lang="de-DE" sz="1200" dirty="0"/>
              <a:t> </a:t>
            </a:r>
            <a:r>
              <a:rPr lang="de-DE" sz="1200" dirty="0" err="1"/>
              <a:t>scale</a:t>
            </a:r>
            <a:r>
              <a:rPr lang="de-DE" sz="1200" dirty="0"/>
              <a:t> </a:t>
            </a:r>
            <a:r>
              <a:rPr lang="de-DE" sz="1200" dirty="0" err="1"/>
              <a:t>with</a:t>
            </a:r>
            <a:r>
              <a:rPr lang="de-DE" sz="1200" dirty="0"/>
              <a:t> </a:t>
            </a:r>
            <a:r>
              <a:rPr lang="de-DE" sz="1200" dirty="0" err="1"/>
              <a:t>updated</a:t>
            </a:r>
            <a:r>
              <a:rPr lang="de-DE" sz="1200" dirty="0"/>
              <a:t> </a:t>
            </a:r>
            <a:r>
              <a:rPr lang="de-DE" sz="1200" dirty="0" err="1"/>
              <a:t>data</a:t>
            </a:r>
            <a:r>
              <a:rPr lang="de-DE" sz="1200" dirty="0"/>
              <a:t> </a:t>
            </a:r>
            <a:r>
              <a:rPr lang="de-DE" sz="1200" dirty="0" err="1"/>
              <a:t>from</a:t>
            </a:r>
            <a:r>
              <a:rPr lang="de-DE" sz="1200" dirty="0"/>
              <a:t> </a:t>
            </a:r>
            <a:r>
              <a:rPr lang="de-DE" sz="1200" dirty="0" err="1"/>
              <a:t>PSE</a:t>
            </a:r>
            <a:r>
              <a:rPr lang="de-DE" sz="1200" dirty="0"/>
              <a:t> AG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smtClean="0"/>
              <a:t>Fraunhofer ISE</a:t>
            </a:r>
            <a:endParaRPr lang="de-DE" sz="1200" dirty="0"/>
          </a:p>
        </p:txBody>
      </p:sp>
      <p:sp>
        <p:nvSpPr>
          <p:cNvPr id="12" name="Textfeld 11"/>
          <p:cNvSpPr txBox="1"/>
          <p:nvPr/>
        </p:nvSpPr>
        <p:spPr>
          <a:xfrm>
            <a:off x="5387058" y="6669207"/>
            <a:ext cx="376781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Speicher: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FhG-ISE-Philipps2017_PhotovoltaicsReport_44ppt.pdf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5496" y="8620"/>
            <a:ext cx="50405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200" b="1" dirty="0" smtClean="0">
                <a:latin typeface="Arial" pitchFamily="34" charset="0"/>
                <a:cs typeface="Arial" pitchFamily="34" charset="0"/>
              </a:rPr>
              <a:t>1.2 PV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112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/>
          <p:nvPr/>
        </p:nvPicPr>
        <p:blipFill>
          <a:blip r:embed="rId2"/>
          <a:stretch>
            <a:fillRect/>
          </a:stretch>
        </p:blipFill>
        <p:spPr>
          <a:xfrm>
            <a:off x="971600" y="1232756"/>
            <a:ext cx="7344816" cy="495300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019412" y="147119"/>
            <a:ext cx="618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Kosten:  PV wird billiger, vor allem die Module</a:t>
            </a:r>
            <a:endParaRPr lang="de-DE" sz="2400" b="1" dirty="0"/>
          </a:p>
        </p:txBody>
      </p:sp>
      <p:sp>
        <p:nvSpPr>
          <p:cNvPr id="4" name="Rechteck 3"/>
          <p:cNvSpPr/>
          <p:nvPr/>
        </p:nvSpPr>
        <p:spPr>
          <a:xfrm>
            <a:off x="143508" y="6186338"/>
            <a:ext cx="81729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Quelle: Folie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/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FhG-ISE2017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Folie42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Speicher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FhG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-ISE-Philipp aus s2017_PhotovoltaicsReport_44ppt.pdf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5" name="Rechteck 4"/>
          <p:cNvSpPr/>
          <p:nvPr/>
        </p:nvSpPr>
        <p:spPr>
          <a:xfrm>
            <a:off x="107504" y="8620"/>
            <a:ext cx="3240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200" b="1" dirty="0" smtClean="0">
                <a:latin typeface="Arial" pitchFamily="34" charset="0"/>
                <a:cs typeface="Arial" pitchFamily="34" charset="0"/>
              </a:rPr>
              <a:t>1.22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991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32756"/>
            <a:ext cx="9090644" cy="477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849776" y="2384884"/>
            <a:ext cx="3114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 </a:t>
            </a:r>
            <a:r>
              <a:rPr lang="de-DE" sz="1200" dirty="0" smtClean="0">
                <a:solidFill>
                  <a:srgbClr val="0000FF"/>
                </a:solidFill>
              </a:rPr>
              <a:t>BOS</a:t>
            </a:r>
            <a:r>
              <a:rPr lang="de-DE" sz="1200" dirty="0"/>
              <a:t>= </a:t>
            </a:r>
            <a:r>
              <a:rPr lang="de-DE" sz="1200" dirty="0">
                <a:solidFill>
                  <a:srgbClr val="0000FF"/>
                </a:solidFill>
              </a:rPr>
              <a:t>Back Office System,</a:t>
            </a:r>
            <a:r>
              <a:rPr lang="de-DE" sz="1200" dirty="0"/>
              <a:t> 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           System </a:t>
            </a:r>
            <a:r>
              <a:rPr lang="de-DE" sz="1200" dirty="0"/>
              <a:t>für die betriebliche Abwicklung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77168" y="299219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Mittlere Preise für größere PV-Dachanlagen (10 kWp bis </a:t>
            </a:r>
            <a:r>
              <a:rPr lang="de-DE" sz="2400" b="1" dirty="0" err="1" smtClean="0"/>
              <a:t>100kWp</a:t>
            </a:r>
            <a:r>
              <a:rPr lang="de-DE" sz="2400" b="1" dirty="0" smtClean="0"/>
              <a:t>)  </a:t>
            </a:r>
            <a:endParaRPr lang="de-DE" sz="2400" b="1" dirty="0"/>
          </a:p>
        </p:txBody>
      </p:sp>
      <p:sp>
        <p:nvSpPr>
          <p:cNvPr id="6" name="Rechteck 5"/>
          <p:cNvSpPr/>
          <p:nvPr/>
        </p:nvSpPr>
        <p:spPr>
          <a:xfrm>
            <a:off x="305526" y="6346571"/>
            <a:ext cx="81729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Quelle: Folie 41: /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FhG-ISE2017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Folie42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Speicher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FhG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-ISE-Philipp aus s2017_PhotovoltaicsReport_44ppt.pdf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869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" y="1225386"/>
            <a:ext cx="9140899" cy="483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305526" y="6346571"/>
            <a:ext cx="81729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Quelle: Folie 41: /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FhG-ISE2017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Folie39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Speicher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FhG-ISE-Philipps2017_PhotovoltaicsReport_44ppt.pdf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79512" y="152636"/>
            <a:ext cx="8712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Deutschland: Strompreise und Einspeisetarife ( EEG)</a:t>
            </a:r>
            <a:endParaRPr lang="de-DE" sz="2800" b="1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4031940" y="2037038"/>
            <a:ext cx="1008112" cy="1391962"/>
            <a:chOff x="4031940" y="2037038"/>
            <a:chExt cx="1008112" cy="1391962"/>
          </a:xfrm>
        </p:grpSpPr>
        <p:sp>
          <p:nvSpPr>
            <p:cNvPr id="6" name="Pfeil nach unten 5"/>
            <p:cNvSpPr/>
            <p:nvPr/>
          </p:nvSpPr>
          <p:spPr>
            <a:xfrm>
              <a:off x="4391980" y="2060848"/>
              <a:ext cx="288032" cy="1368152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4031940" y="2037038"/>
              <a:ext cx="1008112" cy="70788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2000" b="1" dirty="0" smtClean="0">
                  <a:solidFill>
                    <a:srgbClr val="FF0000"/>
                  </a:solidFill>
                </a:rPr>
                <a:t>„</a:t>
              </a:r>
              <a:r>
                <a:rPr lang="de-DE" sz="2000" b="1" dirty="0" smtClean="0"/>
                <a:t>Netz-</a:t>
              </a:r>
            </a:p>
            <a:p>
              <a:r>
                <a:rPr lang="de-DE" sz="2000" b="1" dirty="0" smtClean="0"/>
                <a:t>Parität</a:t>
              </a:r>
              <a:r>
                <a:rPr lang="de-DE" sz="2000" b="1" dirty="0" smtClean="0">
                  <a:solidFill>
                    <a:srgbClr val="FF0000"/>
                  </a:solidFill>
                </a:rPr>
                <a:t>“</a:t>
              </a:r>
              <a:endParaRPr lang="de-DE" sz="20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276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91580" y="117325"/>
            <a:ext cx="7524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Große RE Anlagen:  Ergebnisse der Ausschreibungen 2017</a:t>
            </a:r>
            <a:endParaRPr lang="de-DE" sz="2400" b="1" dirty="0"/>
          </a:p>
        </p:txBody>
      </p:sp>
      <p:sp>
        <p:nvSpPr>
          <p:cNvPr id="3" name="Rechteck 2"/>
          <p:cNvSpPr/>
          <p:nvPr/>
        </p:nvSpPr>
        <p:spPr>
          <a:xfrm>
            <a:off x="107504" y="8620"/>
            <a:ext cx="3240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200" b="1" dirty="0" smtClean="0">
                <a:latin typeface="Arial" pitchFamily="34" charset="0"/>
                <a:cs typeface="Arial" pitchFamily="34" charset="0"/>
              </a:rPr>
              <a:t>1.3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" name="Rechteck 3"/>
          <p:cNvSpPr/>
          <p:nvPr/>
        </p:nvSpPr>
        <p:spPr>
          <a:xfrm>
            <a:off x="521550" y="1124744"/>
            <a:ext cx="8064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 </a:t>
            </a:r>
            <a:r>
              <a:rPr lang="de-DE" sz="2000" b="1" u="sng" dirty="0" smtClean="0"/>
              <a:t>PV-Freiflächenanlagen</a:t>
            </a:r>
            <a:endParaRPr lang="de-DE" dirty="0"/>
          </a:p>
          <a:p>
            <a:r>
              <a:rPr lang="de-DE" sz="2000" b="1" dirty="0"/>
              <a:t>5,66 </a:t>
            </a:r>
            <a:r>
              <a:rPr lang="de-DE" sz="2000" b="1" dirty="0" smtClean="0"/>
              <a:t>ct</a:t>
            </a:r>
            <a:r>
              <a:rPr lang="de-DE" b="1" dirty="0" smtClean="0"/>
              <a:t>/kW =   durchschnittliche </a:t>
            </a:r>
            <a:r>
              <a:rPr lang="de-DE" sz="2000" b="1" u="sng" dirty="0" smtClean="0"/>
              <a:t>Förderhöhe</a:t>
            </a:r>
            <a:r>
              <a:rPr lang="de-DE" b="1" dirty="0" smtClean="0"/>
              <a:t> bei der </a:t>
            </a:r>
            <a:r>
              <a:rPr lang="de-DE" dirty="0" smtClean="0"/>
              <a:t> </a:t>
            </a:r>
            <a:r>
              <a:rPr lang="de-DE" dirty="0"/>
              <a:t>Ausschreibung </a:t>
            </a:r>
            <a:r>
              <a:rPr lang="de-DE" dirty="0" smtClean="0"/>
              <a:t> </a:t>
            </a:r>
            <a:r>
              <a:rPr lang="de-DE" b="1" dirty="0"/>
              <a:t>Juni 2017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                               </a:t>
            </a:r>
            <a:r>
              <a:rPr lang="de-DE" dirty="0"/>
              <a:t>( bei  zulässigen Höchstwert  </a:t>
            </a:r>
            <a:r>
              <a:rPr lang="de-DE" b="1" dirty="0" smtClean="0"/>
              <a:t>8,91</a:t>
            </a:r>
            <a:r>
              <a:rPr lang="de-DE" dirty="0" smtClean="0"/>
              <a:t> </a:t>
            </a:r>
            <a:r>
              <a:rPr lang="de-DE" dirty="0"/>
              <a:t>ct/kWh.)</a:t>
            </a:r>
          </a:p>
          <a:p>
            <a:r>
              <a:rPr lang="de-DE" sz="2000" b="1" dirty="0" smtClean="0"/>
              <a:t>4,91</a:t>
            </a:r>
            <a:r>
              <a:rPr lang="de-DE" b="1" dirty="0" smtClean="0"/>
              <a:t> </a:t>
            </a:r>
            <a:r>
              <a:rPr lang="de-DE" b="1" dirty="0"/>
              <a:t>ct/kWh</a:t>
            </a:r>
            <a:r>
              <a:rPr lang="de-DE" dirty="0"/>
              <a:t> </a:t>
            </a:r>
            <a:r>
              <a:rPr lang="de-DE" dirty="0" smtClean="0"/>
              <a:t> = mittlerer Zuschlagswert bei Ausschreibungsrunde </a:t>
            </a:r>
            <a:r>
              <a:rPr lang="de-DE" b="1" dirty="0" smtClean="0"/>
              <a:t>September 2017</a:t>
            </a:r>
            <a:br>
              <a:rPr lang="de-DE" b="1" dirty="0" smtClean="0"/>
            </a:br>
            <a:r>
              <a:rPr lang="de-DE" b="1" dirty="0" smtClean="0"/>
              <a:t>                                           </a:t>
            </a:r>
            <a:r>
              <a:rPr lang="de-DE" dirty="0" smtClean="0"/>
              <a:t> der </a:t>
            </a:r>
            <a:r>
              <a:rPr lang="de-DE" dirty="0" err="1" smtClean="0"/>
              <a:t>BNA</a:t>
            </a:r>
            <a:r>
              <a:rPr lang="de-DE" dirty="0" smtClean="0"/>
              <a:t> (Bundesnetzagentur)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624694" y="2924944"/>
            <a:ext cx="7858608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u="sng" dirty="0" err="1" smtClean="0"/>
              <a:t>Onshore</a:t>
            </a:r>
            <a:r>
              <a:rPr lang="de-DE" sz="2000" b="1" u="sng" dirty="0" smtClean="0"/>
              <a:t>-Wind</a:t>
            </a:r>
            <a:endParaRPr lang="de-DE" sz="2000" dirty="0" smtClean="0"/>
          </a:p>
          <a:p>
            <a:r>
              <a:rPr lang="de-DE" dirty="0" smtClean="0"/>
              <a:t> </a:t>
            </a:r>
            <a:r>
              <a:rPr lang="de-DE" sz="2000" b="1" dirty="0"/>
              <a:t>5,71</a:t>
            </a:r>
            <a:r>
              <a:rPr lang="de-DE" b="1" dirty="0"/>
              <a:t> </a:t>
            </a:r>
            <a:r>
              <a:rPr lang="de-DE" b="1" dirty="0" smtClean="0"/>
              <a:t>ct/kWh   = </a:t>
            </a:r>
            <a:r>
              <a:rPr lang="de-DE" dirty="0" smtClean="0"/>
              <a:t> </a:t>
            </a:r>
            <a:r>
              <a:rPr lang="de-DE" dirty="0"/>
              <a:t>durchschnittliche Förderhöhe der </a:t>
            </a:r>
            <a:r>
              <a:rPr lang="de-DE" dirty="0" err="1"/>
              <a:t>bezuschlagten</a:t>
            </a:r>
            <a:r>
              <a:rPr lang="de-DE" dirty="0"/>
              <a:t> </a:t>
            </a:r>
            <a:r>
              <a:rPr lang="de-DE" dirty="0" smtClean="0"/>
              <a:t>Gebote</a:t>
            </a:r>
            <a:br>
              <a:rPr lang="de-DE" dirty="0" smtClean="0"/>
            </a:br>
            <a:r>
              <a:rPr lang="de-DE" dirty="0" smtClean="0"/>
              <a:t>                                      ( bei  zulässigen </a:t>
            </a:r>
            <a:r>
              <a:rPr lang="de-DE" dirty="0"/>
              <a:t>Höchstwert </a:t>
            </a:r>
            <a:r>
              <a:rPr lang="de-DE" dirty="0" smtClean="0"/>
              <a:t> </a:t>
            </a:r>
            <a:r>
              <a:rPr lang="de-DE" b="1" dirty="0" smtClean="0"/>
              <a:t>7,00</a:t>
            </a:r>
            <a:r>
              <a:rPr lang="de-DE" dirty="0" smtClean="0"/>
              <a:t> </a:t>
            </a:r>
            <a:r>
              <a:rPr lang="de-DE" dirty="0"/>
              <a:t>ct/kWh</a:t>
            </a:r>
            <a:r>
              <a:rPr lang="de-DE" dirty="0" smtClean="0"/>
              <a:t>.)</a:t>
            </a:r>
            <a:endParaRPr lang="de-DE" dirty="0"/>
          </a:p>
          <a:p>
            <a:r>
              <a:rPr lang="de-DE" sz="2000" b="1" u="sng" dirty="0" smtClean="0"/>
              <a:t>Offshore-Wind</a:t>
            </a:r>
            <a:endParaRPr lang="de-DE" sz="2000" u="sng" dirty="0" smtClean="0"/>
          </a:p>
          <a:p>
            <a:r>
              <a:rPr lang="de-DE" dirty="0" smtClean="0"/>
              <a:t>Bei </a:t>
            </a:r>
            <a:r>
              <a:rPr lang="de-DE" dirty="0"/>
              <a:t>der ersten Ausschreibung für </a:t>
            </a:r>
            <a:r>
              <a:rPr lang="de-DE" b="1" dirty="0"/>
              <a:t>Offshore-Wind</a:t>
            </a:r>
            <a:r>
              <a:rPr lang="de-DE" dirty="0"/>
              <a:t>anlagen im April </a:t>
            </a:r>
            <a:r>
              <a:rPr lang="de-DE" dirty="0" smtClean="0"/>
              <a:t>2017: </a:t>
            </a:r>
          </a:p>
          <a:p>
            <a:r>
              <a:rPr lang="de-DE" dirty="0"/>
              <a:t> </a:t>
            </a:r>
            <a:r>
              <a:rPr lang="de-DE" sz="2000" dirty="0" smtClean="0"/>
              <a:t> </a:t>
            </a:r>
            <a:r>
              <a:rPr lang="de-DE" sz="2000" b="1" dirty="0" smtClean="0"/>
              <a:t>0   </a:t>
            </a:r>
            <a:r>
              <a:rPr lang="de-DE" sz="2000" b="1" dirty="0"/>
              <a:t>ct/kWh   </a:t>
            </a:r>
            <a:r>
              <a:rPr lang="de-DE" b="1" dirty="0"/>
              <a:t>= </a:t>
            </a:r>
            <a:r>
              <a:rPr lang="de-DE" dirty="0"/>
              <a:t> </a:t>
            </a:r>
            <a:r>
              <a:rPr lang="de-DE" dirty="0" smtClean="0"/>
              <a:t>Förderhöhe von  </a:t>
            </a:r>
            <a:r>
              <a:rPr lang="de-DE" dirty="0" err="1"/>
              <a:t>bezuschlagten</a:t>
            </a:r>
            <a:r>
              <a:rPr lang="de-DE" dirty="0"/>
              <a:t> </a:t>
            </a:r>
            <a:r>
              <a:rPr lang="de-DE" dirty="0" smtClean="0"/>
              <a:t>Geboten; </a:t>
            </a:r>
            <a:br>
              <a:rPr lang="de-DE" dirty="0" smtClean="0"/>
            </a:br>
            <a:r>
              <a:rPr lang="de-DE" dirty="0" smtClean="0"/>
              <a:t>                             diese werden als </a:t>
            </a:r>
            <a:r>
              <a:rPr lang="de-DE" dirty="0"/>
              <a:t>bei ihrer </a:t>
            </a:r>
            <a:r>
              <a:rPr lang="de-DE" b="1" dirty="0"/>
              <a:t>Inbetriebnahme bis spätestens </a:t>
            </a:r>
            <a:r>
              <a:rPr lang="de-DE" b="1" dirty="0" smtClean="0"/>
              <a:t>2025</a:t>
            </a:r>
            <a:br>
              <a:rPr lang="de-DE" b="1" dirty="0" smtClean="0"/>
            </a:br>
            <a:r>
              <a:rPr lang="de-DE" b="1" dirty="0" smtClean="0"/>
              <a:t>                              ohne </a:t>
            </a:r>
            <a:r>
              <a:rPr lang="de-DE" b="1" dirty="0"/>
              <a:t>zusätzliche Förderung</a:t>
            </a:r>
            <a:r>
              <a:rPr lang="de-DE" dirty="0"/>
              <a:t> aus-kommen werden.</a:t>
            </a:r>
          </a:p>
          <a:p>
            <a:endParaRPr lang="de-DE" dirty="0" smtClean="0"/>
          </a:p>
        </p:txBody>
      </p:sp>
      <p:sp>
        <p:nvSpPr>
          <p:cNvPr id="7" name="Textfeld 6"/>
          <p:cNvSpPr txBox="1"/>
          <p:nvPr/>
        </p:nvSpPr>
        <p:spPr>
          <a:xfrm>
            <a:off x="502438" y="6057292"/>
            <a:ext cx="8316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u="sng" dirty="0"/>
              <a:t>Quellen:</a:t>
            </a:r>
            <a:r>
              <a:rPr lang="de-DE" sz="1400" dirty="0"/>
              <a:t> /</a:t>
            </a:r>
            <a:r>
              <a:rPr lang="de-DE" sz="1400" dirty="0" err="1"/>
              <a:t>bdew2017</a:t>
            </a:r>
            <a:r>
              <a:rPr lang="de-DE" sz="1400" dirty="0" smtClean="0"/>
              <a:t>/:    Erneuerbare </a:t>
            </a:r>
            <a:r>
              <a:rPr lang="de-DE" sz="1400" dirty="0"/>
              <a:t>Energien und das EEG: Zahlen, Fakten, Grafiken (2017) Seite 4 /45</a:t>
            </a:r>
          </a:p>
          <a:p>
            <a:r>
              <a:rPr lang="de-DE" sz="1400" dirty="0"/>
              <a:t>           </a:t>
            </a:r>
            <a:r>
              <a:rPr lang="de-DE" sz="1400" dirty="0" smtClean="0"/>
              <a:t>     </a:t>
            </a:r>
            <a:r>
              <a:rPr lang="de-DE" sz="1400" b="1" u="sng" dirty="0" err="1" smtClean="0"/>
              <a:t>FhG</a:t>
            </a:r>
            <a:r>
              <a:rPr lang="de-DE" sz="1400" b="1" u="sng" dirty="0" smtClean="0"/>
              <a:t>-ISES-</a:t>
            </a:r>
            <a:r>
              <a:rPr lang="de-DE" sz="1400" b="1" u="sng" dirty="0" err="1" smtClean="0"/>
              <a:t>Wirth2017</a:t>
            </a:r>
            <a:r>
              <a:rPr lang="de-DE" sz="1400" b="1" u="sng" dirty="0"/>
              <a:t>/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81709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611560" y="1935993"/>
            <a:ext cx="81009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dirty="0" smtClean="0">
                <a:latin typeface="Arial" pitchFamily="34" charset="0"/>
                <a:cs typeface="Arial" pitchFamily="34" charset="0"/>
              </a:rPr>
              <a:t>2. Das</a:t>
            </a:r>
            <a:r>
              <a:rPr lang="de-DE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800" b="1" dirty="0">
                <a:latin typeface="Arial" pitchFamily="34" charset="0"/>
                <a:cs typeface="Arial" pitchFamily="34" charset="0"/>
              </a:rPr>
              <a:t>Speicherproblem von Sonne und </a:t>
            </a:r>
            <a:r>
              <a:rPr lang="de-DE" sz="2800" b="1" dirty="0" smtClean="0">
                <a:latin typeface="Arial" pitchFamily="34" charset="0"/>
                <a:cs typeface="Arial" pitchFamily="34" charset="0"/>
              </a:rPr>
              <a:t>Wind in Deutschland</a:t>
            </a:r>
          </a:p>
          <a:p>
            <a:pPr marL="514350" indent="-514350">
              <a:buAutoNum type="arabicPeriod"/>
            </a:pPr>
            <a:endParaRPr lang="de-DE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79512" y="116632"/>
            <a:ext cx="1938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>
                <a:latin typeface="Arial" pitchFamily="34" charset="0"/>
                <a:cs typeface="Arial" pitchFamily="34" charset="0"/>
              </a:rPr>
              <a:t>2</a:t>
            </a:r>
            <a:r>
              <a:rPr lang="de-DE" sz="14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153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20172" y="4942970"/>
            <a:ext cx="2973521" cy="190522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20172" y="3429000"/>
            <a:ext cx="2975532" cy="190522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20172" y="1775802"/>
            <a:ext cx="2973521" cy="190522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95836" y="4977172"/>
            <a:ext cx="2961450" cy="187102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95836" y="3431986"/>
            <a:ext cx="2973521" cy="190522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95836" y="1775802"/>
            <a:ext cx="2973521" cy="190522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500" y="4961892"/>
            <a:ext cx="2973521" cy="190522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500" y="3431986"/>
            <a:ext cx="2973521" cy="190522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8129" y="1775802"/>
            <a:ext cx="2973521" cy="190522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1870" y="11606"/>
            <a:ext cx="2973521" cy="190522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095836" y="8620"/>
            <a:ext cx="2975532" cy="190522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120172" y="8620"/>
            <a:ext cx="2973521" cy="1905226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647564" y="25790"/>
            <a:ext cx="7776864" cy="40568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lIns="0" tIns="18000" rIns="0" bIns="18000" rtlCol="0">
            <a:spAutoFit/>
          </a:bodyPr>
          <a:lstStyle/>
          <a:p>
            <a:r>
              <a:rPr lang="de-DE" sz="24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PV</a:t>
            </a: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de-DE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de-DE" sz="24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TagesArbeit</a:t>
            </a:r>
            <a:r>
              <a:rPr lang="de-DE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 Deutschland in 2013 AD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Gerade Verbindung 17"/>
          <p:cNvCxnSpPr/>
          <p:nvPr/>
        </p:nvCxnSpPr>
        <p:spPr>
          <a:xfrm flipV="1">
            <a:off x="324508" y="6093296"/>
            <a:ext cx="8820000" cy="0"/>
          </a:xfrm>
          <a:prstGeom prst="line">
            <a:avLst/>
          </a:prstGeom>
          <a:ln w="190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3779912" y="431473"/>
            <a:ext cx="270030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b="1" dirty="0" smtClean="0">
                <a:solidFill>
                  <a:srgbClr val="3333FF"/>
                </a:solidFill>
              </a:rPr>
              <a:t>P</a:t>
            </a:r>
            <a:r>
              <a:rPr lang="de-DE" b="1" baseline="-25000" dirty="0" smtClean="0">
                <a:solidFill>
                  <a:srgbClr val="3333FF"/>
                </a:solidFill>
              </a:rPr>
              <a:t>m</a:t>
            </a:r>
            <a:r>
              <a:rPr lang="de-DE" b="1" dirty="0" smtClean="0">
                <a:solidFill>
                  <a:srgbClr val="3333FF"/>
                </a:solidFill>
              </a:rPr>
              <a:t>=0.210 </a:t>
            </a:r>
            <a:r>
              <a:rPr lang="de-DE" sz="1400" dirty="0" smtClean="0">
                <a:solidFill>
                  <a:srgbClr val="3333FF"/>
                </a:solidFill>
              </a:rPr>
              <a:t>[TWh/d] </a:t>
            </a:r>
            <a:r>
              <a:rPr lang="de-DE" b="1" dirty="0" smtClean="0">
                <a:solidFill>
                  <a:srgbClr val="3333FF"/>
                </a:solidFill>
              </a:rPr>
              <a:t>= 8.8 </a:t>
            </a:r>
            <a:r>
              <a:rPr lang="de-DE" sz="1400" dirty="0" smtClean="0">
                <a:solidFill>
                  <a:srgbClr val="3333FF"/>
                </a:solidFill>
              </a:rPr>
              <a:t>[GW]</a:t>
            </a:r>
          </a:p>
        </p:txBody>
      </p:sp>
      <p:cxnSp>
        <p:nvCxnSpPr>
          <p:cNvPr id="20" name="Gerade Verbindung 19"/>
          <p:cNvCxnSpPr/>
          <p:nvPr/>
        </p:nvCxnSpPr>
        <p:spPr>
          <a:xfrm flipV="1">
            <a:off x="324508" y="4581128"/>
            <a:ext cx="8820000" cy="0"/>
          </a:xfrm>
          <a:prstGeom prst="line">
            <a:avLst/>
          </a:prstGeom>
          <a:ln w="190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/>
        </p:nvCxnSpPr>
        <p:spPr>
          <a:xfrm flipV="1">
            <a:off x="324508" y="2924944"/>
            <a:ext cx="8820000" cy="0"/>
          </a:xfrm>
          <a:prstGeom prst="line">
            <a:avLst/>
          </a:prstGeom>
          <a:ln w="190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/>
        </p:nvCxnSpPr>
        <p:spPr>
          <a:xfrm flipV="1">
            <a:off x="323528" y="1160748"/>
            <a:ext cx="8820000" cy="0"/>
          </a:xfrm>
          <a:prstGeom prst="line">
            <a:avLst/>
          </a:prstGeom>
          <a:ln w="190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hteck 22"/>
          <p:cNvSpPr/>
          <p:nvPr/>
        </p:nvSpPr>
        <p:spPr>
          <a:xfrm>
            <a:off x="-508" y="8620"/>
            <a:ext cx="215516" cy="169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de-DE" sz="1100" b="1" dirty="0">
                <a:latin typeface="Arial" pitchFamily="34" charset="0"/>
                <a:cs typeface="Arial" pitchFamily="34" charset="0"/>
              </a:rPr>
              <a:t>2</a:t>
            </a:r>
            <a:r>
              <a:rPr lang="de-DE" sz="1100" b="1" dirty="0" smtClean="0">
                <a:latin typeface="Arial" pitchFamily="34" charset="0"/>
                <a:cs typeface="Arial" pitchFamily="34" charset="0"/>
              </a:rPr>
              <a:t>.1</a:t>
            </a:r>
            <a:endParaRPr lang="de-DE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10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4643" y="4944154"/>
            <a:ext cx="2973521" cy="1905226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8979" y="4944154"/>
            <a:ext cx="2973521" cy="1905226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74643" y="3359978"/>
            <a:ext cx="2973521" cy="1905226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8979" y="3395982"/>
            <a:ext cx="2973521" cy="1905226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00120" y="1703794"/>
            <a:ext cx="2973521" cy="1905226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95836" y="1828315"/>
            <a:ext cx="2973521" cy="1905226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499" y="4944154"/>
            <a:ext cx="2973521" cy="1905226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1500" y="3359978"/>
            <a:ext cx="2973521" cy="1905226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9789" y="1703794"/>
            <a:ext cx="2973521" cy="1905226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2018" y="8620"/>
            <a:ext cx="2973521" cy="1905226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059832" y="8620"/>
            <a:ext cx="2973521" cy="1905226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098979" y="8620"/>
            <a:ext cx="2973521" cy="1905226"/>
          </a:xfrm>
          <a:prstGeom prst="rect">
            <a:avLst/>
          </a:prstGeom>
        </p:spPr>
      </p:pic>
      <p:cxnSp>
        <p:nvCxnSpPr>
          <p:cNvPr id="17" name="Gerade Verbindung 16"/>
          <p:cNvCxnSpPr/>
          <p:nvPr/>
        </p:nvCxnSpPr>
        <p:spPr>
          <a:xfrm flipV="1">
            <a:off x="288504" y="1088740"/>
            <a:ext cx="8820000" cy="0"/>
          </a:xfrm>
          <a:prstGeom prst="line">
            <a:avLst/>
          </a:prstGeom>
          <a:ln w="190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 flipV="1">
            <a:off x="288504" y="2780928"/>
            <a:ext cx="8820000" cy="0"/>
          </a:xfrm>
          <a:prstGeom prst="line">
            <a:avLst/>
          </a:prstGeom>
          <a:ln w="190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 flipV="1">
            <a:off x="288504" y="4437112"/>
            <a:ext cx="8820000" cy="0"/>
          </a:xfrm>
          <a:prstGeom prst="line">
            <a:avLst/>
          </a:prstGeom>
          <a:ln w="190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/>
        </p:nvCxnSpPr>
        <p:spPr>
          <a:xfrm flipV="1">
            <a:off x="288504" y="6021288"/>
            <a:ext cx="8820000" cy="0"/>
          </a:xfrm>
          <a:prstGeom prst="line">
            <a:avLst/>
          </a:prstGeom>
          <a:ln w="190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899592" y="152636"/>
            <a:ext cx="7776864" cy="40568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lIns="0" tIns="18000" rIns="0" bIns="18000" rtlCol="0">
            <a:spAutoFit/>
          </a:bodyPr>
          <a:lstStyle/>
          <a:p>
            <a:r>
              <a:rPr lang="de-DE" sz="24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de-DE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de-DE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Stromleistung, </a:t>
            </a:r>
            <a:r>
              <a:rPr lang="de-D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DEU 2013 AD; </a:t>
            </a:r>
            <a:r>
              <a:rPr lang="de-DE" sz="2400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2400" b="1" baseline="-250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de-DE" sz="2400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 GW</a:t>
            </a:r>
            <a:endParaRPr lang="de-DE" sz="24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563888" y="6690229"/>
            <a:ext cx="4608512" cy="15915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EEX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–Strombörse ;   Datenaufbereitung: Göran 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Borgolte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RWTH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Aachen (2014)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288504" y="1340768"/>
            <a:ext cx="8820000" cy="4932548"/>
            <a:chOff x="323528" y="1241140"/>
            <a:chExt cx="8820000" cy="4932548"/>
          </a:xfrm>
        </p:grpSpPr>
        <p:cxnSp>
          <p:nvCxnSpPr>
            <p:cNvPr id="34" name="Gerade Verbindung 33"/>
            <p:cNvCxnSpPr/>
            <p:nvPr/>
          </p:nvCxnSpPr>
          <p:spPr>
            <a:xfrm flipV="1">
              <a:off x="323528" y="1241140"/>
              <a:ext cx="88200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/>
          </p:nvCxnSpPr>
          <p:spPr>
            <a:xfrm flipV="1">
              <a:off x="323528" y="2933328"/>
              <a:ext cx="88200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/>
          </p:nvCxnSpPr>
          <p:spPr>
            <a:xfrm flipV="1">
              <a:off x="323528" y="4589512"/>
              <a:ext cx="88200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/>
          </p:nvCxnSpPr>
          <p:spPr>
            <a:xfrm flipV="1">
              <a:off x="323528" y="6173688"/>
              <a:ext cx="88200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" name="Textfeld 2"/>
          <p:cNvSpPr txBox="1"/>
          <p:nvPr/>
        </p:nvSpPr>
        <p:spPr>
          <a:xfrm>
            <a:off x="3095836" y="5431286"/>
            <a:ext cx="2664296" cy="523220"/>
          </a:xfrm>
          <a:prstGeom prst="rect">
            <a:avLst/>
          </a:prstGeom>
          <a:solidFill>
            <a:srgbClr val="FFFF00"/>
          </a:solidFill>
          <a:ln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de-DE" b="1" baseline="30000" dirty="0" smtClean="0">
                <a:solidFill>
                  <a:srgbClr val="3333FF"/>
                </a:solidFill>
              </a:rPr>
              <a:t> </a:t>
            </a:r>
            <a:r>
              <a:rPr lang="de-DE" sz="1600" b="1" baseline="30000" dirty="0" smtClean="0">
                <a:solidFill>
                  <a:srgbClr val="3333FF"/>
                </a:solidFill>
              </a:rPr>
              <a:t>___  </a:t>
            </a:r>
            <a:r>
              <a:rPr lang="de-DE" sz="1600" b="1" dirty="0" smtClean="0">
                <a:solidFill>
                  <a:srgbClr val="3333FF"/>
                </a:solidFill>
              </a:rPr>
              <a:t>{ ÜsF =1.0} </a:t>
            </a:r>
            <a:r>
              <a:rPr lang="de-DE" sz="1400" b="1" dirty="0" smtClean="0">
                <a:solidFill>
                  <a:srgbClr val="3333FF"/>
                </a:solidFill>
              </a:rPr>
              <a:t>=„Bruttodeckung“</a:t>
            </a:r>
            <a:endParaRPr lang="de-DE" sz="1400" b="1" dirty="0">
              <a:solidFill>
                <a:srgbClr val="3333FF"/>
              </a:solidFill>
            </a:endParaRPr>
          </a:p>
          <a:p>
            <a:r>
              <a:rPr lang="de-DE" dirty="0" smtClean="0"/>
              <a:t> </a:t>
            </a:r>
            <a:r>
              <a:rPr lang="de-DE" sz="1600" b="1" dirty="0" smtClean="0"/>
              <a:t>---</a:t>
            </a:r>
            <a:r>
              <a:rPr lang="de-DE" sz="1600" dirty="0" smtClean="0"/>
              <a:t>  </a:t>
            </a:r>
            <a:r>
              <a:rPr lang="de-DE" sz="1600" b="1" dirty="0" smtClean="0"/>
              <a:t>{ ÜsF =1.5}</a:t>
            </a:r>
            <a:r>
              <a:rPr lang="de-DE" b="1" dirty="0" smtClean="0"/>
              <a:t> </a:t>
            </a:r>
            <a:r>
              <a:rPr lang="de-DE" sz="1400" b="1" dirty="0" smtClean="0"/>
              <a:t> mit</a:t>
            </a:r>
            <a:r>
              <a:rPr lang="de-DE" b="1" dirty="0"/>
              <a:t> </a:t>
            </a:r>
            <a:r>
              <a:rPr lang="de-DE" sz="1400" b="1" dirty="0" smtClean="0"/>
              <a:t>Überschuss!</a:t>
            </a:r>
            <a:endParaRPr lang="de-DE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3474368" y="6669360"/>
            <a:ext cx="1241648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Datenquelle: </a:t>
            </a:r>
            <a:r>
              <a:rPr lang="de-DE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ÜNB</a:t>
            </a:r>
            <a:r>
              <a:rPr lang="de-DE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7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87524" y="6426624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ÜsF</a:t>
            </a:r>
            <a:r>
              <a:rPr lang="de-DE" dirty="0" smtClean="0"/>
              <a:t>=1  -&gt;  8,758 GW = 0,210 [TWh/d]</a:t>
            </a:r>
            <a:endParaRPr lang="de-DE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24" y="3356992"/>
            <a:ext cx="9309223" cy="288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Gerade Verbindung 3"/>
          <p:cNvCxnSpPr/>
          <p:nvPr/>
        </p:nvCxnSpPr>
        <p:spPr>
          <a:xfrm>
            <a:off x="0" y="3897052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71500" y="3717032"/>
            <a:ext cx="720080" cy="360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0" tIns="72000" rIns="0" bIns="72000" rtlCol="0">
            <a:spAutoFit/>
          </a:bodyPr>
          <a:lstStyle/>
          <a:p>
            <a:r>
              <a:rPr lang="de-DE" sz="1400" b="1" dirty="0" smtClean="0"/>
              <a:t>20 GW</a:t>
            </a:r>
            <a:endParaRPr lang="de-DE" sz="14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836712"/>
            <a:ext cx="9000492" cy="288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Gerade Verbindung 14"/>
          <p:cNvCxnSpPr/>
          <p:nvPr/>
        </p:nvCxnSpPr>
        <p:spPr>
          <a:xfrm>
            <a:off x="728464" y="5085184"/>
            <a:ext cx="8308032" cy="0"/>
          </a:xfrm>
          <a:prstGeom prst="line">
            <a:avLst/>
          </a:prstGeom>
          <a:ln w="19050">
            <a:solidFill>
              <a:srgbClr val="3333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>
            <a:off x="719572" y="2456892"/>
            <a:ext cx="8308032" cy="0"/>
          </a:xfrm>
          <a:prstGeom prst="line">
            <a:avLst/>
          </a:prstGeom>
          <a:ln w="19050">
            <a:solidFill>
              <a:srgbClr val="3333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>
            <a:off x="647564" y="5373216"/>
            <a:ext cx="7983996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/>
        </p:nvCxnSpPr>
        <p:spPr>
          <a:xfrm>
            <a:off x="719572" y="2780928"/>
            <a:ext cx="82365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287524" y="188640"/>
            <a:ext cx="8424936" cy="40011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u="sng" dirty="0" smtClean="0"/>
              <a:t>Beispiel September 2013</a:t>
            </a:r>
            <a:r>
              <a:rPr lang="de-DE" sz="2000" dirty="0">
                <a:solidFill>
                  <a:srgbClr val="C00000"/>
                </a:solidFill>
              </a:rPr>
              <a:t> </a:t>
            </a:r>
            <a:r>
              <a:rPr lang="de-DE" sz="2000" dirty="0" smtClean="0">
                <a:solidFill>
                  <a:srgbClr val="C00000"/>
                </a:solidFill>
              </a:rPr>
              <a:t>: Tagesdateien unterschlagen täglichen Speicherbedarf 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3057110" y="4437112"/>
            <a:ext cx="1404156" cy="553998"/>
          </a:xfrm>
          <a:prstGeom prst="rect">
            <a:avLst/>
          </a:prstGeom>
          <a:solidFill>
            <a:srgbClr val="FFFF00"/>
          </a:solidFill>
          <a:ln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de-DE" b="1" baseline="30000" dirty="0" smtClean="0">
                <a:solidFill>
                  <a:srgbClr val="3333FF"/>
                </a:solidFill>
              </a:rPr>
              <a:t> ___  </a:t>
            </a:r>
            <a:r>
              <a:rPr lang="de-DE" b="1" dirty="0" smtClean="0">
                <a:solidFill>
                  <a:srgbClr val="3333FF"/>
                </a:solidFill>
              </a:rPr>
              <a:t>{ </a:t>
            </a:r>
            <a:r>
              <a:rPr lang="de-DE" b="1" dirty="0" err="1" smtClean="0">
                <a:solidFill>
                  <a:srgbClr val="3333FF"/>
                </a:solidFill>
              </a:rPr>
              <a:t>ÜsF</a:t>
            </a:r>
            <a:r>
              <a:rPr lang="de-DE" b="1" dirty="0" smtClean="0">
                <a:solidFill>
                  <a:srgbClr val="3333FF"/>
                </a:solidFill>
              </a:rPr>
              <a:t> =1.0}</a:t>
            </a:r>
            <a:endParaRPr lang="de-DE" b="1" dirty="0">
              <a:solidFill>
                <a:srgbClr val="3333FF"/>
              </a:solidFill>
            </a:endParaRPr>
          </a:p>
          <a:p>
            <a:r>
              <a:rPr lang="de-DE" dirty="0" smtClean="0"/>
              <a:t> </a:t>
            </a:r>
            <a:r>
              <a:rPr lang="de-DE" b="1" dirty="0" smtClean="0"/>
              <a:t>---</a:t>
            </a:r>
            <a:r>
              <a:rPr lang="de-DE" dirty="0" smtClean="0"/>
              <a:t>  </a:t>
            </a:r>
            <a:r>
              <a:rPr lang="de-DE" b="1" dirty="0" smtClean="0"/>
              <a:t>{ </a:t>
            </a:r>
            <a:r>
              <a:rPr lang="de-DE" b="1" dirty="0" err="1" smtClean="0"/>
              <a:t>ÜsF</a:t>
            </a:r>
            <a:r>
              <a:rPr lang="de-DE" b="1" dirty="0" smtClean="0"/>
              <a:t> =1.5}</a:t>
            </a:r>
            <a:endParaRPr lang="de-DE" b="1" dirty="0"/>
          </a:p>
        </p:txBody>
      </p:sp>
      <p:sp>
        <p:nvSpPr>
          <p:cNvPr id="16" name="Textfeld 15"/>
          <p:cNvSpPr txBox="1"/>
          <p:nvPr/>
        </p:nvSpPr>
        <p:spPr>
          <a:xfrm>
            <a:off x="5040306" y="4041068"/>
            <a:ext cx="2484022" cy="954107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Bei </a:t>
            </a:r>
            <a:r>
              <a:rPr lang="de-DE" dirty="0" err="1" smtClean="0"/>
              <a:t>ÜsF</a:t>
            </a:r>
            <a:r>
              <a:rPr lang="de-DE" dirty="0" smtClean="0"/>
              <a:t>=1.5: </a:t>
            </a:r>
            <a:r>
              <a:rPr lang="de-DE" b="1" i="1" dirty="0" err="1" smtClean="0"/>
              <a:t>Inter</a:t>
            </a:r>
            <a:r>
              <a:rPr lang="de-DE" i="1" dirty="0" err="1" smtClean="0"/>
              <a:t>Tage</a:t>
            </a:r>
            <a:r>
              <a:rPr lang="de-DE" dirty="0" smtClean="0"/>
              <a:t>- kleiner Speicherbedarf </a:t>
            </a:r>
            <a:br>
              <a:rPr lang="de-DE" dirty="0" smtClean="0"/>
            </a:br>
            <a:r>
              <a:rPr lang="de-DE" dirty="0" smtClean="0"/>
              <a:t>  an </a:t>
            </a:r>
            <a:r>
              <a:rPr lang="de-DE" sz="2000" b="1" i="1" dirty="0" smtClean="0"/>
              <a:t>8</a:t>
            </a:r>
            <a:r>
              <a:rPr lang="de-DE" dirty="0" smtClean="0"/>
              <a:t> Tagen </a:t>
            </a:r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2915816" y="1203720"/>
            <a:ext cx="2916324" cy="677108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Bei </a:t>
            </a:r>
            <a:r>
              <a:rPr lang="de-DE" dirty="0" err="1" smtClean="0"/>
              <a:t>ÜsF</a:t>
            </a:r>
            <a:r>
              <a:rPr lang="de-DE" dirty="0" smtClean="0"/>
              <a:t>=1.5: </a:t>
            </a:r>
            <a:r>
              <a:rPr lang="de-DE" b="1" dirty="0" err="1" smtClean="0">
                <a:solidFill>
                  <a:srgbClr val="C00000"/>
                </a:solidFill>
              </a:rPr>
              <a:t>IntraTage</a:t>
            </a:r>
            <a:r>
              <a:rPr lang="de-DE" dirty="0" smtClean="0"/>
              <a:t>-</a:t>
            </a:r>
          </a:p>
          <a:p>
            <a:r>
              <a:rPr lang="de-DE" dirty="0" smtClean="0"/>
              <a:t>Speicherbedarf an </a:t>
            </a:r>
            <a:r>
              <a:rPr lang="de-DE" sz="2000" b="1" dirty="0" smtClean="0">
                <a:solidFill>
                  <a:srgbClr val="C00000"/>
                </a:solidFill>
              </a:rPr>
              <a:t>27</a:t>
            </a:r>
            <a:r>
              <a:rPr lang="de-DE" dirty="0" smtClean="0"/>
              <a:t> Tagen </a:t>
            </a:r>
            <a:endParaRPr lang="de-DE" dirty="0"/>
          </a:p>
        </p:txBody>
      </p:sp>
      <p:cxnSp>
        <p:nvCxnSpPr>
          <p:cNvPr id="20" name="Gerade Verbindung mit Pfeil 19"/>
          <p:cNvCxnSpPr/>
          <p:nvPr/>
        </p:nvCxnSpPr>
        <p:spPr>
          <a:xfrm flipH="1">
            <a:off x="3725906" y="5157192"/>
            <a:ext cx="162018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>
            <a:off x="3887924" y="5157192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/>
          <p:nvPr/>
        </p:nvCxnSpPr>
        <p:spPr>
          <a:xfrm>
            <a:off x="3887924" y="5157192"/>
            <a:ext cx="288032" cy="1800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/>
          <p:nvPr/>
        </p:nvCxnSpPr>
        <p:spPr>
          <a:xfrm flipH="1">
            <a:off x="7056276" y="4869160"/>
            <a:ext cx="288032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/>
          <p:cNvCxnSpPr/>
          <p:nvPr/>
        </p:nvCxnSpPr>
        <p:spPr>
          <a:xfrm>
            <a:off x="7344308" y="4869160"/>
            <a:ext cx="0" cy="4680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>
            <a:off x="7344308" y="4869160"/>
            <a:ext cx="180020" cy="4680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/>
          <p:cNvCxnSpPr/>
          <p:nvPr/>
        </p:nvCxnSpPr>
        <p:spPr>
          <a:xfrm flipH="1">
            <a:off x="5724128" y="4869160"/>
            <a:ext cx="108012" cy="4680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/>
          <p:cNvCxnSpPr/>
          <p:nvPr/>
        </p:nvCxnSpPr>
        <p:spPr>
          <a:xfrm>
            <a:off x="5832140" y="4869160"/>
            <a:ext cx="162145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/>
          <p:cNvCxnSpPr/>
          <p:nvPr/>
        </p:nvCxnSpPr>
        <p:spPr>
          <a:xfrm flipH="1">
            <a:off x="1151620" y="1340768"/>
            <a:ext cx="144016" cy="33855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4535996" y="6690229"/>
            <a:ext cx="4608512" cy="15915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EEX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–Strombörse ;   Datenaufbereitung: Göran 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Borgolte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RWTH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Aachen (2014)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8316417" y="1448780"/>
            <a:ext cx="152400" cy="697721"/>
            <a:chOff x="8316417" y="1679322"/>
            <a:chExt cx="152400" cy="697721"/>
          </a:xfrm>
        </p:grpSpPr>
        <p:cxnSp>
          <p:nvCxnSpPr>
            <p:cNvPr id="27" name="Gerade Verbindung mit Pfeil 26"/>
            <p:cNvCxnSpPr/>
            <p:nvPr/>
          </p:nvCxnSpPr>
          <p:spPr>
            <a:xfrm flipH="1">
              <a:off x="8316417" y="1679322"/>
              <a:ext cx="59252" cy="54532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mit Pfeil 29"/>
            <p:cNvCxnSpPr/>
            <p:nvPr/>
          </p:nvCxnSpPr>
          <p:spPr>
            <a:xfrm>
              <a:off x="8375669" y="1679322"/>
              <a:ext cx="93148" cy="69772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Ellipse 27"/>
          <p:cNvSpPr/>
          <p:nvPr/>
        </p:nvSpPr>
        <p:spPr>
          <a:xfrm>
            <a:off x="8969134" y="8620"/>
            <a:ext cx="175374" cy="17537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157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7504" y="86144"/>
            <a:ext cx="1602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0. Einführung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899592" y="812902"/>
            <a:ext cx="74254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Blitzlichter zur aktuellen Lage</a:t>
            </a:r>
            <a:endParaRPr lang="de-DE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83568" y="2168860"/>
            <a:ext cx="78128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Wir haben 3 wichtige grundlegende Weltprobleme:</a:t>
            </a:r>
          </a:p>
          <a:p>
            <a:r>
              <a:rPr lang="de-DE" sz="1200" b="1" dirty="0"/>
              <a:t> </a:t>
            </a:r>
            <a:endParaRPr lang="de-DE" sz="2800" b="1" dirty="0" smtClean="0"/>
          </a:p>
          <a:p>
            <a:r>
              <a:rPr lang="de-DE" sz="2800" b="1" dirty="0" smtClean="0"/>
              <a:t>   </a:t>
            </a:r>
            <a:r>
              <a:rPr lang="de-DE" sz="2800" b="1" dirty="0" smtClean="0">
                <a:hlinkClick r:id="rId3" action="ppaction://hlinksldjump"/>
              </a:rPr>
              <a:t>1.</a:t>
            </a:r>
            <a:r>
              <a:rPr lang="de-DE" sz="2800" b="1" dirty="0" smtClean="0"/>
              <a:t> Bevölkerungsdruck</a:t>
            </a:r>
          </a:p>
          <a:p>
            <a:r>
              <a:rPr lang="de-DE" sz="2800" b="1" dirty="0" smtClean="0"/>
              <a:t>   </a:t>
            </a:r>
            <a:r>
              <a:rPr lang="de-DE" sz="2800" b="1" dirty="0" smtClean="0">
                <a:hlinkClick r:id="rId4" action="ppaction://hlinksldjump"/>
              </a:rPr>
              <a:t>2.</a:t>
            </a:r>
            <a:r>
              <a:rPr lang="de-DE" sz="2800" b="1" dirty="0" smtClean="0"/>
              <a:t> </a:t>
            </a:r>
            <a:r>
              <a:rPr lang="de-DE" sz="2800" b="1" dirty="0"/>
              <a:t>Klimawandel </a:t>
            </a:r>
          </a:p>
          <a:p>
            <a:r>
              <a:rPr lang="de-DE" sz="2800" b="1" dirty="0" smtClean="0"/>
              <a:t> </a:t>
            </a:r>
          </a:p>
          <a:p>
            <a:r>
              <a:rPr lang="de-DE" sz="2800" b="1" dirty="0" smtClean="0"/>
              <a:t>  </a:t>
            </a:r>
            <a:r>
              <a:rPr lang="de-DE" sz="2800" b="1" dirty="0" smtClean="0">
                <a:hlinkClick r:id="rId5" action="ppaction://hlinksldjump"/>
              </a:rPr>
              <a:t>3.</a:t>
            </a:r>
            <a:r>
              <a:rPr lang="de-DE" sz="2800" b="1" dirty="0" smtClean="0"/>
              <a:t> Ressourcenverknappung</a:t>
            </a:r>
          </a:p>
          <a:p>
            <a:r>
              <a:rPr lang="de-DE" sz="2800" b="1" dirty="0" smtClean="0"/>
              <a:t>   </a:t>
            </a:r>
            <a:br>
              <a:rPr lang="de-DE" sz="2800" b="1" dirty="0" smtClean="0"/>
            </a:br>
            <a:r>
              <a:rPr lang="de-DE" sz="2800" b="1" dirty="0" smtClean="0"/>
              <a:t>      </a:t>
            </a:r>
          </a:p>
          <a:p>
            <a:r>
              <a:rPr lang="de-DE" sz="2800" b="1" dirty="0" smtClean="0"/>
              <a:t>          </a:t>
            </a:r>
          </a:p>
          <a:p>
            <a:r>
              <a:rPr lang="de-DE" sz="2800" b="1" dirty="0" smtClean="0"/>
              <a:t>         </a:t>
            </a:r>
            <a:endParaRPr lang="de-DE" sz="2800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827584" y="4761148"/>
            <a:ext cx="7416824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400" b="1" u="sng" dirty="0" smtClean="0"/>
              <a:t>Einen</a:t>
            </a:r>
            <a:r>
              <a:rPr lang="de-DE" sz="2400" b="1" dirty="0" smtClean="0"/>
              <a:t> wichtigen Lösungsansatz  leistet die Energiewende 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281937" y="3645024"/>
            <a:ext cx="66607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hlinkClick r:id="rId6" action="ppaction://hlinksldjump"/>
              </a:rPr>
              <a:t>CO2 -</a:t>
            </a:r>
            <a:r>
              <a:rPr lang="de-DE" sz="1600" b="1" dirty="0" err="1" smtClean="0">
                <a:hlinkClick r:id="rId6" action="ppaction://hlinksldjump"/>
              </a:rPr>
              <a:t>merit</a:t>
            </a:r>
            <a:r>
              <a:rPr lang="de-DE" sz="1600" b="1" dirty="0" smtClean="0">
                <a:hlinkClick r:id="rId6" action="ppaction://hlinksldjump"/>
              </a:rPr>
              <a:t> order </a:t>
            </a:r>
            <a:r>
              <a:rPr lang="de-DE" sz="1600" b="1" dirty="0" smtClean="0"/>
              <a:t>: Ein Beispiel für verpasste  CO2- Vermeidungspolitik</a:t>
            </a:r>
            <a:endParaRPr lang="de-DE" sz="1600" b="1" dirty="0"/>
          </a:p>
        </p:txBody>
      </p:sp>
    </p:spTree>
    <p:extLst>
      <p:ext uri="{BB962C8B-B14F-4D97-AF65-F5344CB8AC3E}">
        <p14:creationId xmlns:p14="http://schemas.microsoft.com/office/powerpoint/2010/main" val="279334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179512" y="6232073"/>
            <a:ext cx="8784976" cy="40011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de-DE" sz="2000" b="1" dirty="0" smtClean="0"/>
              <a:t> </a:t>
            </a:r>
            <a:r>
              <a:rPr lang="de-DE" sz="2000" b="1" dirty="0" err="1" smtClean="0"/>
              <a:t>htpp</a:t>
            </a:r>
            <a:r>
              <a:rPr lang="de-DE" sz="2000" b="1" dirty="0" smtClean="0"/>
              <a:t>://</a:t>
            </a:r>
            <a:r>
              <a:rPr lang="de-DE" sz="2000" b="1" dirty="0" err="1" smtClean="0"/>
              <a:t>www</a:t>
            </a:r>
            <a:r>
              <a:rPr lang="de-DE" sz="2000" b="1" dirty="0" smtClean="0"/>
              <a:t>.                                                           mail:  *@</a:t>
            </a:r>
            <a:r>
              <a:rPr lang="de-DE" sz="2000" b="1" dirty="0" err="1" smtClean="0"/>
              <a:t>rwth-aachen.de</a:t>
            </a:r>
            <a:endParaRPr lang="de-DE" sz="2000" b="1" dirty="0" smtClean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84593" y="1268760"/>
            <a:ext cx="893796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Stromproduktion aus Solar- und Windenergie</a:t>
            </a:r>
            <a:r>
              <a:rPr kumimoji="0" lang="de-DE" altLang="de-DE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2400" i="1" dirty="0" smtClean="0">
                <a:latin typeface="Arial" charset="0"/>
                <a:cs typeface="Arial" charset="0"/>
              </a:rPr>
              <a:t>Daten bis zur Auflösung ¼ Stunden  als Excel Datei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erhielt</a:t>
            </a:r>
            <a:r>
              <a:rPr kumimoji="0" lang="de-DE" altLang="de-DE" sz="24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ich von Dipl. Ing. Göran </a:t>
            </a:r>
            <a:r>
              <a:rPr kumimoji="0" lang="de-DE" altLang="de-DE" sz="2400" b="0" i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Borgolte</a:t>
            </a:r>
            <a:r>
              <a:rPr kumimoji="0" lang="de-DE" alt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, </a:t>
            </a:r>
            <a:r>
              <a:rPr kumimoji="0" lang="de-DE" altLang="de-DE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RWTH</a:t>
            </a:r>
            <a:r>
              <a:rPr kumimoji="0" lang="de-DE" alt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–Aachen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de-DE" sz="1400" i="1" dirty="0"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Letztes Update: Folien für 2013: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331640" y="4163895"/>
            <a:ext cx="6266708" cy="175432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  </a:t>
            </a:r>
            <a:endParaRPr lang="de-DE" sz="4400" b="1" dirty="0" smtClean="0"/>
          </a:p>
          <a:p>
            <a:r>
              <a:rPr lang="de-DE" sz="4400" b="1" dirty="0" smtClean="0"/>
              <a:t>Dank an </a:t>
            </a:r>
            <a:r>
              <a:rPr lang="de-DE" sz="4400" b="1" dirty="0"/>
              <a:t> </a:t>
            </a:r>
            <a:r>
              <a:rPr lang="de-DE" sz="4400" b="1" dirty="0" smtClean="0"/>
              <a:t>Göran </a:t>
            </a:r>
            <a:r>
              <a:rPr lang="de-DE" sz="4400" b="1" dirty="0" err="1" smtClean="0"/>
              <a:t>Borgolte</a:t>
            </a:r>
            <a:endParaRPr lang="de-DE" sz="4400" b="1" dirty="0" smtClean="0"/>
          </a:p>
          <a:p>
            <a:r>
              <a:rPr lang="de-DE" sz="2800" b="1" dirty="0" smtClean="0"/>
              <a:t>und Prof. Alt für seine Vermittlung</a:t>
            </a:r>
          </a:p>
          <a:p>
            <a:endParaRPr lang="de-DE" b="1" dirty="0"/>
          </a:p>
        </p:txBody>
      </p:sp>
      <p:sp>
        <p:nvSpPr>
          <p:cNvPr id="15" name="Textfeld 14"/>
          <p:cNvSpPr txBox="1"/>
          <p:nvPr/>
        </p:nvSpPr>
        <p:spPr>
          <a:xfrm>
            <a:off x="63896" y="188640"/>
            <a:ext cx="6848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u="sng" dirty="0" smtClean="0"/>
              <a:t>Aufbereitete numerische Daten der Netzbetreiber:</a:t>
            </a:r>
            <a:endParaRPr lang="de-DE" sz="2400" b="1" u="sng" dirty="0"/>
          </a:p>
        </p:txBody>
      </p:sp>
    </p:spTree>
    <p:extLst>
      <p:ext uri="{BB962C8B-B14F-4D97-AF65-F5344CB8AC3E}">
        <p14:creationId xmlns:p14="http://schemas.microsoft.com/office/powerpoint/2010/main" val="33216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007604" y="1797784"/>
            <a:ext cx="739882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8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. Ein  </a:t>
            </a:r>
            <a:r>
              <a:rPr lang="de-DE" sz="2400" b="1" dirty="0" err="1" smtClean="0">
                <a:latin typeface="Arial" pitchFamily="34" charset="0"/>
                <a:cs typeface="Arial" pitchFamily="34" charset="0"/>
              </a:rPr>
              <a:t>LösungsSzenario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pPr algn="ctr"/>
            <a:endParaRPr lang="de-DE" sz="24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für Strom zu 100% aus RE 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in Deutschland </a:t>
            </a:r>
          </a:p>
          <a:p>
            <a:endParaRPr lang="de-DE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79512" y="116632"/>
            <a:ext cx="1938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 smtClean="0">
                <a:latin typeface="Arial" pitchFamily="34" charset="0"/>
                <a:cs typeface="Arial" pitchFamily="34" charset="0"/>
              </a:rPr>
              <a:t>3.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996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79512" y="116632"/>
            <a:ext cx="25202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 smtClean="0">
                <a:latin typeface="Arial" pitchFamily="34" charset="0"/>
                <a:cs typeface="Arial" pitchFamily="34" charset="0"/>
              </a:rPr>
              <a:t>3.1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grpSp>
        <p:nvGrpSpPr>
          <p:cNvPr id="11" name="Gruppieren 10"/>
          <p:cNvGrpSpPr/>
          <p:nvPr/>
        </p:nvGrpSpPr>
        <p:grpSpPr>
          <a:xfrm>
            <a:off x="215516" y="980728"/>
            <a:ext cx="8796073" cy="4479482"/>
            <a:chOff x="215516" y="980728"/>
            <a:chExt cx="8796073" cy="4479482"/>
          </a:xfrm>
        </p:grpSpPr>
        <p:sp>
          <p:nvSpPr>
            <p:cNvPr id="2" name="Rechteck 1"/>
            <p:cNvSpPr/>
            <p:nvPr/>
          </p:nvSpPr>
          <p:spPr>
            <a:xfrm>
              <a:off x="215516" y="980728"/>
              <a:ext cx="8796073" cy="447948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txBody>
            <a:bodyPr wrap="square" tIns="108000">
              <a:spAutoFit/>
            </a:bodyPr>
            <a:lstStyle/>
            <a:p>
              <a:r>
                <a:rPr lang="de-DE" u="sng" dirty="0" smtClean="0">
                  <a:latin typeface="Arial" pitchFamily="34" charset="0"/>
                  <a:cs typeface="Arial" pitchFamily="34" charset="0"/>
                </a:rPr>
                <a:t> Allgemeines </a:t>
              </a:r>
              <a:r>
                <a:rPr lang="de-DE" b="1" u="sng" dirty="0" err="1" smtClean="0">
                  <a:latin typeface="Arial" pitchFamily="34" charset="0"/>
                  <a:cs typeface="Arial" pitchFamily="34" charset="0"/>
                </a:rPr>
                <a:t>LösungsSzenario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: </a:t>
              </a:r>
            </a:p>
            <a:p>
              <a:endParaRPr lang="de-DE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 (.0)  Stromversorgung zu </a:t>
              </a:r>
              <a:r>
                <a:rPr lang="de-DE" sz="2400" b="1" dirty="0" smtClean="0">
                  <a:latin typeface="Arial" pitchFamily="34" charset="0"/>
                  <a:cs typeface="Arial" pitchFamily="34" charset="0"/>
                </a:rPr>
                <a:t>100 %  aus RE  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(der deutsche Plan A  )</a:t>
              </a:r>
              <a:endParaRPr lang="de-DE" dirty="0">
                <a:latin typeface="Arial" pitchFamily="34" charset="0"/>
                <a:cs typeface="Arial" pitchFamily="34" charset="0"/>
              </a:endParaRPr>
            </a:p>
            <a:p>
              <a:r>
                <a:rPr lang="de-DE" dirty="0" smtClean="0">
                  <a:latin typeface="Arial" pitchFamily="34" charset="0"/>
                  <a:cs typeface="Arial" pitchFamily="34" charset="0"/>
                </a:rPr>
                <a:t> </a:t>
              </a:r>
            </a:p>
            <a:p>
              <a:r>
                <a:rPr lang="de-DE" dirty="0" smtClean="0">
                  <a:latin typeface="Arial" pitchFamily="34" charset="0"/>
                  <a:cs typeface="Arial" pitchFamily="34" charset="0"/>
                </a:rPr>
                <a:t>  (.1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)  </a:t>
              </a:r>
              <a:r>
                <a:rPr lang="de-DE" sz="2000" dirty="0" smtClean="0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  <a:t>Vollständiges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400" b="1" dirty="0" smtClean="0">
                  <a:latin typeface="Arial" pitchFamily="34" charset="0"/>
                  <a:cs typeface="Arial" pitchFamily="34" charset="0"/>
                </a:rPr>
                <a:t>Back </a:t>
              </a:r>
              <a:r>
                <a:rPr lang="de-DE" sz="2400" b="1" dirty="0" err="1">
                  <a:latin typeface="Arial" pitchFamily="34" charset="0"/>
                  <a:cs typeface="Arial" pitchFamily="34" charset="0"/>
                </a:rPr>
                <a:t>U</a:t>
              </a:r>
              <a:r>
                <a:rPr lang="de-DE" sz="2400" b="1" dirty="0" err="1" smtClean="0">
                  <a:latin typeface="Arial" pitchFamily="34" charset="0"/>
                  <a:cs typeface="Arial" pitchFamily="34" charset="0"/>
                </a:rPr>
                <a:t>p</a:t>
              </a:r>
              <a:r>
                <a:rPr lang="de-DE" sz="2400" b="1" dirty="0" smtClean="0">
                  <a:latin typeface="Arial" pitchFamily="34" charset="0"/>
                  <a:cs typeface="Arial" pitchFamily="34" charset="0"/>
                </a:rPr>
                <a:t> durch Gaskraftwerke</a:t>
              </a:r>
              <a:endParaRPr lang="de-DE" sz="2000" b="1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de-DE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                             (= </a:t>
              </a:r>
              <a:r>
                <a:rPr lang="de-DE" dirty="0" smtClean="0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  <a:t>100 % der nachgefragten Leistung) </a:t>
              </a:r>
              <a:br>
                <a:rPr lang="de-DE" dirty="0" smtClean="0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de-DE" sz="500" dirty="0" smtClean="0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  <a:t>           </a:t>
              </a:r>
              <a:r>
                <a:rPr lang="de-DE" sz="1400" dirty="0" smtClean="0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  <a:t/>
              </a:r>
              <a:br>
                <a:rPr lang="de-DE" sz="1400" dirty="0" smtClean="0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de-DE" sz="1400" dirty="0" smtClean="0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  <a:t>              </a:t>
              </a:r>
              <a:r>
                <a:rPr lang="de-DE" sz="1400" dirty="0" smtClean="0">
                  <a:latin typeface="Arial" pitchFamily="34" charset="0"/>
                  <a:cs typeface="Arial" pitchFamily="34" charset="0"/>
                </a:rPr>
                <a:t>Bem</a:t>
              </a:r>
              <a:r>
                <a:rPr lang="de-DE" sz="1400" dirty="0" smtClean="0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  <a:t>.: Das k</a:t>
              </a:r>
              <a:r>
                <a:rPr lang="de-DE" sz="1400" dirty="0" smtClean="0">
                  <a:latin typeface="Arial" pitchFamily="34" charset="0"/>
                  <a:cs typeface="Arial" pitchFamily="34" charset="0"/>
                </a:rPr>
                <a:t>ostet nur </a:t>
              </a:r>
              <a:r>
                <a:rPr lang="de-DE" sz="1400" b="1" dirty="0" smtClean="0">
                  <a:latin typeface="Arial" pitchFamily="34" charset="0"/>
                  <a:cs typeface="Arial" pitchFamily="34" charset="0"/>
                </a:rPr>
                <a:t>0,7 ct/kWh </a:t>
              </a:r>
              <a:r>
                <a:rPr lang="de-DE" sz="1400" dirty="0" smtClean="0">
                  <a:latin typeface="Arial" pitchFamily="34" charset="0"/>
                  <a:cs typeface="Arial" pitchFamily="34" charset="0"/>
                </a:rPr>
                <a:t>bei Umlegung auf den gesamten(!) Stromverbrauch.</a:t>
              </a:r>
            </a:p>
            <a:p>
              <a:endParaRPr lang="de-DE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de-DE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(.2)  </a:t>
              </a:r>
              <a:r>
                <a:rPr lang="de-DE" sz="2400" b="1" dirty="0" smtClean="0">
                  <a:latin typeface="Arial" pitchFamily="34" charset="0"/>
                  <a:cs typeface="Arial" pitchFamily="34" charset="0"/>
                </a:rPr>
                <a:t>Zwei Speichertypen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:</a:t>
              </a:r>
            </a:p>
            <a:p>
              <a:r>
                <a:rPr lang="de-DE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          </a:t>
              </a:r>
              <a:r>
                <a:rPr lang="el-GR" sz="2000" b="1" dirty="0" smtClean="0">
                  <a:latin typeface="Arial" pitchFamily="34" charset="0"/>
                  <a:cs typeface="Arial" pitchFamily="34" charset="0"/>
                </a:rPr>
                <a:t>η</a:t>
              </a:r>
              <a:r>
                <a:rPr lang="de-DE" b="1" baseline="-25000" dirty="0" smtClean="0">
                  <a:latin typeface="Arial" pitchFamily="34" charset="0"/>
                  <a:cs typeface="Arial" pitchFamily="34" charset="0"/>
                </a:rPr>
                <a:t>G </a:t>
              </a:r>
              <a:r>
                <a:rPr lang="de-DE" b="1" dirty="0" smtClean="0">
                  <a:latin typeface="Arial" pitchFamily="34" charset="0"/>
                  <a:cs typeface="Arial" pitchFamily="34" charset="0"/>
                </a:rPr>
                <a:t>= 0.25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;   Gasspeicher (aus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P2G</a:t>
              </a:r>
              <a:r>
                <a:rPr lang="de-DE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oder H2; vorläufig Erdgas) :</a:t>
              </a:r>
            </a:p>
            <a:p>
              <a:r>
                <a:rPr lang="de-DE" sz="9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900" dirty="0" smtClean="0">
                  <a:latin typeface="Arial" pitchFamily="34" charset="0"/>
                  <a:cs typeface="Arial" pitchFamily="34" charset="0"/>
                </a:rPr>
                <a:t>     </a:t>
              </a:r>
              <a:br>
                <a:rPr lang="de-DE" sz="900" dirty="0" smtClean="0">
                  <a:latin typeface="Arial" pitchFamily="34" charset="0"/>
                  <a:cs typeface="Arial" pitchFamily="34" charset="0"/>
                </a:rPr>
              </a:br>
              <a:r>
                <a:rPr lang="de-DE" dirty="0" smtClean="0">
                  <a:latin typeface="Arial" pitchFamily="34" charset="0"/>
                  <a:cs typeface="Arial" pitchFamily="34" charset="0"/>
                </a:rPr>
                <a:t>            </a:t>
              </a:r>
              <a:r>
                <a:rPr lang="el-GR" sz="20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η</a:t>
              </a:r>
              <a:r>
                <a:rPr lang="de-DE" b="1" baseline="-25000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P </a:t>
              </a:r>
              <a:r>
                <a:rPr lang="de-DE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= 0.80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;    </a:t>
              </a:r>
              <a:r>
                <a:rPr lang="de-DE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PSKW- artige Speicher 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(PSKW, </a:t>
              </a:r>
              <a:r>
                <a:rPr lang="de-DE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Bergspeicher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;  </a:t>
              </a:r>
              <a:r>
                <a:rPr lang="de-DE" sz="1400" b="1" dirty="0" smtClean="0">
                  <a:latin typeface="Arial" pitchFamily="34" charset="0"/>
                  <a:cs typeface="Arial" pitchFamily="34" charset="0"/>
                </a:rPr>
                <a:t>Batterien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) </a:t>
              </a:r>
            </a:p>
            <a:p>
              <a:endParaRPr lang="de-DE" dirty="0">
                <a:latin typeface="Arial" pitchFamily="34" charset="0"/>
                <a:cs typeface="Arial" pitchFamily="34" charset="0"/>
              </a:endParaRPr>
            </a:p>
            <a:p>
              <a:r>
                <a:rPr lang="de-DE" dirty="0" smtClean="0">
                  <a:latin typeface="Arial" pitchFamily="34" charset="0"/>
                  <a:cs typeface="Arial" pitchFamily="34" charset="0"/>
                </a:rPr>
                <a:t>  (.3)  Speicherverluste gedeckt durch </a:t>
              </a:r>
              <a:r>
                <a:rPr lang="de-DE" sz="2400" b="1" dirty="0" smtClean="0">
                  <a:latin typeface="Arial" pitchFamily="34" charset="0"/>
                  <a:cs typeface="Arial" pitchFamily="34" charset="0"/>
                </a:rPr>
                <a:t>Überkapazitäten </a:t>
              </a:r>
              <a:r>
                <a:rPr lang="de-DE" sz="2000" b="1" dirty="0" smtClean="0">
                  <a:latin typeface="Arial" pitchFamily="34" charset="0"/>
                  <a:cs typeface="Arial" pitchFamily="34" charset="0"/>
                </a:rPr>
                <a:t>der RE-Installation</a:t>
              </a:r>
              <a:endParaRPr lang="de-DE" sz="20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Rechteck 3"/>
            <p:cNvSpPr/>
            <p:nvPr/>
          </p:nvSpPr>
          <p:spPr>
            <a:xfrm>
              <a:off x="935596" y="3825044"/>
              <a:ext cx="1260140" cy="864096"/>
            </a:xfrm>
            <a:prstGeom prst="rect">
              <a:avLst/>
            </a:prstGeom>
            <a:solidFill>
              <a:srgbClr val="FFFF00">
                <a:alpha val="3098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2483768" y="5985284"/>
            <a:ext cx="6444716" cy="369332"/>
            <a:chOff x="2159732" y="5985284"/>
            <a:chExt cx="6444716" cy="369332"/>
          </a:xfrm>
        </p:grpSpPr>
        <p:sp>
          <p:nvSpPr>
            <p:cNvPr id="8" name="Pfeil nach rechts 7"/>
            <p:cNvSpPr/>
            <p:nvPr/>
          </p:nvSpPr>
          <p:spPr>
            <a:xfrm>
              <a:off x="7092280" y="6129300"/>
              <a:ext cx="1512168" cy="152636"/>
            </a:xfrm>
            <a:prstGeom prst="rightArrow">
              <a:avLst/>
            </a:prstGeom>
            <a:solidFill>
              <a:srgbClr val="00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 </a:t>
              </a:r>
              <a:endParaRPr lang="de-DE" dirty="0"/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2159732" y="5985284"/>
              <a:ext cx="5916261" cy="369332"/>
            </a:xfrm>
            <a:prstGeom prst="rect">
              <a:avLst/>
            </a:prstGeom>
            <a:solidFill>
              <a:srgbClr val="00FFFF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Es folgen </a:t>
              </a:r>
              <a:r>
                <a:rPr lang="de-DE" b="1" dirty="0" smtClean="0"/>
                <a:t>noch einige Anmerkungen </a:t>
              </a:r>
              <a:r>
                <a:rPr lang="de-DE" dirty="0" smtClean="0"/>
                <a:t>zum </a:t>
              </a:r>
              <a:r>
                <a:rPr lang="de-DE" dirty="0" err="1" smtClean="0"/>
                <a:t>LösungsSzenario</a:t>
              </a:r>
              <a:r>
                <a:rPr lang="de-DE" dirty="0" smtClean="0"/>
                <a:t>: </a:t>
              </a:r>
              <a:endParaRPr lang="de-DE" dirty="0"/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3347864" y="6354616"/>
            <a:ext cx="4608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In der Kurzfassung nur eine besonders wichtige Anmerkung</a:t>
            </a:r>
            <a:endParaRPr lang="de-DE" sz="1200" dirty="0"/>
          </a:p>
        </p:txBody>
      </p:sp>
      <p:sp>
        <p:nvSpPr>
          <p:cNvPr id="12" name="Textfeld 11"/>
          <p:cNvSpPr txBox="1"/>
          <p:nvPr/>
        </p:nvSpPr>
        <p:spPr>
          <a:xfrm>
            <a:off x="7596336" y="6381328"/>
            <a:ext cx="129614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 smtClean="0"/>
              <a:t> </a:t>
            </a:r>
            <a:r>
              <a:rPr lang="de-DE" dirty="0" smtClean="0">
                <a:hlinkClick r:id="rId2" action="ppaction://hlinksldjump"/>
              </a:rPr>
              <a:t>Überspringe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831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/>
          <p:cNvSpPr/>
          <p:nvPr/>
        </p:nvSpPr>
        <p:spPr>
          <a:xfrm rot="16200000">
            <a:off x="3779844" y="4239168"/>
            <a:ext cx="180001" cy="140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7128284" y="4725144"/>
            <a:ext cx="1651278" cy="28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Abgerundetes Rechteck 2"/>
          <p:cNvSpPr/>
          <p:nvPr/>
        </p:nvSpPr>
        <p:spPr>
          <a:xfrm>
            <a:off x="4606363" y="754689"/>
            <a:ext cx="2556284" cy="14400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smtClean="0"/>
              <a:t>Verbrauch</a:t>
            </a:r>
            <a:endParaRPr lang="de-DE" sz="32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215516" y="1664804"/>
            <a:ext cx="126014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dirty="0"/>
              <a:t> </a:t>
            </a:r>
            <a:r>
              <a:rPr lang="de-DE" sz="2400" b="1" dirty="0" smtClean="0"/>
              <a:t>PV </a:t>
            </a:r>
            <a:r>
              <a:rPr lang="de-DE" dirty="0" smtClean="0"/>
              <a:t>in</a:t>
            </a:r>
          </a:p>
          <a:p>
            <a:pPr algn="ctr"/>
            <a:r>
              <a:rPr lang="de-DE" dirty="0" smtClean="0"/>
              <a:t>S. + O. + W.</a:t>
            </a:r>
          </a:p>
          <a:p>
            <a:pPr algn="ctr"/>
            <a:r>
              <a:rPr lang="de-DE" dirty="0" smtClean="0"/>
              <a:t>Lagen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298764" y="433117"/>
            <a:ext cx="106888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Wind</a:t>
            </a:r>
          </a:p>
          <a:p>
            <a:pPr algn="ctr"/>
            <a:r>
              <a:rPr lang="de-DE" dirty="0" smtClean="0"/>
              <a:t>On + Off</a:t>
            </a:r>
          </a:p>
          <a:p>
            <a:pPr algn="ctr"/>
            <a:r>
              <a:rPr lang="de-DE" dirty="0" smtClean="0"/>
              <a:t> </a:t>
            </a:r>
            <a:r>
              <a:rPr lang="de-DE" dirty="0" err="1" smtClean="0"/>
              <a:t>Shore</a:t>
            </a:r>
            <a:endParaRPr lang="de-DE" dirty="0"/>
          </a:p>
        </p:txBody>
      </p:sp>
      <p:sp>
        <p:nvSpPr>
          <p:cNvPr id="6" name="Abgerundetes Rechteck 5"/>
          <p:cNvSpPr/>
          <p:nvPr/>
        </p:nvSpPr>
        <p:spPr>
          <a:xfrm>
            <a:off x="4561917" y="2492185"/>
            <a:ext cx="2566367" cy="14400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 smtClean="0"/>
              <a:t>PSKW-artige</a:t>
            </a:r>
            <a:r>
              <a:rPr lang="de-DE" sz="2400" dirty="0" smtClean="0"/>
              <a:t> </a:t>
            </a:r>
            <a:r>
              <a:rPr lang="de-DE" sz="2400" b="1" dirty="0" smtClean="0"/>
              <a:t>Speicher</a:t>
            </a:r>
            <a:br>
              <a:rPr lang="de-DE" sz="2400" b="1" dirty="0" smtClean="0"/>
            </a:br>
            <a:r>
              <a:rPr lang="de-DE" sz="2400" b="1" dirty="0" smtClean="0">
                <a:solidFill>
                  <a:srgbClr val="FF0000"/>
                </a:solidFill>
              </a:rPr>
              <a:t>[beschränkt]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 rot="5400000">
            <a:off x="2141656" y="489491"/>
            <a:ext cx="720000" cy="19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3151683" y="1839492"/>
            <a:ext cx="360000" cy="158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 rot="16200000">
            <a:off x="3797114" y="639528"/>
            <a:ext cx="324000" cy="12945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 rot="16200000">
            <a:off x="3761860" y="2654965"/>
            <a:ext cx="360000" cy="12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 nach oben und unten 15"/>
          <p:cNvSpPr/>
          <p:nvPr/>
        </p:nvSpPr>
        <p:spPr>
          <a:xfrm>
            <a:off x="1696186" y="1134871"/>
            <a:ext cx="468052" cy="72000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8" name="Gerade Verbindung 17"/>
          <p:cNvCxnSpPr/>
          <p:nvPr/>
        </p:nvCxnSpPr>
        <p:spPr>
          <a:xfrm flipV="1">
            <a:off x="1529662" y="1124744"/>
            <a:ext cx="3006334" cy="101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Pfeil nach unten 18"/>
          <p:cNvSpPr/>
          <p:nvPr/>
        </p:nvSpPr>
        <p:spPr>
          <a:xfrm>
            <a:off x="4103992" y="1117486"/>
            <a:ext cx="396000" cy="3240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/>
          <p:cNvSpPr txBox="1"/>
          <p:nvPr/>
        </p:nvSpPr>
        <p:spPr>
          <a:xfrm>
            <a:off x="4609656" y="1088740"/>
            <a:ext cx="399726" cy="43088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606363" y="3091342"/>
            <a:ext cx="399726" cy="43088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4572000" y="4416325"/>
            <a:ext cx="2590647" cy="14400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 smtClean="0"/>
              <a:t>Gas</a:t>
            </a:r>
          </a:p>
          <a:p>
            <a:pPr algn="ctr"/>
            <a:r>
              <a:rPr lang="de-DE" sz="2400" b="1" dirty="0" smtClean="0"/>
              <a:t>  Speicher</a:t>
            </a:r>
            <a:br>
              <a:rPr lang="de-DE" sz="2400" b="1" dirty="0" smtClean="0"/>
            </a:br>
            <a:r>
              <a:rPr lang="de-DE" sz="2400" b="1" dirty="0" smtClean="0"/>
              <a:t>(riesig)</a:t>
            </a:r>
            <a:endParaRPr lang="de-DE" sz="2400" b="1" dirty="0"/>
          </a:p>
        </p:txBody>
      </p:sp>
      <p:sp>
        <p:nvSpPr>
          <p:cNvPr id="23" name="Textfeld 22"/>
          <p:cNvSpPr txBox="1"/>
          <p:nvPr/>
        </p:nvSpPr>
        <p:spPr>
          <a:xfrm>
            <a:off x="4572000" y="4725144"/>
            <a:ext cx="399726" cy="43088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3151683" y="3392996"/>
            <a:ext cx="226730" cy="158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0" name="Gruppieren 49"/>
          <p:cNvGrpSpPr/>
          <p:nvPr/>
        </p:nvGrpSpPr>
        <p:grpSpPr>
          <a:xfrm>
            <a:off x="3491838" y="1448780"/>
            <a:ext cx="1044000" cy="1656000"/>
            <a:chOff x="3923886" y="1628801"/>
            <a:chExt cx="612110" cy="1440159"/>
          </a:xfrm>
        </p:grpSpPr>
        <p:cxnSp>
          <p:nvCxnSpPr>
            <p:cNvPr id="26" name="Gerade Verbindung 25"/>
            <p:cNvCxnSpPr/>
            <p:nvPr/>
          </p:nvCxnSpPr>
          <p:spPr>
            <a:xfrm flipV="1">
              <a:off x="3923886" y="1628801"/>
              <a:ext cx="0" cy="144015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/>
          </p:nvCxnSpPr>
          <p:spPr>
            <a:xfrm>
              <a:off x="3923996" y="3068959"/>
              <a:ext cx="612000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Abgerundetes Rechteck 31"/>
          <p:cNvSpPr/>
          <p:nvPr/>
        </p:nvSpPr>
        <p:spPr>
          <a:xfrm>
            <a:off x="161510" y="224644"/>
            <a:ext cx="1386154" cy="2520000"/>
          </a:xfrm>
          <a:prstGeom prst="roundRect">
            <a:avLst/>
          </a:prstGeom>
          <a:solidFill>
            <a:srgbClr val="92D050">
              <a:alpha val="3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34" name="Pfeil nach oben und unten 33"/>
          <p:cNvSpPr/>
          <p:nvPr/>
        </p:nvSpPr>
        <p:spPr>
          <a:xfrm>
            <a:off x="4031815" y="3105004"/>
            <a:ext cx="287998" cy="36000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7" name="Gruppieren 16"/>
          <p:cNvGrpSpPr/>
          <p:nvPr/>
        </p:nvGrpSpPr>
        <p:grpSpPr>
          <a:xfrm>
            <a:off x="2483768" y="4977172"/>
            <a:ext cx="1387995" cy="1728192"/>
            <a:chOff x="2879812" y="4977172"/>
            <a:chExt cx="1387995" cy="1728192"/>
          </a:xfrm>
        </p:grpSpPr>
        <p:sp>
          <p:nvSpPr>
            <p:cNvPr id="8" name="Zylinder 7"/>
            <p:cNvSpPr/>
            <p:nvPr/>
          </p:nvSpPr>
          <p:spPr>
            <a:xfrm>
              <a:off x="2879812" y="6273316"/>
              <a:ext cx="1387995" cy="432048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Abschaltung</a:t>
              </a:r>
              <a:endParaRPr lang="de-DE" dirty="0"/>
            </a:p>
          </p:txBody>
        </p:sp>
        <p:grpSp>
          <p:nvGrpSpPr>
            <p:cNvPr id="43" name="Gruppieren 42"/>
            <p:cNvGrpSpPr/>
            <p:nvPr/>
          </p:nvGrpSpPr>
          <p:grpSpPr>
            <a:xfrm flipH="1">
              <a:off x="3563888" y="4977172"/>
              <a:ext cx="356296" cy="1440160"/>
              <a:chOff x="3491900" y="5049180"/>
              <a:chExt cx="196161" cy="1213750"/>
            </a:xfrm>
          </p:grpSpPr>
          <p:sp>
            <p:nvSpPr>
              <p:cNvPr id="25" name="Rechteck 24"/>
              <p:cNvSpPr/>
              <p:nvPr/>
            </p:nvSpPr>
            <p:spPr>
              <a:xfrm>
                <a:off x="3688061" y="5049180"/>
                <a:ext cx="0" cy="1213750"/>
              </a:xfrm>
              <a:prstGeom prst="rect">
                <a:avLst/>
              </a:prstGeom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6" name="Rechteck 35"/>
              <p:cNvSpPr/>
              <p:nvPr/>
            </p:nvSpPr>
            <p:spPr>
              <a:xfrm rot="16200000" flipH="1">
                <a:off x="3581900" y="4960640"/>
                <a:ext cx="0" cy="180000"/>
              </a:xfrm>
              <a:prstGeom prst="rect">
                <a:avLst/>
              </a:prstGeom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39" name="Textfeld 38"/>
          <p:cNvSpPr txBox="1"/>
          <p:nvPr/>
        </p:nvSpPr>
        <p:spPr>
          <a:xfrm>
            <a:off x="2245352" y="48454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Potential der Stromleistungs-Flüsse</a:t>
            </a:r>
            <a:endParaRPr lang="de-DE" sz="2800" b="1" dirty="0"/>
          </a:p>
        </p:txBody>
      </p:sp>
      <p:sp>
        <p:nvSpPr>
          <p:cNvPr id="45" name="Rechteckiger Pfeil 44"/>
          <p:cNvSpPr/>
          <p:nvPr/>
        </p:nvSpPr>
        <p:spPr>
          <a:xfrm rot="5400000" flipV="1">
            <a:off x="3712843" y="3946114"/>
            <a:ext cx="1160250" cy="558071"/>
          </a:xfrm>
          <a:prstGeom prst="bentArrow">
            <a:avLst>
              <a:gd name="adj1" fmla="val 13156"/>
              <a:gd name="adj2" fmla="val 24738"/>
              <a:gd name="adj3" fmla="val 25000"/>
              <a:gd name="adj4" fmla="val 37828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3173777" y="5406315"/>
            <a:ext cx="1146195" cy="83099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bei</a:t>
            </a:r>
          </a:p>
          <a:p>
            <a:r>
              <a:rPr lang="de-DE" sz="1600" dirty="0" smtClean="0"/>
              <a:t>Konverter- Engpass</a:t>
            </a:r>
            <a:endParaRPr lang="de-DE" sz="1600" dirty="0"/>
          </a:p>
        </p:txBody>
      </p:sp>
      <p:grpSp>
        <p:nvGrpSpPr>
          <p:cNvPr id="30" name="Gruppieren 29"/>
          <p:cNvGrpSpPr/>
          <p:nvPr/>
        </p:nvGrpSpPr>
        <p:grpSpPr>
          <a:xfrm>
            <a:off x="3378413" y="3465156"/>
            <a:ext cx="1157583" cy="1368000"/>
            <a:chOff x="3342409" y="3465156"/>
            <a:chExt cx="1157583" cy="1368000"/>
          </a:xfrm>
        </p:grpSpPr>
        <p:cxnSp>
          <p:nvCxnSpPr>
            <p:cNvPr id="52" name="Gerade Verbindung 51"/>
            <p:cNvCxnSpPr/>
            <p:nvPr/>
          </p:nvCxnSpPr>
          <p:spPr>
            <a:xfrm flipV="1">
              <a:off x="3342409" y="3465156"/>
              <a:ext cx="0" cy="1368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Gerade Verbindung 52"/>
            <p:cNvCxnSpPr/>
            <p:nvPr/>
          </p:nvCxnSpPr>
          <p:spPr>
            <a:xfrm>
              <a:off x="3347992" y="4833155"/>
              <a:ext cx="1152000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0" name="Rechteck 59"/>
          <p:cNvSpPr/>
          <p:nvPr/>
        </p:nvSpPr>
        <p:spPr>
          <a:xfrm>
            <a:off x="7128284" y="3091342"/>
            <a:ext cx="1620020" cy="32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Textfeld 60"/>
          <p:cNvSpPr txBox="1"/>
          <p:nvPr/>
        </p:nvSpPr>
        <p:spPr>
          <a:xfrm>
            <a:off x="7601038" y="3104964"/>
            <a:ext cx="252000" cy="28800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feld 61"/>
          <p:cNvSpPr txBox="1"/>
          <p:nvPr/>
        </p:nvSpPr>
        <p:spPr>
          <a:xfrm>
            <a:off x="7601038" y="4725144"/>
            <a:ext cx="298960" cy="30777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feld 62"/>
          <p:cNvSpPr txBox="1"/>
          <p:nvPr/>
        </p:nvSpPr>
        <p:spPr>
          <a:xfrm>
            <a:off x="467544" y="3032956"/>
            <a:ext cx="257427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Strikte Priorität</a:t>
            </a:r>
            <a:endParaRPr lang="de-DE" sz="2400" b="1" dirty="0"/>
          </a:p>
        </p:txBody>
      </p:sp>
      <p:grpSp>
        <p:nvGrpSpPr>
          <p:cNvPr id="29" name="Gruppieren 28"/>
          <p:cNvGrpSpPr/>
          <p:nvPr/>
        </p:nvGrpSpPr>
        <p:grpSpPr>
          <a:xfrm>
            <a:off x="166408" y="4257092"/>
            <a:ext cx="2245352" cy="1672482"/>
            <a:chOff x="166408" y="4240794"/>
            <a:chExt cx="2245352" cy="1672482"/>
          </a:xfrm>
        </p:grpSpPr>
        <p:grpSp>
          <p:nvGrpSpPr>
            <p:cNvPr id="64" name="Gruppieren 63"/>
            <p:cNvGrpSpPr/>
            <p:nvPr/>
          </p:nvGrpSpPr>
          <p:grpSpPr>
            <a:xfrm>
              <a:off x="377548" y="4241426"/>
              <a:ext cx="2034212" cy="1563838"/>
              <a:chOff x="251520" y="3413334"/>
              <a:chExt cx="2034212" cy="1563838"/>
            </a:xfrm>
          </p:grpSpPr>
          <p:sp>
            <p:nvSpPr>
              <p:cNvPr id="55" name="Textfeld 54"/>
              <p:cNvSpPr txBox="1"/>
              <p:nvPr/>
            </p:nvSpPr>
            <p:spPr>
              <a:xfrm>
                <a:off x="760026" y="4262518"/>
                <a:ext cx="1512140" cy="7146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/>
                  <a:t>schwankend</a:t>
                </a:r>
              </a:p>
              <a:p>
                <a:r>
                  <a:rPr lang="de-DE" dirty="0" smtClean="0"/>
                  <a:t>bis auf Null</a:t>
                </a:r>
                <a:endParaRPr lang="de-DE" dirty="0"/>
              </a:p>
            </p:txBody>
          </p:sp>
          <p:sp>
            <p:nvSpPr>
              <p:cNvPr id="28" name="Pfeil nach unten 27"/>
              <p:cNvSpPr/>
              <p:nvPr/>
            </p:nvSpPr>
            <p:spPr>
              <a:xfrm>
                <a:off x="251520" y="3541997"/>
                <a:ext cx="504000" cy="457329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4" name="Textfeld 53"/>
              <p:cNvSpPr txBox="1"/>
              <p:nvPr/>
            </p:nvSpPr>
            <p:spPr>
              <a:xfrm>
                <a:off x="773592" y="3413334"/>
                <a:ext cx="1512140" cy="7146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/>
                  <a:t>mäßig</a:t>
                </a:r>
                <a:br>
                  <a:rPr lang="de-DE" dirty="0" smtClean="0"/>
                </a:br>
                <a:r>
                  <a:rPr lang="de-DE" dirty="0" smtClean="0"/>
                  <a:t>schwankend</a:t>
                </a:r>
                <a:endParaRPr lang="de-DE" dirty="0"/>
              </a:p>
            </p:txBody>
          </p:sp>
          <p:sp>
            <p:nvSpPr>
              <p:cNvPr id="56" name="Pfeil nach oben und unten 55"/>
              <p:cNvSpPr/>
              <p:nvPr/>
            </p:nvSpPr>
            <p:spPr>
              <a:xfrm>
                <a:off x="251520" y="4181061"/>
                <a:ext cx="468052" cy="796111"/>
              </a:xfrm>
              <a:prstGeom prst="upDown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7" name="Rechteck 66"/>
            <p:cNvSpPr/>
            <p:nvPr/>
          </p:nvSpPr>
          <p:spPr>
            <a:xfrm>
              <a:off x="166408" y="4240794"/>
              <a:ext cx="2245352" cy="1672482"/>
            </a:xfrm>
            <a:prstGeom prst="rect">
              <a:avLst/>
            </a:prstGeom>
            <a:solidFill>
              <a:srgbClr val="EAEAEA">
                <a:alpha val="1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9" name="Pfeil nach oben und unten 68"/>
          <p:cNvSpPr/>
          <p:nvPr/>
        </p:nvSpPr>
        <p:spPr>
          <a:xfrm>
            <a:off x="8010382" y="3096658"/>
            <a:ext cx="287998" cy="322018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Pfeil nach oben und unten 69"/>
          <p:cNvSpPr/>
          <p:nvPr/>
        </p:nvSpPr>
        <p:spPr>
          <a:xfrm>
            <a:off x="8028384" y="4689140"/>
            <a:ext cx="288000" cy="32400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1" name="Gruppieren 30"/>
          <p:cNvGrpSpPr/>
          <p:nvPr/>
        </p:nvGrpSpPr>
        <p:grpSpPr>
          <a:xfrm>
            <a:off x="6665246" y="5577043"/>
            <a:ext cx="2099358" cy="1200329"/>
            <a:chOff x="6665246" y="5577043"/>
            <a:chExt cx="2099358" cy="1200329"/>
          </a:xfrm>
        </p:grpSpPr>
        <p:sp>
          <p:nvSpPr>
            <p:cNvPr id="72" name="Rechteckiger Pfeil 71"/>
            <p:cNvSpPr/>
            <p:nvPr/>
          </p:nvSpPr>
          <p:spPr>
            <a:xfrm rot="16200000">
              <a:off x="7016114" y="5539180"/>
              <a:ext cx="347264" cy="1049000"/>
            </a:xfrm>
            <a:prstGeom prst="bentArrow">
              <a:avLst>
                <a:gd name="adj1" fmla="val 25000"/>
                <a:gd name="adj2" fmla="val 18600"/>
                <a:gd name="adj3" fmla="val 25000"/>
                <a:gd name="adj4" fmla="val 43750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65" name="Textfeld 64"/>
            <p:cNvSpPr txBox="1"/>
            <p:nvPr/>
          </p:nvSpPr>
          <p:spPr>
            <a:xfrm>
              <a:off x="7596336" y="5577043"/>
              <a:ext cx="1168268" cy="120032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 smtClean="0"/>
                <a:t>Import</a:t>
              </a:r>
            </a:p>
            <a:p>
              <a:r>
                <a:rPr lang="de-DE" b="1" dirty="0" smtClean="0">
                  <a:solidFill>
                    <a:schemeClr val="tx1"/>
                  </a:solidFill>
                </a:rPr>
                <a:t>     </a:t>
              </a:r>
              <a:r>
                <a:rPr lang="de-DE" sz="2400" b="1" dirty="0" smtClean="0">
                  <a:solidFill>
                    <a:schemeClr val="bg1"/>
                  </a:solidFill>
                </a:rPr>
                <a:t>Gas </a:t>
              </a:r>
              <a:r>
                <a:rPr lang="de-DE" sz="1400" b="1" dirty="0" smtClean="0">
                  <a:solidFill>
                    <a:schemeClr val="tx1"/>
                  </a:solidFill>
                </a:rPr>
                <a:t/>
              </a:r>
              <a:br>
                <a:rPr lang="de-DE" sz="1400" b="1" dirty="0" smtClean="0">
                  <a:solidFill>
                    <a:schemeClr val="tx1"/>
                  </a:solidFill>
                </a:rPr>
              </a:br>
              <a:r>
                <a:rPr lang="de-DE" sz="1400" b="1" dirty="0" smtClean="0">
                  <a:solidFill>
                    <a:schemeClr val="tx1"/>
                  </a:solidFill>
                </a:rPr>
                <a:t>zum Jahres- Ausgleich </a:t>
              </a:r>
              <a:endParaRPr lang="de-DE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66" name="Rechteck 65"/>
          <p:cNvSpPr/>
          <p:nvPr/>
        </p:nvSpPr>
        <p:spPr>
          <a:xfrm>
            <a:off x="6912260" y="5268530"/>
            <a:ext cx="112918" cy="15894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3" name="Rechteck 72"/>
          <p:cNvSpPr/>
          <p:nvPr/>
        </p:nvSpPr>
        <p:spPr>
          <a:xfrm>
            <a:off x="8460432" y="1088740"/>
            <a:ext cx="324000" cy="38880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Pfeil nach rechts 1"/>
          <p:cNvSpPr/>
          <p:nvPr/>
        </p:nvSpPr>
        <p:spPr>
          <a:xfrm flipH="1">
            <a:off x="7162647" y="944724"/>
            <a:ext cx="1306690" cy="6120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Pfeil nach oben und unten 41"/>
          <p:cNvSpPr/>
          <p:nvPr/>
        </p:nvSpPr>
        <p:spPr>
          <a:xfrm>
            <a:off x="4257007" y="4797184"/>
            <a:ext cx="209995" cy="28800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Pfeil nach oben und unten 76"/>
          <p:cNvSpPr/>
          <p:nvPr/>
        </p:nvSpPr>
        <p:spPr>
          <a:xfrm>
            <a:off x="8028418" y="1088740"/>
            <a:ext cx="287998" cy="322018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378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70237" y="1772816"/>
            <a:ext cx="824491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u="sng" dirty="0" smtClean="0"/>
              <a:t>Zu optimierende </a:t>
            </a:r>
            <a:r>
              <a:rPr lang="de-DE" sz="2000" b="1" u="sng" dirty="0" err="1" smtClean="0"/>
              <a:t>EinstellParampeter</a:t>
            </a:r>
            <a:r>
              <a:rPr lang="de-DE" sz="2000" dirty="0" smtClean="0"/>
              <a:t>:  </a:t>
            </a:r>
            <a:br>
              <a:rPr lang="de-DE" sz="2000" dirty="0" smtClean="0"/>
            </a:br>
            <a:r>
              <a:rPr lang="de-DE" sz="2000" dirty="0" smtClean="0"/>
              <a:t>       1.   </a:t>
            </a:r>
            <a:r>
              <a:rPr lang="de-DE" sz="2000" dirty="0" err="1" smtClean="0">
                <a:solidFill>
                  <a:srgbClr val="FF0000"/>
                </a:solidFill>
              </a:rPr>
              <a:t>ÜberschussFaktor</a:t>
            </a:r>
            <a:r>
              <a:rPr lang="de-DE" sz="2000" dirty="0" smtClean="0">
                <a:solidFill>
                  <a:srgbClr val="FF0000"/>
                </a:solidFill>
              </a:rPr>
              <a:t> (ÜsF)  der RE                                                   „</a:t>
            </a:r>
            <a:r>
              <a:rPr lang="de-DE" sz="2000" b="1" dirty="0" smtClean="0">
                <a:solidFill>
                  <a:srgbClr val="FF0000"/>
                </a:solidFill>
              </a:rPr>
              <a:t>ÜsF</a:t>
            </a:r>
            <a:r>
              <a:rPr lang="de-DE" sz="2000" dirty="0" smtClean="0">
                <a:solidFill>
                  <a:srgbClr val="FF0000"/>
                </a:solidFill>
              </a:rPr>
              <a:t>“</a:t>
            </a:r>
          </a:p>
          <a:p>
            <a:r>
              <a:rPr lang="de-DE" sz="2000" dirty="0"/>
              <a:t> </a:t>
            </a:r>
            <a:r>
              <a:rPr lang="de-DE" sz="2000" dirty="0" smtClean="0"/>
              <a:t>             Struktur des RE-Ausbaues (Gewichtung)</a:t>
            </a:r>
          </a:p>
          <a:p>
            <a:r>
              <a:rPr lang="de-DE" sz="2000" dirty="0"/>
              <a:t> </a:t>
            </a:r>
            <a:r>
              <a:rPr lang="de-DE" sz="2000" dirty="0" smtClean="0"/>
              <a:t>      2.   </a:t>
            </a:r>
            <a:r>
              <a:rPr lang="de-DE" sz="2000" u="sng" dirty="0" smtClean="0"/>
              <a:t>PSKW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>                   </a:t>
            </a:r>
            <a:r>
              <a:rPr lang="de-DE" sz="2000" dirty="0" smtClean="0">
                <a:solidFill>
                  <a:srgbClr val="3333FF"/>
                </a:solidFill>
              </a:rPr>
              <a:t>Speicherkapazität PSKW                                                         „</a:t>
            </a:r>
            <a:r>
              <a:rPr lang="de-DE" sz="2000" b="1" dirty="0" smtClean="0">
                <a:solidFill>
                  <a:srgbClr val="3333FF"/>
                </a:solidFill>
              </a:rPr>
              <a:t>Sp80</a:t>
            </a:r>
            <a:r>
              <a:rPr lang="de-DE" sz="2000" dirty="0" smtClean="0">
                <a:solidFill>
                  <a:srgbClr val="3333FF"/>
                </a:solidFill>
              </a:rPr>
              <a:t>“</a:t>
            </a:r>
          </a:p>
          <a:p>
            <a:r>
              <a:rPr lang="de-DE" sz="2000" dirty="0"/>
              <a:t> </a:t>
            </a:r>
            <a:r>
              <a:rPr lang="de-DE" sz="2000" dirty="0" smtClean="0"/>
              <a:t>                 </a:t>
            </a:r>
            <a:r>
              <a:rPr lang="de-DE" sz="2000" dirty="0" smtClean="0">
                <a:solidFill>
                  <a:srgbClr val="C00000"/>
                </a:solidFill>
              </a:rPr>
              <a:t>max. </a:t>
            </a:r>
            <a:r>
              <a:rPr lang="de-DE" sz="2000" dirty="0" err="1" smtClean="0">
                <a:solidFill>
                  <a:srgbClr val="C00000"/>
                </a:solidFill>
              </a:rPr>
              <a:t>Einspeicherleistung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smtClean="0"/>
              <a:t>(Pumpen) der PSKW                     </a:t>
            </a:r>
            <a:r>
              <a:rPr lang="de-DE" sz="2000" dirty="0" smtClean="0">
                <a:solidFill>
                  <a:srgbClr val="C00000"/>
                </a:solidFill>
              </a:rPr>
              <a:t>„</a:t>
            </a:r>
            <a:r>
              <a:rPr lang="de-DE" sz="2000" dirty="0" err="1" smtClean="0">
                <a:solidFill>
                  <a:srgbClr val="C00000"/>
                </a:solidFill>
              </a:rPr>
              <a:t>P80</a:t>
            </a:r>
            <a:r>
              <a:rPr lang="de-DE" sz="2000" dirty="0" smtClean="0">
                <a:solidFill>
                  <a:srgbClr val="C00000"/>
                </a:solidFill>
              </a:rPr>
              <a:t>“</a:t>
            </a:r>
            <a:br>
              <a:rPr lang="de-DE" sz="2000" dirty="0" smtClean="0">
                <a:solidFill>
                  <a:srgbClr val="C00000"/>
                </a:solidFill>
              </a:rPr>
            </a:br>
            <a:r>
              <a:rPr lang="de-DE" sz="800" dirty="0" smtClean="0"/>
              <a:t> </a:t>
            </a:r>
            <a:endParaRPr lang="de-DE" sz="2000" dirty="0" smtClean="0"/>
          </a:p>
          <a:p>
            <a:r>
              <a:rPr lang="de-DE" b="1" dirty="0" smtClean="0"/>
              <a:t>             </a:t>
            </a:r>
            <a:r>
              <a:rPr lang="de-DE" b="1" u="sng" dirty="0" smtClean="0"/>
              <a:t>praktisch </a:t>
            </a:r>
            <a:r>
              <a:rPr lang="de-DE" b="1" u="sng" dirty="0"/>
              <a:t>schon festgelegt</a:t>
            </a:r>
            <a:r>
              <a:rPr lang="de-DE" b="1" dirty="0" smtClean="0"/>
              <a:t>: </a:t>
            </a:r>
            <a:br>
              <a:rPr lang="de-DE" b="1" dirty="0" smtClean="0"/>
            </a:br>
            <a:r>
              <a:rPr lang="de-DE" sz="2000" dirty="0" smtClean="0"/>
              <a:t>                   </a:t>
            </a:r>
            <a:r>
              <a:rPr lang="de-DE" sz="2000" dirty="0" smtClean="0">
                <a:solidFill>
                  <a:srgbClr val="FF0000"/>
                </a:solidFill>
              </a:rPr>
              <a:t>Ausspeicherleistung = ca. Höchstlast </a:t>
            </a:r>
            <a:r>
              <a:rPr lang="de-DE" sz="2000" dirty="0">
                <a:solidFill>
                  <a:srgbClr val="FF0000"/>
                </a:solidFill>
              </a:rPr>
              <a:t>des </a:t>
            </a:r>
            <a:r>
              <a:rPr lang="de-DE" sz="2000" dirty="0" smtClean="0">
                <a:solidFill>
                  <a:srgbClr val="FF0000"/>
                </a:solidFill>
              </a:rPr>
              <a:t>Verbrauches</a:t>
            </a:r>
          </a:p>
          <a:p>
            <a:r>
              <a:rPr lang="de-DE" sz="2000" dirty="0" smtClean="0">
                <a:solidFill>
                  <a:srgbClr val="FF0000"/>
                </a:solidFill>
              </a:rPr>
              <a:t>     </a:t>
            </a:r>
          </a:p>
          <a:p>
            <a:r>
              <a:rPr lang="de-DE" sz="2000" dirty="0" smtClean="0"/>
              <a:t>     3. </a:t>
            </a:r>
            <a:r>
              <a:rPr lang="de-DE" sz="2000" u="sng" dirty="0" smtClean="0"/>
              <a:t>Gasspeicher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>             </a:t>
            </a:r>
            <a:r>
              <a:rPr lang="de-DE" sz="2000" dirty="0" err="1" smtClean="0">
                <a:solidFill>
                  <a:srgbClr val="C00000"/>
                </a:solidFill>
              </a:rPr>
              <a:t>Einspeicherleistung</a:t>
            </a:r>
            <a:r>
              <a:rPr lang="de-DE" sz="2000" dirty="0" smtClean="0"/>
              <a:t> (Elektrolyse, Methanerzeuger)                 „</a:t>
            </a:r>
            <a:r>
              <a:rPr lang="de-DE" sz="2000" b="1" dirty="0" err="1" smtClean="0">
                <a:solidFill>
                  <a:srgbClr val="C00000"/>
                </a:solidFill>
              </a:rPr>
              <a:t>P25</a:t>
            </a:r>
            <a:r>
              <a:rPr lang="de-DE" sz="2000" dirty="0" smtClean="0"/>
              <a:t>“</a:t>
            </a:r>
            <a:br>
              <a:rPr lang="de-DE" sz="2000" dirty="0" smtClean="0"/>
            </a:br>
            <a:r>
              <a:rPr lang="de-DE" sz="800" dirty="0" smtClean="0"/>
              <a:t>   </a:t>
            </a:r>
          </a:p>
          <a:p>
            <a:r>
              <a:rPr lang="de-DE" sz="2000" dirty="0" smtClean="0"/>
              <a:t>          </a:t>
            </a:r>
            <a:r>
              <a:rPr lang="de-DE" b="1" u="sng" dirty="0" smtClean="0"/>
              <a:t>praktisch </a:t>
            </a:r>
            <a:r>
              <a:rPr lang="de-DE" b="1" u="sng" dirty="0"/>
              <a:t>schon festgelegt</a:t>
            </a:r>
            <a:r>
              <a:rPr lang="de-DE" b="1" dirty="0"/>
              <a:t>:</a:t>
            </a:r>
            <a:r>
              <a:rPr lang="de-DE" b="1" dirty="0" smtClean="0"/>
              <a:t>  </a:t>
            </a:r>
            <a:endParaRPr lang="de-DE" sz="2000" b="1" dirty="0" smtClean="0"/>
          </a:p>
          <a:p>
            <a:r>
              <a:rPr lang="de-DE" sz="2000" dirty="0" smtClean="0"/>
              <a:t>              </a:t>
            </a:r>
            <a:r>
              <a:rPr lang="de-DE" sz="2000" dirty="0" smtClean="0">
                <a:solidFill>
                  <a:srgbClr val="3333FF"/>
                </a:solidFill>
              </a:rPr>
              <a:t>Speicherkapazität  :  riesig, da Speicherraum preiswert</a:t>
            </a:r>
          </a:p>
          <a:p>
            <a:r>
              <a:rPr lang="de-DE" sz="2000" dirty="0">
                <a:solidFill>
                  <a:srgbClr val="3333FF"/>
                </a:solidFill>
              </a:rPr>
              <a:t> </a:t>
            </a:r>
            <a:r>
              <a:rPr lang="de-DE" sz="2000" dirty="0" smtClean="0">
                <a:solidFill>
                  <a:srgbClr val="3333FF"/>
                </a:solidFill>
              </a:rPr>
              <a:t>             </a:t>
            </a:r>
            <a:r>
              <a:rPr lang="de-DE" sz="2000" dirty="0" smtClean="0">
                <a:solidFill>
                  <a:srgbClr val="FF0000"/>
                </a:solidFill>
              </a:rPr>
              <a:t>Ausspeicherleistung = Höchstlast des Verbrauches </a:t>
            </a:r>
            <a:r>
              <a:rPr lang="de-DE" sz="2000" b="1" u="sng" dirty="0" smtClean="0">
                <a:solidFill>
                  <a:srgbClr val="FF0000"/>
                </a:solidFill>
              </a:rPr>
              <a:t>(„Versicherung“)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483768" y="296652"/>
            <a:ext cx="406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Die Optimierungsaufgabe</a:t>
            </a:r>
            <a:endParaRPr lang="de-DE" sz="2800" b="1" dirty="0"/>
          </a:p>
        </p:txBody>
      </p:sp>
      <p:sp>
        <p:nvSpPr>
          <p:cNvPr id="4" name="Rechteck 3"/>
          <p:cNvSpPr/>
          <p:nvPr/>
        </p:nvSpPr>
        <p:spPr>
          <a:xfrm>
            <a:off x="539552" y="980728"/>
            <a:ext cx="8244916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e-DE" sz="2000" b="1" dirty="0" smtClean="0"/>
              <a:t>Ziel:  </a:t>
            </a:r>
            <a:r>
              <a:rPr lang="de-DE" b="1" dirty="0" smtClean="0"/>
              <a:t>Gewährleiste</a:t>
            </a:r>
            <a:r>
              <a:rPr lang="de-DE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b="1" dirty="0" smtClean="0">
                <a:solidFill>
                  <a:srgbClr val="FF00FF"/>
                </a:solidFill>
              </a:rPr>
              <a:t>sicherer</a:t>
            </a:r>
            <a:r>
              <a:rPr lang="de-DE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b="1" dirty="0" smtClean="0"/>
              <a:t>und</a:t>
            </a:r>
            <a:r>
              <a:rPr lang="de-DE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b="1" dirty="0" smtClean="0">
                <a:solidFill>
                  <a:srgbClr val="FF00FF"/>
                </a:solidFill>
              </a:rPr>
              <a:t>nachhaltiger</a:t>
            </a:r>
            <a:r>
              <a:rPr lang="de-DE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b="1" dirty="0" smtClean="0"/>
              <a:t>Versorgung  bei minimalem Aufwand</a:t>
            </a:r>
            <a:endParaRPr lang="de-DE" sz="2000" b="1" dirty="0"/>
          </a:p>
        </p:txBody>
      </p:sp>
      <p:cxnSp>
        <p:nvCxnSpPr>
          <p:cNvPr id="6" name="Gerade Verbindung mit Pfeil 5"/>
          <p:cNvCxnSpPr/>
          <p:nvPr/>
        </p:nvCxnSpPr>
        <p:spPr>
          <a:xfrm>
            <a:off x="8244408" y="6669360"/>
            <a:ext cx="756084" cy="0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35496" y="44624"/>
            <a:ext cx="32403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 dirty="0"/>
              <a:t>3</a:t>
            </a:r>
            <a:r>
              <a:rPr lang="de-DE" sz="1200" b="1" dirty="0" smtClean="0"/>
              <a:t>.2.</a:t>
            </a:r>
            <a:endParaRPr lang="de-DE" sz="1200" b="1" dirty="0"/>
          </a:p>
        </p:txBody>
      </p:sp>
    </p:spTree>
    <p:extLst>
      <p:ext uri="{BB962C8B-B14F-4D97-AF65-F5344CB8AC3E}">
        <p14:creationId xmlns:p14="http://schemas.microsoft.com/office/powerpoint/2010/main" val="76266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503548" y="188640"/>
            <a:ext cx="7772400" cy="1044115"/>
          </a:xfrm>
        </p:spPr>
        <p:txBody>
          <a:bodyPr>
            <a:normAutofit/>
          </a:bodyPr>
          <a:lstStyle/>
          <a:p>
            <a:r>
              <a:rPr lang="de-DE" sz="24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Erste Ergebnisse </a:t>
            </a:r>
            <a:br>
              <a:rPr lang="de-DE" sz="24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</a:br>
            <a:r>
              <a:rPr lang="de-DE" sz="24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zur Kapazität der PSKW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-artige 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Speicher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79512" y="4941168"/>
            <a:ext cx="8748464" cy="1569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analoge Bezeichnungen für P2G-artigen Speicher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600" dirty="0" smtClean="0">
                <a:latin typeface="Arial" pitchFamily="34" charset="0"/>
                <a:cs typeface="Arial" pitchFamily="34" charset="0"/>
              </a:rPr>
              <a:t>              </a:t>
            </a:r>
            <a:r>
              <a:rPr lang="de-DE" sz="1600" b="1" dirty="0" smtClean="0">
                <a:latin typeface="Arial" pitchFamily="34" charset="0"/>
                <a:cs typeface="Arial" pitchFamily="34" charset="0"/>
              </a:rPr>
              <a:t>Sp25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 = Speicher mit rund 25% Wirkungsgrad   (Produkt aus Ein- und Ausspeichern)</a:t>
            </a:r>
          </a:p>
          <a:p>
            <a:r>
              <a:rPr lang="de-DE" sz="16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de-DE" sz="1200" b="1" dirty="0" smtClean="0">
                <a:latin typeface="Arial" pitchFamily="34" charset="0"/>
                <a:cs typeface="Arial" pitchFamily="34" charset="0"/>
              </a:rPr>
              <a:t>Sp25_mx_Nd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 = Speicherkapazität des Sp25, angegeben in "Verbrauchstagen" [d] </a:t>
            </a:r>
            <a:br>
              <a:rPr lang="de-DE" sz="1200" dirty="0" smtClean="0">
                <a:latin typeface="Arial" pitchFamily="34" charset="0"/>
                <a:cs typeface="Arial" pitchFamily="34" charset="0"/>
              </a:rPr>
            </a:br>
            <a:r>
              <a:rPr lang="de-DE" sz="1200" dirty="0" smtClean="0">
                <a:latin typeface="Arial" pitchFamily="34" charset="0"/>
                <a:cs typeface="Arial" pitchFamily="34" charset="0"/>
              </a:rPr>
              <a:t>                                     Hier jedoch nicht entscheidend, da  "beliebig" groß  und niemals leer oder überfüllt.              </a:t>
            </a:r>
            <a:endParaRPr lang="de-DE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de-DE" sz="1600" dirty="0" smtClean="0">
                <a:latin typeface="Arial" pitchFamily="34" charset="0"/>
                <a:cs typeface="Arial" pitchFamily="34" charset="0"/>
              </a:rPr>
              <a:t>          </a:t>
            </a:r>
            <a:r>
              <a:rPr lang="de-DE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P25_mx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=maximale 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Einspeicherleistung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de-DE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[GW] </a:t>
            </a:r>
          </a:p>
          <a:p>
            <a:r>
              <a:rPr lang="de-DE" dirty="0" smtClean="0"/>
              <a:t>                   </a:t>
            </a:r>
            <a:endParaRPr lang="de-DE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323528" y="1412776"/>
            <a:ext cx="8244916" cy="1785104"/>
            <a:chOff x="323528" y="1412776"/>
            <a:chExt cx="8244916" cy="1785104"/>
          </a:xfrm>
        </p:grpSpPr>
        <p:sp>
          <p:nvSpPr>
            <p:cNvPr id="5" name="Textfeld 4"/>
            <p:cNvSpPr txBox="1"/>
            <p:nvPr/>
          </p:nvSpPr>
          <p:spPr>
            <a:xfrm>
              <a:off x="323528" y="1412776"/>
              <a:ext cx="8244916" cy="1785104"/>
            </a:xfrm>
            <a:prstGeom prst="rect">
              <a:avLst/>
            </a:prstGeom>
            <a:noFill/>
            <a:ln>
              <a:solidFill>
                <a:srgbClr val="3333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b="1" u="sng" dirty="0" smtClean="0"/>
                <a:t>Begriffe und Bezeichnungen  für den Ausbau der RE- Stromerzeuger.</a:t>
              </a:r>
              <a:r>
                <a:rPr lang="de-DE" dirty="0" smtClean="0"/>
                <a:t/>
              </a:r>
              <a:br>
                <a:rPr lang="de-DE" dirty="0" smtClean="0"/>
              </a:br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              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Q_a</a:t>
              </a:r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  = Jährlicher Stromverbrauch.</a:t>
              </a:r>
              <a:br>
                <a:rPr lang="de-DE" sz="1600" dirty="0" smtClean="0">
                  <a:latin typeface="Arial" pitchFamily="34" charset="0"/>
                  <a:cs typeface="Arial" pitchFamily="34" charset="0"/>
                </a:rPr>
              </a:br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                             Er wird zunächst als zeitlich konstant angenommen.</a:t>
              </a:r>
            </a:p>
            <a:p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              </a:t>
              </a:r>
              <a:r>
                <a:rPr lang="de-DE" sz="16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RE_a</a:t>
              </a:r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 = die im Jahr zur Verfügung stehende RE-Strommenge („brutto“)</a:t>
              </a:r>
            </a:p>
            <a:p>
              <a:r>
                <a:rPr lang="de-DE" sz="8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/>
              </a:r>
              <a:br>
                <a:rPr lang="de-DE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de-DE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             </a:t>
              </a:r>
            </a:p>
            <a:p>
              <a:endParaRPr lang="de-DE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1295636" y="2636912"/>
              <a:ext cx="5652628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20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ÜsF = Überschussfaktor  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=  </a:t>
              </a:r>
              <a:r>
                <a:rPr lang="de-DE" b="1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RE_a</a:t>
              </a:r>
              <a:r>
                <a:rPr lang="de-DE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b="1" dirty="0" smtClean="0">
                  <a:latin typeface="Arial" pitchFamily="34" charset="0"/>
                  <a:cs typeface="Arial" pitchFamily="34" charset="0"/>
                </a:rPr>
                <a:t>/ Q_a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</a:t>
              </a:r>
              <a:endParaRPr lang="de-DE" sz="2000" dirty="0"/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251520" y="3320988"/>
            <a:ext cx="8748464" cy="1569660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Bezeichnungen für </a:t>
            </a:r>
            <a:r>
              <a:rPr lang="de-DE" b="1" u="sng" dirty="0" smtClean="0">
                <a:solidFill>
                  <a:srgbClr val="3333FF"/>
                </a:solidFill>
              </a:rPr>
              <a:t>PSKW -artige Speicher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600" dirty="0" smtClean="0">
                <a:latin typeface="Arial" pitchFamily="34" charset="0"/>
                <a:cs typeface="Arial" pitchFamily="34" charset="0"/>
              </a:rPr>
              <a:t>               </a:t>
            </a:r>
            <a:r>
              <a:rPr lang="de-DE" sz="1600" b="1" dirty="0" smtClean="0">
                <a:latin typeface="Arial" pitchFamily="34" charset="0"/>
                <a:cs typeface="Arial" pitchFamily="34" charset="0"/>
              </a:rPr>
              <a:t>Sp80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 = Speicher mit rund 80% Wirkungsgrad (=Produkt aus Ein- und Ausspeichern)</a:t>
            </a:r>
          </a:p>
          <a:p>
            <a:r>
              <a:rPr lang="de-DE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Sp80_mx_Nd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= Speicherkapazität des Sp80, angegeben in "Verbrauchstagen" [d] 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sz="1200" dirty="0" smtClean="0">
                <a:latin typeface="Arial" pitchFamily="34" charset="0"/>
                <a:cs typeface="Arial" pitchFamily="34" charset="0"/>
              </a:rPr>
            </a:b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          </a:t>
            </a:r>
            <a:r>
              <a:rPr lang="de-DE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P80_mx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= maximale 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Einspeicherleistung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de-DE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[GW] </a:t>
            </a:r>
          </a:p>
          <a:p>
            <a:r>
              <a:rPr lang="de-DE" dirty="0" smtClean="0"/>
              <a:t>                   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35496" y="44624"/>
            <a:ext cx="32403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 dirty="0">
                <a:latin typeface="Arial" pitchFamily="34" charset="0"/>
                <a:cs typeface="Arial" pitchFamily="34" charset="0"/>
              </a:rPr>
              <a:t>3</a:t>
            </a:r>
            <a:r>
              <a:rPr lang="de-DE" sz="1200" b="1" dirty="0" smtClean="0">
                <a:latin typeface="Arial" pitchFamily="34" charset="0"/>
                <a:cs typeface="Arial" pitchFamily="34" charset="0"/>
              </a:rPr>
              <a:t>.3</a:t>
            </a:r>
            <a:endParaRPr lang="de-DE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8814246" y="476672"/>
            <a:ext cx="222250" cy="222250"/>
          </a:xfrm>
          <a:prstGeom prst="ellipse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367644" y="1499572"/>
            <a:ext cx="583213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3.3.1 Der netto genutzte RE – Strom</a:t>
            </a:r>
          </a:p>
          <a:p>
            <a:endParaRPr lang="de-DE" sz="2000" b="1" dirty="0"/>
          </a:p>
          <a:p>
            <a:r>
              <a:rPr lang="de-DE" sz="1400" b="1" dirty="0" smtClean="0"/>
              <a:t>     3.3.2 </a:t>
            </a:r>
            <a:r>
              <a:rPr lang="de-DE" sz="1400" b="1" dirty="0"/>
              <a:t>Der Jahresumschlag des Kurzzeitspeichers </a:t>
            </a:r>
            <a:r>
              <a:rPr lang="de-DE" sz="1400" b="1" dirty="0" smtClean="0"/>
              <a:t>Sp80</a:t>
            </a:r>
          </a:p>
          <a:p>
            <a:endParaRPr lang="de-DE" sz="1400" b="1" dirty="0"/>
          </a:p>
          <a:p>
            <a:r>
              <a:rPr lang="de-DE" sz="1400" b="1" dirty="0" smtClean="0"/>
              <a:t>     3.3.3 </a:t>
            </a:r>
            <a:r>
              <a:rPr lang="de-DE" sz="1400" b="1" dirty="0"/>
              <a:t>Einsatz der Sp25 –Gaskraftwerke: Jahresdauerlinie</a:t>
            </a:r>
          </a:p>
          <a:p>
            <a:endParaRPr lang="de-DE" sz="1400" b="1" dirty="0" smtClean="0"/>
          </a:p>
          <a:p>
            <a:r>
              <a:rPr lang="de-DE" sz="1400" b="1" dirty="0" smtClean="0"/>
              <a:t>     3.3.4 Strom-Bereitstellung </a:t>
            </a:r>
            <a:r>
              <a:rPr lang="de-DE" sz="1400" b="1" dirty="0"/>
              <a:t>aus direktem RE-Strom, Speicher und </a:t>
            </a:r>
            <a:r>
              <a:rPr lang="de-DE" sz="1400" b="1" dirty="0" smtClean="0"/>
              <a:t>Import</a:t>
            </a:r>
          </a:p>
          <a:p>
            <a:endParaRPr lang="de-DE" sz="1400" b="1" dirty="0"/>
          </a:p>
          <a:p>
            <a:r>
              <a:rPr lang="de-DE" sz="1400" b="1" dirty="0"/>
              <a:t>     3.3.5 Einsatz von Kurzzeitspeichern im </a:t>
            </a:r>
            <a:r>
              <a:rPr lang="de-DE" sz="1400" b="1" dirty="0" err="1"/>
              <a:t>LeistungsEngpass</a:t>
            </a:r>
            <a:r>
              <a:rPr lang="de-DE" sz="1400" b="1" dirty="0"/>
              <a:t> </a:t>
            </a:r>
          </a:p>
          <a:p>
            <a:endParaRPr lang="de-DE" sz="1200" b="1" dirty="0"/>
          </a:p>
          <a:p>
            <a:r>
              <a:rPr lang="de-DE" sz="2000" b="1" dirty="0" smtClean="0"/>
              <a:t>  </a:t>
            </a:r>
            <a:endParaRPr lang="de-DE" sz="20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35496" y="44624"/>
            <a:ext cx="64807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 dirty="0" smtClean="0">
                <a:latin typeface="Arial" pitchFamily="34" charset="0"/>
                <a:cs typeface="Arial" pitchFamily="34" charset="0"/>
              </a:rPr>
              <a:t>3.3.1</a:t>
            </a:r>
            <a:endParaRPr lang="de-DE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bgerundetes Rechteck 4"/>
          <p:cNvSpPr/>
          <p:nvPr/>
        </p:nvSpPr>
        <p:spPr>
          <a:xfrm>
            <a:off x="1367644" y="1412776"/>
            <a:ext cx="4552262" cy="540060"/>
          </a:xfrm>
          <a:prstGeom prst="roundRect">
            <a:avLst/>
          </a:prstGeom>
          <a:solidFill>
            <a:srgbClr val="FFFF00">
              <a:alpha val="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232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346407" y="353893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Netto genutzte RE 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bei wachsendem  </a:t>
            </a:r>
            <a:r>
              <a:rPr lang="de-DE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RE-Ausbau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455876" y="6633356"/>
            <a:ext cx="51485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dirty="0" smtClean="0">
                <a:latin typeface="Arial" pitchFamily="34" charset="0"/>
                <a:cs typeface="Arial" pitchFamily="34" charset="0"/>
              </a:rPr>
              <a:t>Speicher: </a:t>
            </a:r>
            <a:r>
              <a:rPr lang="de-DE" sz="1000" dirty="0" err="1" smtClean="0">
                <a:latin typeface="Arial" pitchFamily="34" charset="0"/>
                <a:cs typeface="Arial" pitchFamily="34" charset="0"/>
              </a:rPr>
              <a:t>GroßSpeicherRE2013_2014_DXX.xlsm!D_39sol</a:t>
            </a:r>
            <a:r>
              <a:rPr lang="de-DE" sz="1000" dirty="0" smtClean="0">
                <a:latin typeface="Arial" pitchFamily="34" charset="0"/>
                <a:cs typeface="Arial" pitchFamily="34" charset="0"/>
              </a:rPr>
              <a:t>   Kapitel7, Bild 7.1</a:t>
            </a:r>
            <a:endParaRPr lang="de-DE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0" y="0"/>
            <a:ext cx="1655676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600" b="1" u="sng" dirty="0" smtClean="0"/>
              <a:t>Ein wichtiges Bild</a:t>
            </a:r>
            <a:endParaRPr lang="de-DE" sz="1600" b="1" u="sng" dirty="0"/>
          </a:p>
        </p:txBody>
      </p:sp>
      <p:cxnSp>
        <p:nvCxnSpPr>
          <p:cNvPr id="8" name="Gerade Verbindung mit Pfeil 7"/>
          <p:cNvCxnSpPr/>
          <p:nvPr/>
        </p:nvCxnSpPr>
        <p:spPr>
          <a:xfrm>
            <a:off x="8457197" y="6611727"/>
            <a:ext cx="61206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9849" y="1432317"/>
            <a:ext cx="1866259" cy="1011422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r"/>
            <a:r>
              <a:rPr lang="de-DE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 </a:t>
            </a:r>
            <a:r>
              <a:rPr lang="de-DE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Re</a:t>
            </a:r>
            <a:r>
              <a:rPr lang="de-DE" b="1" baseline="-25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nutz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=</a:t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smtClean="0">
                <a:latin typeface="Arial" pitchFamily="34" charset="0"/>
                <a:cs typeface="Arial" pitchFamily="34" charset="0"/>
              </a:rPr>
              <a:t>Strom aus  RE-Quelle,</a:t>
            </a:r>
          </a:p>
          <a:p>
            <a:r>
              <a:rPr lang="de-DE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de-DE" sz="11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de-DE" sz="11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direkt oder aus Speicher</a:t>
            </a:r>
            <a:r>
              <a:rPr lang="de-DE" sz="11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de-DE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100" dirty="0" smtClean="0">
                <a:latin typeface="Arial" pitchFamily="34" charset="0"/>
                <a:cs typeface="Arial" pitchFamily="34" charset="0"/>
              </a:rPr>
              <a:t>      „aus der Steckdose“</a:t>
            </a:r>
            <a:endParaRPr lang="de-DE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114" y="800708"/>
            <a:ext cx="6853362" cy="574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143508" y="836712"/>
            <a:ext cx="126014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 smtClean="0">
                <a:latin typeface="Arial" pitchFamily="34" charset="0"/>
                <a:cs typeface="Arial" pitchFamily="34" charset="0"/>
              </a:rPr>
              <a:t>gerechnet mit:</a:t>
            </a:r>
          </a:p>
          <a:p>
            <a:r>
              <a:rPr lang="de-DE" sz="1200" b="1" dirty="0" err="1" smtClean="0">
                <a:latin typeface="Arial" pitchFamily="34" charset="0"/>
                <a:cs typeface="Arial" pitchFamily="34" charset="0"/>
              </a:rPr>
              <a:t>Q_a</a:t>
            </a:r>
            <a:r>
              <a:rPr lang="de-DE" sz="1200" b="1" dirty="0" smtClean="0">
                <a:latin typeface="Arial" pitchFamily="34" charset="0"/>
                <a:cs typeface="Arial" pitchFamily="34" charset="0"/>
              </a:rPr>
              <a:t> ..= 1000 </a:t>
            </a:r>
            <a:r>
              <a:rPr lang="de-DE" sz="1200" b="1" dirty="0" err="1" smtClean="0">
                <a:latin typeface="Arial" pitchFamily="34" charset="0"/>
                <a:cs typeface="Arial" pitchFamily="34" charset="0"/>
              </a:rPr>
              <a:t>TWh</a:t>
            </a:r>
            <a:endParaRPr lang="de-DE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6678" y="6109555"/>
            <a:ext cx="173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u="sng" dirty="0" smtClean="0"/>
              <a:t>Daten 2013 AD</a:t>
            </a:r>
            <a:endParaRPr lang="de-DE" sz="1400" b="1" u="sng" dirty="0"/>
          </a:p>
        </p:txBody>
      </p:sp>
    </p:spTree>
    <p:extLst>
      <p:ext uri="{BB962C8B-B14F-4D97-AF65-F5344CB8AC3E}">
        <p14:creationId xmlns:p14="http://schemas.microsoft.com/office/powerpoint/2010/main" val="142389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43508" y="333910"/>
            <a:ext cx="6372708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Wieviel vom RE-Aufkommen, </a:t>
            </a:r>
            <a:r>
              <a:rPr lang="de-DE" dirty="0" err="1" smtClean="0"/>
              <a:t>RE</a:t>
            </a:r>
            <a:r>
              <a:rPr lang="de-DE" baseline="-25000" dirty="0" err="1" smtClean="0"/>
              <a:t>brutto</a:t>
            </a:r>
            <a:r>
              <a:rPr lang="de-DE" dirty="0" smtClean="0"/>
              <a:t>, kann genutzt werden:  </a:t>
            </a:r>
            <a:r>
              <a:rPr lang="de-DE" b="1" dirty="0" err="1" smtClean="0">
                <a:solidFill>
                  <a:srgbClr val="0000FF"/>
                </a:solidFill>
              </a:rPr>
              <a:t>RE</a:t>
            </a:r>
            <a:r>
              <a:rPr lang="de-DE" b="1" baseline="-25000" dirty="0" err="1" smtClean="0">
                <a:solidFill>
                  <a:srgbClr val="0000FF"/>
                </a:solidFill>
              </a:rPr>
              <a:t>nutz</a:t>
            </a:r>
            <a:endParaRPr lang="de-DE" b="1" baseline="-25000" dirty="0">
              <a:solidFill>
                <a:srgbClr val="0000FF"/>
              </a:solidFill>
            </a:endParaRPr>
          </a:p>
        </p:txBody>
      </p:sp>
      <p:cxnSp>
        <p:nvCxnSpPr>
          <p:cNvPr id="4" name="Gerade Verbindung mit Pfeil 3"/>
          <p:cNvCxnSpPr/>
          <p:nvPr/>
        </p:nvCxnSpPr>
        <p:spPr>
          <a:xfrm flipH="1">
            <a:off x="143508" y="6489340"/>
            <a:ext cx="61206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1588528" y="16648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251520" y="3825044"/>
            <a:ext cx="864096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1. Bei geringem Ausbau: Volle Aufnahme im Netz, Speicher überflüssig</a:t>
            </a:r>
          </a:p>
          <a:p>
            <a:endParaRPr lang="de-DE" dirty="0" smtClean="0"/>
          </a:p>
          <a:p>
            <a:r>
              <a:rPr lang="de-DE" dirty="0" smtClean="0"/>
              <a:t>2. Bei wachsendem Ausbau bis etwa </a:t>
            </a:r>
            <a:r>
              <a:rPr lang="de-DE" dirty="0" err="1" smtClean="0"/>
              <a:t>UsF</a:t>
            </a:r>
            <a:r>
              <a:rPr lang="de-DE" dirty="0" smtClean="0"/>
              <a:t>=1:  zunehmende Inanspruchnahme der Speicher</a:t>
            </a:r>
          </a:p>
          <a:p>
            <a:endParaRPr lang="de-DE" dirty="0" smtClean="0"/>
          </a:p>
          <a:p>
            <a:r>
              <a:rPr lang="de-DE" dirty="0" smtClean="0"/>
              <a:t>3.  </a:t>
            </a:r>
            <a:r>
              <a:rPr lang="de-DE" b="1" u="sng" dirty="0" smtClean="0"/>
              <a:t>Autarkie</a:t>
            </a:r>
            <a:r>
              <a:rPr lang="de-DE" dirty="0" smtClean="0"/>
              <a:t> ist erreicht bei ÜsF = ca.  </a:t>
            </a:r>
            <a:r>
              <a:rPr lang="de-DE" sz="2000" b="1" dirty="0" smtClean="0">
                <a:solidFill>
                  <a:srgbClr val="0033CC"/>
                </a:solidFill>
              </a:rPr>
              <a:t>1.40</a:t>
            </a:r>
            <a:r>
              <a:rPr lang="de-DE" dirty="0" smtClean="0"/>
              <a:t>  :  bei der Speichergröße </a:t>
            </a:r>
            <a:r>
              <a:rPr lang="de-DE" dirty="0" err="1" smtClean="0">
                <a:solidFill>
                  <a:srgbClr val="0033CC"/>
                </a:solidFill>
              </a:rPr>
              <a:t>Sp80_mx</a:t>
            </a:r>
            <a:r>
              <a:rPr lang="de-DE" dirty="0" smtClean="0">
                <a:solidFill>
                  <a:srgbClr val="0033CC"/>
                </a:solidFill>
              </a:rPr>
              <a:t> =0,25 [d] </a:t>
            </a:r>
            <a:r>
              <a:rPr lang="de-DE" dirty="0" smtClean="0"/>
              <a:t>.  </a:t>
            </a:r>
          </a:p>
          <a:p>
            <a:r>
              <a:rPr lang="de-DE" dirty="0" smtClean="0"/>
              <a:t>                                 und  bei ÜsF = ca.  </a:t>
            </a:r>
            <a:r>
              <a:rPr lang="de-DE" sz="2000" b="1" dirty="0" smtClean="0">
                <a:solidFill>
                  <a:srgbClr val="FF33CC"/>
                </a:solidFill>
              </a:rPr>
              <a:t>1.68</a:t>
            </a:r>
            <a:r>
              <a:rPr lang="de-DE" dirty="0" smtClean="0"/>
              <a:t>   : </a:t>
            </a:r>
            <a:r>
              <a:rPr lang="de-DE" dirty="0" smtClean="0">
                <a:solidFill>
                  <a:srgbClr val="FF33CC"/>
                </a:solidFill>
              </a:rPr>
              <a:t>bei </a:t>
            </a:r>
            <a:r>
              <a:rPr lang="de-DE" dirty="0" err="1" smtClean="0">
                <a:solidFill>
                  <a:srgbClr val="FF33CC"/>
                </a:solidFill>
              </a:rPr>
              <a:t>Sp80_mx</a:t>
            </a:r>
            <a:r>
              <a:rPr lang="de-DE" dirty="0" smtClean="0">
                <a:solidFill>
                  <a:srgbClr val="FF33CC"/>
                </a:solidFill>
              </a:rPr>
              <a:t> = 0, also ohne Kurzzeitspeicher</a:t>
            </a:r>
          </a:p>
          <a:p>
            <a:endParaRPr lang="de-DE" dirty="0" smtClean="0"/>
          </a:p>
          <a:p>
            <a:r>
              <a:rPr lang="de-DE" dirty="0" smtClean="0"/>
              <a:t>4. Darüber hinaus: Strom kann (bilanziert) </a:t>
            </a:r>
            <a:r>
              <a:rPr lang="de-DE" b="1" dirty="0" smtClean="0"/>
              <a:t>exportiert</a:t>
            </a:r>
            <a:r>
              <a:rPr lang="de-DE" dirty="0" smtClean="0"/>
              <a:t> werden, aber </a:t>
            </a:r>
            <a:br>
              <a:rPr lang="de-DE" dirty="0" smtClean="0"/>
            </a:br>
            <a:r>
              <a:rPr lang="de-DE" dirty="0" smtClean="0"/>
              <a:t>               mit asymptotischen Wirkungsgrad von 0,25 </a:t>
            </a:r>
            <a:r>
              <a:rPr lang="de-DE" sz="1200" dirty="0" smtClean="0"/>
              <a:t>(sofern Einspeicherer= „Allzeit </a:t>
            </a:r>
            <a:r>
              <a:rPr lang="de-DE" sz="1200" dirty="0" err="1" smtClean="0"/>
              <a:t>Bereit“und</a:t>
            </a:r>
            <a:r>
              <a:rPr lang="de-DE" sz="1200" dirty="0" smtClean="0"/>
              <a:t> Sp25= „riesig“)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03" y="721920"/>
            <a:ext cx="3699581" cy="3103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llipse 7"/>
          <p:cNvSpPr/>
          <p:nvPr/>
        </p:nvSpPr>
        <p:spPr>
          <a:xfrm flipH="1">
            <a:off x="8800147" y="127665"/>
            <a:ext cx="184666" cy="184666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396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83660" y="1520788"/>
            <a:ext cx="805679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       3-3.1 Der netto genutzte RE – Strom</a:t>
            </a:r>
          </a:p>
          <a:p>
            <a:endParaRPr lang="de-DE" sz="2000" b="1" dirty="0"/>
          </a:p>
          <a:p>
            <a:r>
              <a:rPr lang="de-DE" sz="2000" b="1" dirty="0" smtClean="0"/>
              <a:t>2.3.2 </a:t>
            </a:r>
            <a:r>
              <a:rPr lang="de-DE" sz="2000" b="1" dirty="0"/>
              <a:t>Der Jahresumschlag des Kurzzeitspeichers </a:t>
            </a:r>
            <a:r>
              <a:rPr lang="de-DE" sz="2000" b="1" dirty="0" smtClean="0"/>
              <a:t>Sp80</a:t>
            </a:r>
          </a:p>
          <a:p>
            <a:endParaRPr lang="de-DE" sz="2000" b="1" dirty="0"/>
          </a:p>
          <a:p>
            <a:r>
              <a:rPr lang="de-DE" sz="1400" b="1" dirty="0" smtClean="0"/>
              <a:t>      3.3.3 </a:t>
            </a:r>
            <a:r>
              <a:rPr lang="de-DE" sz="1400" b="1" dirty="0"/>
              <a:t>Einsatz der Sp25 –Gaskraftwerke: </a:t>
            </a:r>
            <a:r>
              <a:rPr lang="de-DE" sz="1400" b="1" dirty="0" smtClean="0"/>
              <a:t>Jahresdauerlinie</a:t>
            </a:r>
            <a:endParaRPr lang="de-DE" sz="1400" b="1" dirty="0"/>
          </a:p>
          <a:p>
            <a:r>
              <a:rPr lang="de-DE" sz="1400" b="1" dirty="0" smtClean="0"/>
              <a:t> </a:t>
            </a:r>
          </a:p>
          <a:p>
            <a:r>
              <a:rPr lang="de-DE" sz="1400" b="1" dirty="0" smtClean="0"/>
              <a:t>      3.3.4 Strom-Bereitstellung </a:t>
            </a:r>
            <a:r>
              <a:rPr lang="de-DE" sz="1400" b="1" dirty="0"/>
              <a:t>aus direktem RE-Strom, Speicher und </a:t>
            </a:r>
            <a:r>
              <a:rPr lang="de-DE" sz="1400" b="1" dirty="0" smtClean="0"/>
              <a:t>Import</a:t>
            </a:r>
          </a:p>
          <a:p>
            <a:r>
              <a:rPr lang="de-DE" sz="1400" b="1" dirty="0"/>
              <a:t> </a:t>
            </a:r>
            <a:r>
              <a:rPr lang="de-DE" sz="1400" b="1" dirty="0" smtClean="0"/>
              <a:t>  </a:t>
            </a:r>
          </a:p>
          <a:p>
            <a:r>
              <a:rPr lang="de-DE" sz="1400" b="1" dirty="0"/>
              <a:t> </a:t>
            </a:r>
            <a:r>
              <a:rPr lang="de-DE" sz="1400" b="1" dirty="0" smtClean="0"/>
              <a:t>     3.3.5 </a:t>
            </a:r>
            <a:r>
              <a:rPr lang="de-DE" sz="1400" b="1" dirty="0"/>
              <a:t>Einsatz von Kurzzeitspeichern im </a:t>
            </a:r>
            <a:r>
              <a:rPr lang="de-DE" sz="1400" b="1" dirty="0" err="1" smtClean="0"/>
              <a:t>LeistungsEngpass</a:t>
            </a:r>
            <a:r>
              <a:rPr lang="de-DE" sz="1400" b="1" dirty="0" smtClean="0"/>
              <a:t> </a:t>
            </a:r>
            <a:endParaRPr lang="de-DE" sz="1400" b="1" dirty="0"/>
          </a:p>
          <a:p>
            <a:endParaRPr lang="de-DE" sz="1400" b="1" dirty="0"/>
          </a:p>
          <a:p>
            <a:endParaRPr lang="de-DE" sz="2000" b="1" dirty="0"/>
          </a:p>
          <a:p>
            <a:r>
              <a:rPr lang="de-DE" sz="2000" b="1" dirty="0" smtClean="0"/>
              <a:t>  </a:t>
            </a:r>
            <a:endParaRPr lang="de-DE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35496" y="44624"/>
            <a:ext cx="64807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 dirty="0">
                <a:latin typeface="Arial" pitchFamily="34" charset="0"/>
                <a:cs typeface="Arial" pitchFamily="34" charset="0"/>
              </a:rPr>
              <a:t>3</a:t>
            </a:r>
            <a:r>
              <a:rPr lang="de-DE" sz="1200" b="1" dirty="0" smtClean="0">
                <a:latin typeface="Arial" pitchFamily="34" charset="0"/>
                <a:cs typeface="Arial" pitchFamily="34" charset="0"/>
              </a:rPr>
              <a:t>.3.2</a:t>
            </a:r>
            <a:endParaRPr lang="de-DE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431540" y="1844824"/>
            <a:ext cx="6292596" cy="778443"/>
          </a:xfrm>
          <a:prstGeom prst="roundRect">
            <a:avLst/>
          </a:prstGeom>
          <a:solidFill>
            <a:srgbClr val="FFFF00">
              <a:alpha val="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334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7504" y="86144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0.1 zu: Bevölkerungsdruck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2756"/>
            <a:ext cx="9066344" cy="433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331640" y="402735"/>
            <a:ext cx="6444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Bevölkerung der Erde in 2011: 7.0 GE 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245364" y="6094166"/>
            <a:ext cx="8820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Quelle: Wikipedia </a:t>
            </a:r>
            <a:r>
              <a:rPr lang="de-DE" dirty="0"/>
              <a:t>(</a:t>
            </a:r>
            <a:r>
              <a:rPr lang="de-DE" dirty="0" smtClean="0"/>
              <a:t>2016.1207)</a:t>
            </a:r>
          </a:p>
          <a:p>
            <a:r>
              <a:rPr lang="de-DE" sz="1400" dirty="0" smtClean="0">
                <a:hlinkClick r:id="rId3"/>
              </a:rPr>
              <a:t>https</a:t>
            </a:r>
            <a:r>
              <a:rPr lang="de-DE" sz="1400" dirty="0">
                <a:hlinkClick r:id="rId3"/>
              </a:rPr>
              <a:t>://</a:t>
            </a:r>
            <a:r>
              <a:rPr lang="de-DE" sz="1400" dirty="0" err="1" smtClean="0">
                <a:hlinkClick r:id="rId3"/>
              </a:rPr>
              <a:t>upload.wikimedia.org</a:t>
            </a:r>
            <a:r>
              <a:rPr lang="de-DE" sz="1400" dirty="0" smtClean="0">
                <a:hlinkClick r:id="rId3"/>
              </a:rPr>
              <a:t>/</a:t>
            </a:r>
            <a:r>
              <a:rPr lang="de-DE" sz="1400" dirty="0" err="1" smtClean="0">
                <a:hlinkClick r:id="rId3"/>
              </a:rPr>
              <a:t>wikipedia</a:t>
            </a:r>
            <a:r>
              <a:rPr lang="de-DE" sz="1400" dirty="0" smtClean="0">
                <a:hlinkClick r:id="rId3"/>
              </a:rPr>
              <a:t>/de/3/36/</a:t>
            </a:r>
            <a:r>
              <a:rPr lang="de-DE" sz="1400" dirty="0" err="1" smtClean="0">
                <a:hlinkClick r:id="rId3"/>
              </a:rPr>
              <a:t>Weltbev%C3%B6lkerung_2011.svg</a:t>
            </a:r>
            <a:r>
              <a:rPr lang="de-DE" sz="1400" dirty="0" smtClean="0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11137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07504" y="39978"/>
            <a:ext cx="2052228" cy="369332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Das 2. wichtige Bild</a:t>
            </a:r>
            <a:endParaRPr lang="de-DE" b="1" u="sng" dirty="0"/>
          </a:p>
        </p:txBody>
      </p:sp>
      <p:sp>
        <p:nvSpPr>
          <p:cNvPr id="5" name="Textfeld 4"/>
          <p:cNvSpPr txBox="1"/>
          <p:nvPr/>
        </p:nvSpPr>
        <p:spPr>
          <a:xfrm>
            <a:off x="0" y="1628800"/>
            <a:ext cx="3239852" cy="2954655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b="1" u="sng" dirty="0" smtClean="0">
                <a:solidFill>
                  <a:sysClr val="windowText" lastClr="000000"/>
                </a:solidFill>
              </a:rPr>
              <a:t>Fazit:</a:t>
            </a:r>
          </a:p>
          <a:p>
            <a:r>
              <a:rPr lang="de-DE" b="1" dirty="0" smtClean="0">
                <a:solidFill>
                  <a:srgbClr val="3333FF"/>
                </a:solidFill>
              </a:rPr>
              <a:t>0,25  Tage Sp80 -Kapazität </a:t>
            </a:r>
          </a:p>
          <a:p>
            <a:r>
              <a:rPr lang="de-DE" b="1" dirty="0" smtClean="0"/>
              <a:t>und  </a:t>
            </a:r>
            <a:r>
              <a:rPr lang="de-DE" b="1" dirty="0" smtClean="0">
                <a:solidFill>
                  <a:srgbClr val="3333FF"/>
                </a:solidFill>
              </a:rPr>
              <a:t/>
            </a:r>
            <a:br>
              <a:rPr lang="de-DE" b="1" dirty="0" smtClean="0">
                <a:solidFill>
                  <a:srgbClr val="3333FF"/>
                </a:solidFill>
              </a:rPr>
            </a:br>
            <a:r>
              <a:rPr lang="de-DE" b="1" dirty="0" smtClean="0">
                <a:solidFill>
                  <a:srgbClr val="00B050"/>
                </a:solidFill>
              </a:rPr>
              <a:t>100</a:t>
            </a:r>
            <a:r>
              <a:rPr lang="de-DE" b="1" dirty="0" smtClean="0">
                <a:solidFill>
                  <a:srgbClr val="FF0000"/>
                </a:solidFill>
              </a:rPr>
              <a:t> -</a:t>
            </a:r>
            <a:r>
              <a:rPr lang="de-DE" b="1" dirty="0" smtClean="0">
                <a:solidFill>
                  <a:srgbClr val="C00000"/>
                </a:solidFill>
              </a:rPr>
              <a:t>130 GW  </a:t>
            </a:r>
            <a:r>
              <a:rPr lang="de-DE" b="1" dirty="0" smtClean="0">
                <a:solidFill>
                  <a:srgbClr val="FF0000"/>
                </a:solidFill>
              </a:rPr>
              <a:t/>
            </a:r>
            <a:br>
              <a:rPr lang="de-DE" b="1" dirty="0" smtClean="0">
                <a:solidFill>
                  <a:srgbClr val="FF0000"/>
                </a:solidFill>
              </a:rPr>
            </a:br>
            <a:r>
              <a:rPr lang="de-DE" b="1" dirty="0" smtClean="0">
                <a:solidFill>
                  <a:srgbClr val="FF0000"/>
                </a:solidFill>
              </a:rPr>
              <a:t>                     </a:t>
            </a:r>
            <a:r>
              <a:rPr lang="de-DE" b="1" dirty="0" smtClean="0">
                <a:solidFill>
                  <a:srgbClr val="C00000"/>
                </a:solidFill>
              </a:rPr>
              <a:t>Elektrolysekapazität</a:t>
            </a:r>
          </a:p>
          <a:p>
            <a:r>
              <a:rPr lang="de-DE" b="1" dirty="0" smtClean="0"/>
              <a:t>bringen</a:t>
            </a:r>
          </a:p>
          <a:p>
            <a:r>
              <a:rPr lang="de-DE" b="1" dirty="0" smtClean="0"/>
              <a:t>ein Speicherumschlag von immerhin noch</a:t>
            </a:r>
          </a:p>
          <a:p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smtClean="0"/>
              <a:t>ca.  </a:t>
            </a:r>
            <a:r>
              <a:rPr lang="de-DE" sz="2400" b="1" dirty="0" smtClean="0">
                <a:solidFill>
                  <a:srgbClr val="FF0000"/>
                </a:solidFill>
              </a:rPr>
              <a:t>165</a:t>
            </a:r>
            <a:r>
              <a:rPr lang="de-DE" sz="2400" b="1" dirty="0" smtClean="0"/>
              <a:t> mal im Jahr </a:t>
            </a:r>
            <a:endParaRPr lang="de-DE" b="1" dirty="0" smtClean="0"/>
          </a:p>
          <a:p>
            <a:endParaRPr lang="de-DE" b="1" u="sng" dirty="0">
              <a:solidFill>
                <a:sysClr val="windowText" lastClr="00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4493" y="4941168"/>
            <a:ext cx="284431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P80_mx</a:t>
            </a:r>
            <a:r>
              <a:rPr lang="de-DE" sz="1600" dirty="0" smtClean="0"/>
              <a:t> ist mit Augenmaß ausgewählt, so dass</a:t>
            </a:r>
          </a:p>
          <a:p>
            <a:r>
              <a:rPr lang="de-DE" sz="1600" dirty="0" err="1" smtClean="0">
                <a:solidFill>
                  <a:srgbClr val="FF00FF"/>
                </a:solidFill>
              </a:rPr>
              <a:t>NN</a:t>
            </a:r>
            <a:r>
              <a:rPr lang="de-DE" sz="1400" dirty="0" err="1" smtClean="0">
                <a:solidFill>
                  <a:srgbClr val="FF00FF"/>
                </a:solidFill>
              </a:rPr>
              <a:t>80</a:t>
            </a:r>
            <a:r>
              <a:rPr lang="de-DE" sz="1600" dirty="0" smtClean="0">
                <a:solidFill>
                  <a:srgbClr val="FF00FF"/>
                </a:solidFill>
              </a:rPr>
              <a:t> nicht weniger als 1% unter seinem Maximum  liegt.</a:t>
            </a:r>
          </a:p>
          <a:p>
            <a:r>
              <a:rPr lang="de-DE" sz="1600" dirty="0" smtClean="0">
                <a:solidFill>
                  <a:srgbClr val="FF00FF"/>
                </a:solidFill>
              </a:rPr>
              <a:t>xx</a:t>
            </a:r>
            <a:r>
              <a:rPr lang="de-DE" sz="1600" dirty="0" smtClean="0"/>
              <a:t> [GW]</a:t>
            </a:r>
            <a:endParaRPr lang="de-DE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4453786" y="6694297"/>
            <a:ext cx="442849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 smtClean="0">
                <a:latin typeface="Arial" pitchFamily="34" charset="0"/>
                <a:cs typeface="Arial" pitchFamily="34" charset="0"/>
              </a:rPr>
              <a:t>Speicher: </a:t>
            </a:r>
            <a:r>
              <a:rPr lang="de-DE" sz="900" dirty="0" err="1" smtClean="0">
                <a:latin typeface="Arial" pitchFamily="34" charset="0"/>
                <a:cs typeface="Arial" pitchFamily="34" charset="0"/>
              </a:rPr>
              <a:t>GroßSpeicherRE2013_2014_DXX.xlsm!D_39sol</a:t>
            </a:r>
            <a:r>
              <a:rPr lang="de-DE" sz="9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de-DE" sz="900" dirty="0" err="1" smtClean="0">
                <a:latin typeface="Arial" pitchFamily="34" charset="0"/>
                <a:cs typeface="Arial" pitchFamily="34" charset="0"/>
              </a:rPr>
              <a:t>Kapitel_1.1A</a:t>
            </a:r>
            <a:r>
              <a:rPr lang="de-DE" sz="900" dirty="0" smtClean="0">
                <a:latin typeface="Arial" pitchFamily="34" charset="0"/>
                <a:cs typeface="Arial" pitchFamily="34" charset="0"/>
              </a:rPr>
              <a:t>, Bild </a:t>
            </a:r>
            <a:r>
              <a:rPr lang="de-DE" sz="900" dirty="0" err="1" smtClean="0">
                <a:latin typeface="Arial" pitchFamily="34" charset="0"/>
                <a:cs typeface="Arial" pitchFamily="34" charset="0"/>
              </a:rPr>
              <a:t>1.1A_1</a:t>
            </a:r>
            <a:endParaRPr lang="de-DE" sz="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26330"/>
            <a:ext cx="551815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Gerade Verbindung mit Pfeil 5"/>
          <p:cNvCxnSpPr/>
          <p:nvPr/>
        </p:nvCxnSpPr>
        <p:spPr>
          <a:xfrm flipV="1">
            <a:off x="980601" y="3068960"/>
            <a:ext cx="3951439" cy="82692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44493" y="6520213"/>
            <a:ext cx="1394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u="sng" dirty="0" smtClean="0"/>
              <a:t>Daten 2013 AD</a:t>
            </a:r>
            <a:endParaRPr lang="de-DE" sz="14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91580" y="0"/>
            <a:ext cx="7092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>
                <a:latin typeface="Arial" pitchFamily="34" charset="0"/>
                <a:cs typeface="Arial" pitchFamily="34" charset="0"/>
              </a:rPr>
              <a:t>Modifikation des Jahresumschlages durch </a:t>
            </a:r>
            <a:br>
              <a:rPr lang="de-DE" sz="2000" b="1" dirty="0" smtClean="0">
                <a:latin typeface="Arial" pitchFamily="34" charset="0"/>
                <a:cs typeface="Arial" pitchFamily="34" charset="0"/>
              </a:rPr>
            </a:b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unterschiedlichen RE-Ausbau</a:t>
            </a:r>
            <a:r>
              <a:rPr lang="de-DE" dirty="0" smtClean="0"/>
              <a:t>: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052736"/>
            <a:ext cx="5380037" cy="524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" name="Gruppieren 7"/>
          <p:cNvGrpSpPr/>
          <p:nvPr/>
        </p:nvGrpSpPr>
        <p:grpSpPr>
          <a:xfrm>
            <a:off x="179512" y="1916832"/>
            <a:ext cx="3240360" cy="1976738"/>
            <a:chOff x="179512" y="1376772"/>
            <a:chExt cx="3240360" cy="1976738"/>
          </a:xfrm>
        </p:grpSpPr>
        <p:sp>
          <p:nvSpPr>
            <p:cNvPr id="4" name="Textfeld 3"/>
            <p:cNvSpPr txBox="1"/>
            <p:nvPr/>
          </p:nvSpPr>
          <p:spPr>
            <a:xfrm>
              <a:off x="179512" y="2060848"/>
              <a:ext cx="3240360" cy="129266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e-DE" sz="2000" b="1" dirty="0" smtClean="0">
                  <a:solidFill>
                    <a:srgbClr val="C00000"/>
                  </a:solidFill>
                </a:rPr>
                <a:t>39%</a:t>
              </a:r>
              <a:r>
                <a:rPr lang="de-DE" b="1" dirty="0" smtClean="0">
                  <a:solidFill>
                    <a:srgbClr val="C00000"/>
                  </a:solidFill>
                </a:rPr>
                <a:t> </a:t>
              </a:r>
              <a:r>
                <a:rPr lang="de-DE" sz="1400" b="1" dirty="0" smtClean="0">
                  <a:solidFill>
                    <a:srgbClr val="C00000"/>
                  </a:solidFill>
                </a:rPr>
                <a:t>sola</a:t>
              </a:r>
              <a:r>
                <a:rPr lang="de-DE" sz="1600" b="1" dirty="0" smtClean="0">
                  <a:solidFill>
                    <a:srgbClr val="C00000"/>
                  </a:solidFill>
                </a:rPr>
                <a:t>r</a:t>
              </a:r>
              <a:r>
                <a:rPr lang="de-DE" b="1" dirty="0" smtClean="0">
                  <a:solidFill>
                    <a:srgbClr val="C00000"/>
                  </a:solidFill>
                </a:rPr>
                <a:t> </a:t>
              </a:r>
              <a:r>
                <a:rPr lang="de-DE" dirty="0" smtClean="0"/>
                <a:t>: </a:t>
              </a:r>
              <a:r>
                <a:rPr lang="de-DE" b="1" dirty="0" smtClean="0">
                  <a:solidFill>
                    <a:srgbClr val="C00000"/>
                  </a:solidFill>
                </a:rPr>
                <a:t>tatsächlich in </a:t>
              </a:r>
              <a:r>
                <a:rPr lang="de-DE" sz="2000" b="1" dirty="0" smtClean="0">
                  <a:solidFill>
                    <a:srgbClr val="C00000"/>
                  </a:solidFill>
                </a:rPr>
                <a:t>2013 AD</a:t>
              </a:r>
              <a:endParaRPr lang="de-DE" b="1" dirty="0" smtClean="0">
                <a:solidFill>
                  <a:srgbClr val="C00000"/>
                </a:solidFill>
              </a:endParaRPr>
            </a:p>
            <a:p>
              <a:endParaRPr lang="de-DE" dirty="0" smtClean="0"/>
            </a:p>
            <a:p>
              <a:r>
                <a:rPr lang="de-DE" sz="2000" b="1" dirty="0" smtClean="0">
                  <a:solidFill>
                    <a:srgbClr val="008000"/>
                  </a:solidFill>
                </a:rPr>
                <a:t>60% </a:t>
              </a:r>
              <a:r>
                <a:rPr lang="de-DE" sz="1400" dirty="0" smtClean="0">
                  <a:solidFill>
                    <a:srgbClr val="008000"/>
                  </a:solidFill>
                </a:rPr>
                <a:t>solar </a:t>
              </a:r>
              <a:r>
                <a:rPr lang="de-DE" sz="2000" dirty="0" smtClean="0">
                  <a:solidFill>
                    <a:srgbClr val="008000"/>
                  </a:solidFill>
                </a:rPr>
                <a:t>=</a:t>
              </a:r>
              <a:r>
                <a:rPr lang="de-DE" dirty="0" smtClean="0">
                  <a:solidFill>
                    <a:srgbClr val="008000"/>
                  </a:solidFill>
                </a:rPr>
                <a:t> " </a:t>
              </a:r>
              <a:r>
                <a:rPr lang="de-DE" b="1" dirty="0" smtClean="0">
                  <a:solidFill>
                    <a:srgbClr val="008000"/>
                  </a:solidFill>
                </a:rPr>
                <a:t>Solar</a:t>
              </a:r>
              <a:r>
                <a:rPr lang="de-DE" dirty="0" smtClean="0">
                  <a:solidFill>
                    <a:srgbClr val="008000"/>
                  </a:solidFill>
                </a:rPr>
                <a:t>-Szenario"</a:t>
              </a:r>
            </a:p>
            <a:p>
              <a:r>
                <a:rPr lang="de-DE" sz="2000" b="1" dirty="0" smtClean="0">
                  <a:solidFill>
                    <a:srgbClr val="0000FF"/>
                  </a:solidFill>
                </a:rPr>
                <a:t>20%</a:t>
              </a:r>
              <a:r>
                <a:rPr lang="de-DE" dirty="0" smtClean="0"/>
                <a:t> </a:t>
              </a:r>
              <a:r>
                <a:rPr lang="de-DE" sz="1400" dirty="0" smtClean="0">
                  <a:solidFill>
                    <a:srgbClr val="0000FF"/>
                  </a:solidFill>
                </a:rPr>
                <a:t>solar </a:t>
              </a:r>
              <a:r>
                <a:rPr lang="de-DE" sz="2000" dirty="0" smtClean="0">
                  <a:solidFill>
                    <a:srgbClr val="0000FF"/>
                  </a:solidFill>
                </a:rPr>
                <a:t>=</a:t>
              </a:r>
              <a:r>
                <a:rPr lang="de-DE" dirty="0" smtClean="0">
                  <a:solidFill>
                    <a:srgbClr val="0000FF"/>
                  </a:solidFill>
                </a:rPr>
                <a:t> "</a:t>
              </a:r>
              <a:r>
                <a:rPr lang="de-DE" b="1" dirty="0" smtClean="0">
                  <a:solidFill>
                    <a:srgbClr val="0000FF"/>
                  </a:solidFill>
                </a:rPr>
                <a:t>Wind</a:t>
              </a:r>
              <a:r>
                <a:rPr lang="de-DE" dirty="0" smtClean="0">
                  <a:solidFill>
                    <a:srgbClr val="0000FF"/>
                  </a:solidFill>
                </a:rPr>
                <a:t>- Szenario"</a:t>
              </a:r>
              <a:r>
                <a:rPr lang="de-DE" dirty="0" smtClean="0"/>
                <a:t>  </a:t>
              </a:r>
              <a:endParaRPr lang="de-DE" dirty="0"/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179512" y="1376772"/>
              <a:ext cx="30963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u="sng" dirty="0" smtClean="0"/>
                <a:t>Szenarien für solarer Anteil </a:t>
              </a:r>
              <a:r>
                <a:rPr lang="de-DE" sz="2000" dirty="0" smtClean="0"/>
                <a:t/>
              </a:r>
              <a:br>
                <a:rPr lang="de-DE" sz="2000" dirty="0" smtClean="0"/>
              </a:br>
              <a:r>
                <a:rPr lang="de-DE" sz="2000" dirty="0" smtClean="0"/>
                <a:t>am RE-JahresAufkommen</a:t>
              </a:r>
              <a:endParaRPr lang="de-DE" sz="2000" dirty="0"/>
            </a:p>
          </p:txBody>
        </p:sp>
      </p:grpSp>
      <p:sp>
        <p:nvSpPr>
          <p:cNvPr id="7" name="Abgerundetes Rechteck 6"/>
          <p:cNvSpPr/>
          <p:nvPr/>
        </p:nvSpPr>
        <p:spPr>
          <a:xfrm>
            <a:off x="71500" y="1880828"/>
            <a:ext cx="3348372" cy="2232248"/>
          </a:xfrm>
          <a:prstGeom prst="roundRect">
            <a:avLst/>
          </a:prstGeom>
          <a:solidFill>
            <a:srgbClr val="FFFF0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143508" y="4401108"/>
            <a:ext cx="313234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Ausmaß der RE-Produktion</a:t>
            </a:r>
          </a:p>
          <a:p>
            <a:r>
              <a:rPr lang="de-DE" dirty="0" smtClean="0"/>
              <a:t>[</a:t>
            </a:r>
            <a:r>
              <a:rPr lang="de-DE" sz="1600" dirty="0" smtClean="0"/>
              <a:t>100%]</a:t>
            </a:r>
            <a:r>
              <a:rPr lang="de-DE" sz="2000" b="1" dirty="0" smtClean="0"/>
              <a:t>Autarkie .= 0% Import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>90% Autarkie  .= 10% Import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0" y="5661248"/>
            <a:ext cx="35638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u="sng" dirty="0" smtClean="0"/>
              <a:t>Allzeit Bereit</a:t>
            </a:r>
            <a:r>
              <a:rPr lang="de-DE" sz="1600" b="1" dirty="0" smtClean="0"/>
              <a:t> </a:t>
            </a:r>
            <a:r>
              <a:rPr lang="de-DE" sz="1400" dirty="0" smtClean="0"/>
              <a:t>.=  Unbegrenzte </a:t>
            </a:r>
            <a:r>
              <a:rPr lang="de-DE" sz="1400" b="1" dirty="0" smtClean="0"/>
              <a:t>Einspeicherer</a:t>
            </a:r>
            <a:r>
              <a:rPr lang="de-DE" sz="1400" dirty="0" smtClean="0"/>
              <a:t>;</a:t>
            </a:r>
            <a:br>
              <a:rPr lang="de-DE" sz="1400" dirty="0" smtClean="0"/>
            </a:br>
            <a:r>
              <a:rPr lang="de-DE" sz="1400" dirty="0" smtClean="0"/>
              <a:t>                       </a:t>
            </a:r>
            <a:r>
              <a:rPr lang="de-DE" sz="1200" dirty="0" smtClean="0"/>
              <a:t>Begrenzung nur durch Speicherzustand  </a:t>
            </a:r>
            <a:endParaRPr lang="de-DE" sz="1400" dirty="0"/>
          </a:p>
        </p:txBody>
      </p:sp>
      <p:sp>
        <p:nvSpPr>
          <p:cNvPr id="11" name="Abgerundetes Rechteck 10"/>
          <p:cNvSpPr/>
          <p:nvPr/>
        </p:nvSpPr>
        <p:spPr>
          <a:xfrm>
            <a:off x="107504" y="4365104"/>
            <a:ext cx="3348372" cy="1044116"/>
          </a:xfrm>
          <a:prstGeom prst="roundRect">
            <a:avLst/>
          </a:prstGeom>
          <a:solidFill>
            <a:schemeClr val="bg2">
              <a:lumMod val="50000"/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4319972" y="6694297"/>
            <a:ext cx="478853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 smtClean="0">
                <a:latin typeface="Arial" pitchFamily="34" charset="0"/>
                <a:cs typeface="Arial" pitchFamily="34" charset="0"/>
              </a:rPr>
              <a:t>Speicher: GroßSpeicherRE2013_2014_DXX.xlsm!D_Alle.Kap.1;  Bild1.3_NN_alle</a:t>
            </a:r>
            <a:endParaRPr lang="de-DE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9616" y="6520213"/>
            <a:ext cx="1394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u="sng" dirty="0" smtClean="0"/>
              <a:t>Daten 2013 AD</a:t>
            </a:r>
            <a:endParaRPr lang="de-DE" sz="1400" b="1" u="sng" dirty="0"/>
          </a:p>
        </p:txBody>
      </p:sp>
      <p:sp>
        <p:nvSpPr>
          <p:cNvPr id="14" name="Ellipse 13"/>
          <p:cNvSpPr/>
          <p:nvPr/>
        </p:nvSpPr>
        <p:spPr>
          <a:xfrm>
            <a:off x="8969134" y="8620"/>
            <a:ext cx="175374" cy="17537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83660" y="1520788"/>
            <a:ext cx="805679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       3.3.1 Der netto genutzte RE – Strom</a:t>
            </a:r>
          </a:p>
          <a:p>
            <a:endParaRPr lang="de-DE" sz="2000" b="1" dirty="0"/>
          </a:p>
          <a:p>
            <a:r>
              <a:rPr lang="de-DE" sz="1400" b="1" dirty="0" smtClean="0"/>
              <a:t>       3.3.2 </a:t>
            </a:r>
            <a:r>
              <a:rPr lang="de-DE" sz="1400" b="1" dirty="0"/>
              <a:t>Der Jahresumschlag des Kurzzeitspeichers </a:t>
            </a:r>
            <a:r>
              <a:rPr lang="de-DE" sz="1400" b="1" dirty="0" smtClean="0"/>
              <a:t>Sp80</a:t>
            </a:r>
          </a:p>
          <a:p>
            <a:endParaRPr lang="de-DE" sz="2000" b="1" dirty="0"/>
          </a:p>
          <a:p>
            <a:r>
              <a:rPr lang="de-DE" sz="2000" b="1" dirty="0"/>
              <a:t>3</a:t>
            </a:r>
            <a:r>
              <a:rPr lang="de-DE" sz="2000" b="1" dirty="0" smtClean="0"/>
              <a:t>.3.3 Einsatz der Sp25 –Gaskraftwerke: Jahresdauerlinie</a:t>
            </a:r>
            <a:endParaRPr lang="de-DE" sz="2000" b="1" dirty="0"/>
          </a:p>
          <a:p>
            <a:r>
              <a:rPr lang="de-DE" sz="1400" b="1" dirty="0" smtClean="0"/>
              <a:t> </a:t>
            </a:r>
          </a:p>
          <a:p>
            <a:r>
              <a:rPr lang="de-DE" sz="1400" b="1" dirty="0" smtClean="0"/>
              <a:t>      3.3.4 Strom-Bereitstellung </a:t>
            </a:r>
            <a:r>
              <a:rPr lang="de-DE" sz="1400" b="1" dirty="0"/>
              <a:t>aus direktem RE-Strom, Speicher und Import</a:t>
            </a:r>
            <a:br>
              <a:rPr lang="de-DE" sz="1400" b="1" dirty="0"/>
            </a:br>
            <a:r>
              <a:rPr lang="de-DE" sz="1400" b="1" dirty="0"/>
              <a:t>      </a:t>
            </a:r>
            <a:endParaRPr lang="de-DE" sz="1400" b="1" dirty="0" smtClean="0"/>
          </a:p>
          <a:p>
            <a:r>
              <a:rPr lang="de-DE" sz="1400" b="1" dirty="0"/>
              <a:t> </a:t>
            </a:r>
            <a:r>
              <a:rPr lang="de-DE" sz="1400" b="1" dirty="0" smtClean="0"/>
              <a:t>     3.3.5 </a:t>
            </a:r>
            <a:r>
              <a:rPr lang="de-DE" sz="1400" b="1" dirty="0"/>
              <a:t>Einsatz von Kurzzeitspeichern im </a:t>
            </a:r>
            <a:r>
              <a:rPr lang="de-DE" sz="1400" b="1" dirty="0" err="1" smtClean="0"/>
              <a:t>LeistungsEngpass</a:t>
            </a:r>
            <a:r>
              <a:rPr lang="de-DE" sz="1400" b="1" dirty="0" smtClean="0"/>
              <a:t> </a:t>
            </a:r>
            <a:endParaRPr lang="de-DE" sz="1400" b="1" dirty="0"/>
          </a:p>
          <a:p>
            <a:endParaRPr lang="de-DE" sz="1400" b="1" dirty="0"/>
          </a:p>
          <a:p>
            <a:endParaRPr lang="de-DE" sz="2000" b="1" dirty="0"/>
          </a:p>
          <a:p>
            <a:r>
              <a:rPr lang="de-DE" sz="2000" b="1" dirty="0" smtClean="0"/>
              <a:t>  </a:t>
            </a:r>
            <a:endParaRPr lang="de-DE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35496" y="44624"/>
            <a:ext cx="64807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 dirty="0" smtClean="0">
                <a:latin typeface="Arial" pitchFamily="34" charset="0"/>
                <a:cs typeface="Arial" pitchFamily="34" charset="0"/>
              </a:rPr>
              <a:t>3.3.3</a:t>
            </a:r>
            <a:endParaRPr lang="de-DE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bgerundetes Rechteck 3"/>
          <p:cNvSpPr/>
          <p:nvPr/>
        </p:nvSpPr>
        <p:spPr>
          <a:xfrm>
            <a:off x="427899" y="2514625"/>
            <a:ext cx="7180786" cy="540060"/>
          </a:xfrm>
          <a:prstGeom prst="roundRect">
            <a:avLst/>
          </a:prstGeom>
          <a:solidFill>
            <a:srgbClr val="FFFF00">
              <a:alpha val="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Ellipse 4"/>
          <p:cNvSpPr/>
          <p:nvPr/>
        </p:nvSpPr>
        <p:spPr>
          <a:xfrm>
            <a:off x="8676456" y="39978"/>
            <a:ext cx="472698" cy="47269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7596336" y="6381328"/>
            <a:ext cx="129614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 smtClean="0"/>
              <a:t> </a:t>
            </a:r>
            <a:r>
              <a:rPr lang="de-DE" dirty="0" smtClean="0">
                <a:hlinkClick r:id="rId2" action="ppaction://hlinksldjump"/>
              </a:rPr>
              <a:t>Überspringe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434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3548" y="116632"/>
            <a:ext cx="8100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Langzeitspeicher </a:t>
            </a:r>
            <a:r>
              <a:rPr lang="de-DE" sz="2000" b="1" dirty="0" err="1" smtClean="0"/>
              <a:t>Sp25</a:t>
            </a:r>
            <a:r>
              <a:rPr lang="de-DE" dirty="0" smtClean="0"/>
              <a:t>: </a:t>
            </a:r>
            <a:r>
              <a:rPr lang="de-DE" sz="2400" dirty="0" smtClean="0"/>
              <a:t>Ein- und Ausspeichern, Jahresdauerlinie</a:t>
            </a:r>
            <a:endParaRPr lang="de-DE" sz="2400" dirty="0"/>
          </a:p>
        </p:txBody>
      </p:sp>
      <p:sp>
        <p:nvSpPr>
          <p:cNvPr id="4" name="Textfeld 3"/>
          <p:cNvSpPr txBox="1"/>
          <p:nvPr/>
        </p:nvSpPr>
        <p:spPr>
          <a:xfrm>
            <a:off x="44492" y="6253571"/>
            <a:ext cx="1394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u="sng" dirty="0" smtClean="0"/>
              <a:t>Daten 2016 AD</a:t>
            </a:r>
            <a:endParaRPr lang="de-DE" sz="1400" b="1" u="sng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369" y="728700"/>
            <a:ext cx="6700075" cy="28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369" y="3681348"/>
            <a:ext cx="6700075" cy="2880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4493" y="908720"/>
            <a:ext cx="1791203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de-DE" sz="1600" u="sng" dirty="0" smtClean="0"/>
              <a:t>natürliche</a:t>
            </a:r>
            <a:r>
              <a:rPr lang="de-DE" sz="1400" u="sng" dirty="0" smtClean="0"/>
              <a:t> </a:t>
            </a:r>
            <a:br>
              <a:rPr lang="de-DE" sz="1400" u="sng" dirty="0" smtClean="0"/>
            </a:br>
            <a:r>
              <a:rPr lang="de-DE" sz="1400" dirty="0" smtClean="0"/>
              <a:t>Zeitfolge der 8760 [h]</a:t>
            </a:r>
            <a:endParaRPr lang="de-DE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44492" y="3708901"/>
            <a:ext cx="179120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rIns="0" rtlCol="0">
            <a:spAutoFit/>
          </a:bodyPr>
          <a:lstStyle/>
          <a:p>
            <a:r>
              <a:rPr lang="de-DE" sz="1600" u="sng" dirty="0" smtClean="0"/>
              <a:t>Geordnete   </a:t>
            </a:r>
            <a:br>
              <a:rPr lang="de-DE" sz="1600" u="sng" dirty="0" smtClean="0"/>
            </a:br>
            <a:r>
              <a:rPr lang="de-DE" sz="1600" dirty="0" smtClean="0"/>
              <a:t>      </a:t>
            </a:r>
            <a:r>
              <a:rPr lang="de-DE" sz="1600" u="sng" dirty="0" smtClean="0"/>
              <a:t>Jahresdauerlinie</a:t>
            </a:r>
            <a:r>
              <a:rPr lang="de-DE" sz="1400" u="sng" dirty="0" smtClean="0"/>
              <a:t> </a:t>
            </a:r>
            <a:endParaRPr lang="de-DE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2699792" y="4689140"/>
            <a:ext cx="1080120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rgbClr val="FF0000"/>
                </a:solidFill>
              </a:rPr>
              <a:t>Sp25 </a:t>
            </a:r>
            <a:r>
              <a:rPr lang="de-DE" sz="1400" b="1" dirty="0">
                <a:solidFill>
                  <a:srgbClr val="FF0000"/>
                </a:solidFill>
              </a:rPr>
              <a:t> </a:t>
            </a:r>
            <a:r>
              <a:rPr lang="de-DE" sz="1400" b="1" dirty="0" smtClean="0">
                <a:solidFill>
                  <a:srgbClr val="FF0000"/>
                </a:solidFill>
              </a:rPr>
              <a:t>laden</a:t>
            </a:r>
            <a:endParaRPr lang="de-DE" sz="1400" b="1" dirty="0">
              <a:solidFill>
                <a:srgbClr val="FF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984268" y="6108090"/>
            <a:ext cx="111612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rIns="0" rtlCol="0">
            <a:spAutoFit/>
          </a:bodyPr>
          <a:lstStyle/>
          <a:p>
            <a:r>
              <a:rPr lang="de-DE" sz="1400" b="1" dirty="0" smtClean="0">
                <a:solidFill>
                  <a:srgbClr val="0000FF"/>
                </a:solidFill>
              </a:rPr>
              <a:t>Entladen (Strom liefern)</a:t>
            </a:r>
            <a:endParaRPr lang="de-DE" sz="1400" b="1" dirty="0">
              <a:solidFill>
                <a:srgbClr val="0000FF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896036" y="1701774"/>
            <a:ext cx="1080120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rgbClr val="FF0000"/>
                </a:solidFill>
              </a:rPr>
              <a:t>Sp25 </a:t>
            </a:r>
            <a:r>
              <a:rPr lang="de-DE" sz="1400" b="1" dirty="0">
                <a:solidFill>
                  <a:srgbClr val="FF0000"/>
                </a:solidFill>
              </a:rPr>
              <a:t> </a:t>
            </a:r>
            <a:r>
              <a:rPr lang="de-DE" sz="1400" b="1" dirty="0" smtClean="0">
                <a:solidFill>
                  <a:srgbClr val="FF0000"/>
                </a:solidFill>
              </a:rPr>
              <a:t>laden</a:t>
            </a:r>
            <a:endParaRPr lang="de-DE" sz="14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896036" y="3104964"/>
            <a:ext cx="111612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rIns="0" rtlCol="0">
            <a:spAutoFit/>
          </a:bodyPr>
          <a:lstStyle/>
          <a:p>
            <a:r>
              <a:rPr lang="de-DE" sz="1400" b="1" dirty="0" smtClean="0">
                <a:solidFill>
                  <a:srgbClr val="0000FF"/>
                </a:solidFill>
              </a:rPr>
              <a:t>Strom liefern</a:t>
            </a:r>
            <a:endParaRPr lang="de-DE" sz="14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-508" y="6669360"/>
            <a:ext cx="66967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800" dirty="0" smtClean="0"/>
              <a:t>Speicher:   GroßSpRE2016_aktivJDL_1h_exp3.xlsm ; Parameter siehe Legende + </a:t>
            </a:r>
            <a:r>
              <a:rPr lang="de-DE" sz="800" dirty="0" err="1" smtClean="0"/>
              <a:t>AF_s</a:t>
            </a:r>
            <a:r>
              <a:rPr lang="de-DE" sz="800" dirty="0"/>
              <a:t> =</a:t>
            </a:r>
            <a:r>
              <a:rPr lang="de-DE" sz="800" dirty="0" smtClean="0"/>
              <a:t>15; </a:t>
            </a:r>
            <a:r>
              <a:rPr lang="de-DE" sz="800" dirty="0" err="1" smtClean="0"/>
              <a:t>T80</a:t>
            </a:r>
            <a:r>
              <a:rPr lang="de-DE" sz="800" dirty="0" smtClean="0"/>
              <a:t> =5[h];       </a:t>
            </a:r>
            <a:r>
              <a:rPr lang="de-DE" sz="800" dirty="0" err="1" smtClean="0"/>
              <a:t>GroßSpRE2016_JDL_1h_TransferDaten</a:t>
            </a:r>
            <a:r>
              <a:rPr lang="de-DE" sz="800" dirty="0" smtClean="0"/>
              <a:t>? .</a:t>
            </a:r>
            <a:r>
              <a:rPr lang="de-DE" sz="800" dirty="0" err="1" smtClean="0"/>
              <a:t>xlsm</a:t>
            </a:r>
            <a:r>
              <a:rPr lang="de-DE" sz="800" dirty="0" smtClean="0"/>
              <a:t>  </a:t>
            </a:r>
            <a:r>
              <a:rPr lang="de-DE" sz="1100" dirty="0" smtClean="0"/>
              <a:t>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224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83660" y="1520788"/>
            <a:ext cx="805679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       3.3.1 Der netto genutzte RE – Strom</a:t>
            </a:r>
          </a:p>
          <a:p>
            <a:endParaRPr lang="de-DE" sz="2000" b="1" dirty="0"/>
          </a:p>
          <a:p>
            <a:r>
              <a:rPr lang="de-DE" sz="1400" b="1" dirty="0" smtClean="0"/>
              <a:t>       3.3.2 </a:t>
            </a:r>
            <a:r>
              <a:rPr lang="de-DE" sz="1400" b="1" dirty="0"/>
              <a:t>Der Jahresumschlag des Kurzzeitspeichers </a:t>
            </a:r>
            <a:r>
              <a:rPr lang="de-DE" sz="1400" b="1" dirty="0" smtClean="0"/>
              <a:t>Sp80</a:t>
            </a:r>
            <a:br>
              <a:rPr lang="de-DE" sz="1400" b="1" dirty="0" smtClean="0"/>
            </a:br>
            <a:r>
              <a:rPr lang="de-DE" sz="1400" b="1" dirty="0" smtClean="0"/>
              <a:t/>
            </a:r>
            <a:br>
              <a:rPr lang="de-DE" sz="1400" b="1" dirty="0" smtClean="0"/>
            </a:br>
            <a:r>
              <a:rPr lang="de-DE" sz="1400" b="1" dirty="0" smtClean="0"/>
              <a:t>       3.3.3 Einsatz der Sp25 –Gaskraftwerke: Jahresdauerl</a:t>
            </a:r>
            <a:r>
              <a:rPr lang="de-DE" sz="2000" b="1" dirty="0" smtClean="0"/>
              <a:t>inie</a:t>
            </a:r>
            <a:endParaRPr lang="de-DE" sz="2000" b="1" dirty="0"/>
          </a:p>
          <a:p>
            <a:r>
              <a:rPr lang="de-DE" sz="1400" b="1" dirty="0" smtClean="0"/>
              <a:t> </a:t>
            </a:r>
          </a:p>
          <a:p>
            <a:r>
              <a:rPr lang="de-DE" sz="2000" b="1" dirty="0" smtClean="0"/>
              <a:t> </a:t>
            </a:r>
            <a:r>
              <a:rPr lang="de-DE" b="1" dirty="0" smtClean="0"/>
              <a:t>3.3.4 Strom-Bereitstellung </a:t>
            </a:r>
            <a:r>
              <a:rPr lang="de-DE" b="1" dirty="0"/>
              <a:t>aus direktem RE-Strom, Speicher und Import</a:t>
            </a:r>
            <a:r>
              <a:rPr lang="de-DE" sz="1400" b="1" dirty="0"/>
              <a:t/>
            </a:r>
            <a:br>
              <a:rPr lang="de-DE" sz="1400" b="1" dirty="0"/>
            </a:br>
            <a:r>
              <a:rPr lang="de-DE" sz="1400" b="1" dirty="0"/>
              <a:t>      </a:t>
            </a:r>
            <a:endParaRPr lang="de-DE" sz="1400" b="1" dirty="0" smtClean="0"/>
          </a:p>
          <a:p>
            <a:r>
              <a:rPr lang="de-DE" sz="1400" b="1" dirty="0"/>
              <a:t> </a:t>
            </a:r>
            <a:r>
              <a:rPr lang="de-DE" sz="1400" b="1" dirty="0" smtClean="0"/>
              <a:t>     3.3.5 </a:t>
            </a:r>
            <a:r>
              <a:rPr lang="de-DE" sz="1400" b="1" dirty="0"/>
              <a:t>Einsatz von Kurzzeitspeichern im </a:t>
            </a:r>
            <a:r>
              <a:rPr lang="de-DE" sz="1400" b="1" dirty="0" err="1" smtClean="0"/>
              <a:t>LeistungsEngpass</a:t>
            </a:r>
            <a:r>
              <a:rPr lang="de-DE" sz="1400" b="1" dirty="0" smtClean="0"/>
              <a:t> </a:t>
            </a:r>
            <a:endParaRPr lang="de-DE" sz="1400" b="1" dirty="0"/>
          </a:p>
          <a:p>
            <a:endParaRPr lang="de-DE" sz="1400" b="1" dirty="0"/>
          </a:p>
          <a:p>
            <a:endParaRPr lang="de-DE" sz="2000" b="1" dirty="0"/>
          </a:p>
          <a:p>
            <a:r>
              <a:rPr lang="de-DE" sz="2000" b="1" dirty="0" smtClean="0"/>
              <a:t>  </a:t>
            </a:r>
            <a:endParaRPr lang="de-DE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35496" y="44624"/>
            <a:ext cx="64807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 dirty="0" smtClean="0">
                <a:latin typeface="Arial" pitchFamily="34" charset="0"/>
                <a:cs typeface="Arial" pitchFamily="34" charset="0"/>
              </a:rPr>
              <a:t>3.3.4</a:t>
            </a:r>
            <a:endParaRPr lang="de-DE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bgerundetes Rechteck 3"/>
          <p:cNvSpPr/>
          <p:nvPr/>
        </p:nvSpPr>
        <p:spPr>
          <a:xfrm>
            <a:off x="413813" y="2888940"/>
            <a:ext cx="7180786" cy="540060"/>
          </a:xfrm>
          <a:prstGeom prst="roundRect">
            <a:avLst/>
          </a:prstGeom>
          <a:solidFill>
            <a:srgbClr val="FFFF00">
              <a:alpha val="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Ellipse 4"/>
          <p:cNvSpPr/>
          <p:nvPr/>
        </p:nvSpPr>
        <p:spPr>
          <a:xfrm>
            <a:off x="8676456" y="39978"/>
            <a:ext cx="472698" cy="47269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7596336" y="6381328"/>
            <a:ext cx="129614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 smtClean="0"/>
              <a:t> </a:t>
            </a:r>
            <a:r>
              <a:rPr lang="de-DE" dirty="0" smtClean="0">
                <a:hlinkClick r:id="rId2" action="ppaction://hlinksldjump"/>
              </a:rPr>
              <a:t>Überspringe</a:t>
            </a:r>
            <a:endParaRPr lang="de-DE" dirty="0"/>
          </a:p>
        </p:txBody>
      </p:sp>
      <p:sp>
        <p:nvSpPr>
          <p:cNvPr id="8" name="Ellipse 7"/>
          <p:cNvSpPr/>
          <p:nvPr/>
        </p:nvSpPr>
        <p:spPr>
          <a:xfrm>
            <a:off x="7728008" y="2956302"/>
            <a:ext cx="472698" cy="47269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51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47564" y="152636"/>
            <a:ext cx="7848872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de-DE" sz="24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 </a:t>
            </a:r>
            <a:r>
              <a:rPr lang="de-D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 </a:t>
            </a:r>
            <a:r>
              <a:rPr lang="de-DE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 -Strom  </a:t>
            </a:r>
            <a:r>
              <a:rPr lang="de-DE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aufgeteilt in 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de-DE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direkt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 , </a:t>
            </a:r>
            <a:r>
              <a:rPr lang="de-DE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 Sp80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, aus </a:t>
            </a:r>
            <a:r>
              <a:rPr lang="de-DE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Sp25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de-DE" sz="2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0" y="0"/>
            <a:ext cx="647564" cy="338554"/>
          </a:xfrm>
          <a:prstGeom prst="rect">
            <a:avLst/>
          </a:prstGeom>
          <a:solidFill>
            <a:srgbClr val="EAEAEA"/>
          </a:solidFill>
        </p:spPr>
        <p:txBody>
          <a:bodyPr wrap="square" lIns="18000" rIns="18000" rtlCol="0">
            <a:spAutoFit/>
          </a:bodyPr>
          <a:lstStyle/>
          <a:p>
            <a:r>
              <a:rPr lang="de-DE" sz="1600" b="1" u="sng" dirty="0" smtClean="0"/>
              <a:t>Import</a:t>
            </a:r>
            <a:endParaRPr lang="de-DE" sz="1600" b="1" u="sng" dirty="0"/>
          </a:p>
        </p:txBody>
      </p:sp>
      <p:sp>
        <p:nvSpPr>
          <p:cNvPr id="6" name="Textfeld 5"/>
          <p:cNvSpPr txBox="1"/>
          <p:nvPr/>
        </p:nvSpPr>
        <p:spPr>
          <a:xfrm>
            <a:off x="3779912" y="6669360"/>
            <a:ext cx="514857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 smtClean="0">
                <a:latin typeface="Arial" pitchFamily="34" charset="0"/>
                <a:cs typeface="Arial" pitchFamily="34" charset="0"/>
              </a:rPr>
              <a:t>Speicher: GroßSpeicherRE2013_2014_DXX.xlsm!D_39sol.Kap.9;2  Bild9.2_StromAnteile</a:t>
            </a:r>
            <a:endParaRPr lang="de-DE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51520" y="6165304"/>
            <a:ext cx="4536504" cy="33855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Arial" pitchFamily="34" charset="0"/>
                <a:cs typeface="Arial" pitchFamily="34" charset="0"/>
              </a:rPr>
              <a:t>1.00 = Import + RE-Strom (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direkt und aus Speichern)</a:t>
            </a:r>
            <a:endParaRPr lang="de-DE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580" y="656692"/>
            <a:ext cx="7538811" cy="542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feld 9"/>
          <p:cNvSpPr txBox="1"/>
          <p:nvPr/>
        </p:nvSpPr>
        <p:spPr>
          <a:xfrm>
            <a:off x="6408204" y="6273316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ÜsF</a:t>
            </a:r>
            <a:r>
              <a:rPr lang="de-DE" sz="1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= Überschussfaktor</a:t>
            </a:r>
            <a:endParaRPr lang="de-DE" sz="1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Gerade Verbindung mit Pfeil 7"/>
          <p:cNvCxnSpPr/>
          <p:nvPr/>
        </p:nvCxnSpPr>
        <p:spPr>
          <a:xfrm>
            <a:off x="8330391" y="6581093"/>
            <a:ext cx="75608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9616" y="6520213"/>
            <a:ext cx="1394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u="sng" dirty="0" smtClean="0"/>
              <a:t>Daten 2013 AD</a:t>
            </a:r>
            <a:endParaRPr lang="de-DE" sz="1400" b="1" u="sng" dirty="0"/>
          </a:p>
        </p:txBody>
      </p:sp>
      <p:sp>
        <p:nvSpPr>
          <p:cNvPr id="11" name="Ellipse 10"/>
          <p:cNvSpPr/>
          <p:nvPr/>
        </p:nvSpPr>
        <p:spPr>
          <a:xfrm>
            <a:off x="8676456" y="39978"/>
            <a:ext cx="472698" cy="47269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280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728700"/>
            <a:ext cx="4212468" cy="302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595243" y="872716"/>
            <a:ext cx="4441253" cy="2288694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marL="363538" indent="-363538"/>
            <a:r>
              <a:rPr lang="de-DE" dirty="0" smtClean="0"/>
              <a:t>1. Der </a:t>
            </a:r>
            <a:r>
              <a:rPr lang="de-DE" dirty="0"/>
              <a:t> </a:t>
            </a:r>
            <a:r>
              <a:rPr lang="de-DE" dirty="0" smtClean="0"/>
              <a:t>zur Deckung der </a:t>
            </a:r>
            <a:r>
              <a:rPr lang="de-DE" sz="1400" dirty="0" smtClean="0"/>
              <a:t>90%</a:t>
            </a:r>
            <a:r>
              <a:rPr lang="de-DE" dirty="0" smtClean="0"/>
              <a:t> Autarkie not-wendige Überschussfaktor </a:t>
            </a:r>
            <a:r>
              <a:rPr lang="de-DE" b="1" dirty="0" smtClean="0">
                <a:solidFill>
                  <a:srgbClr val="C00000"/>
                </a:solidFill>
              </a:rPr>
              <a:t>ÜsF geht zurück</a:t>
            </a:r>
            <a:r>
              <a:rPr lang="de-DE" dirty="0" smtClean="0"/>
              <a:t>.  Es wird also weniger </a:t>
            </a:r>
            <a:r>
              <a:rPr lang="de-DE" b="1" dirty="0" smtClean="0">
                <a:solidFill>
                  <a:srgbClr val="C00000"/>
                </a:solidFill>
              </a:rPr>
              <a:t>RE_brutto</a:t>
            </a:r>
            <a:r>
              <a:rPr lang="de-DE" dirty="0" smtClean="0"/>
              <a:t> erzeugt.</a:t>
            </a:r>
          </a:p>
          <a:p>
            <a:pPr marL="363538" indent="-363538"/>
            <a:endParaRPr lang="de-DE" dirty="0" smtClean="0"/>
          </a:p>
          <a:p>
            <a:pPr marL="363538" indent="-363538">
              <a:tabLst>
                <a:tab pos="363538" algn="l"/>
              </a:tabLst>
            </a:pPr>
            <a:r>
              <a:rPr lang="de-DE" dirty="0" smtClean="0"/>
              <a:t>2. Dadurch sinkt die </a:t>
            </a:r>
            <a:r>
              <a:rPr lang="de-DE" b="1" dirty="0" smtClean="0">
                <a:solidFill>
                  <a:srgbClr val="0033CC"/>
                </a:solidFill>
              </a:rPr>
              <a:t>direkt zum Verbraucher lieferbare  </a:t>
            </a:r>
            <a:r>
              <a:rPr lang="de-DE" dirty="0" smtClean="0"/>
              <a:t>Strommenge  </a:t>
            </a:r>
            <a:r>
              <a:rPr lang="de-DE" b="1" dirty="0" err="1" smtClean="0">
                <a:solidFill>
                  <a:srgbClr val="0033CC"/>
                </a:solidFill>
              </a:rPr>
              <a:t>RE_dir</a:t>
            </a:r>
            <a:r>
              <a:rPr lang="de-DE" dirty="0" smtClean="0"/>
              <a:t>, </a:t>
            </a:r>
            <a:br>
              <a:rPr lang="de-DE" dirty="0" smtClean="0"/>
            </a:br>
            <a:r>
              <a:rPr lang="de-DE" dirty="0" smtClean="0"/>
              <a:t>und mehr Strom muss aus den Speichern</a:t>
            </a:r>
            <a:br>
              <a:rPr lang="de-DE" dirty="0" smtClean="0"/>
            </a:br>
            <a:r>
              <a:rPr lang="de-DE" dirty="0" smtClean="0"/>
              <a:t>                                                          kommen.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0921" y="151036"/>
            <a:ext cx="6516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/>
              <a:t>Was passiert bei größer </a:t>
            </a:r>
            <a:r>
              <a:rPr lang="de-DE" b="1" u="sng" dirty="0" smtClean="0"/>
              <a:t>werdender Kapazität des  </a:t>
            </a:r>
            <a:r>
              <a:rPr lang="de-DE" b="1" u="sng" dirty="0"/>
              <a:t>Sp80-Speicher: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23528" y="3948618"/>
            <a:ext cx="8352928" cy="688256"/>
          </a:xfrm>
          <a:prstGeom prst="rect">
            <a:avLst/>
          </a:prstGeom>
          <a:solidFill>
            <a:srgbClr val="FFE07D"/>
          </a:solidFill>
        </p:spPr>
        <p:txBody>
          <a:bodyPr wrap="square" lIns="0" tIns="36000" rIns="0" bIns="36000" rtlCol="0">
            <a:spAutoFit/>
          </a:bodyPr>
          <a:lstStyle/>
          <a:p>
            <a:pPr marL="363538" indent="-363538"/>
            <a:r>
              <a:rPr lang="de-DE" sz="2000" dirty="0" smtClean="0"/>
              <a:t>3. Trotzdem geht die</a:t>
            </a:r>
            <a:r>
              <a:rPr lang="de-DE" sz="2000" b="1" dirty="0" smtClean="0">
                <a:solidFill>
                  <a:srgbClr val="009900"/>
                </a:solidFill>
              </a:rPr>
              <a:t> Stromaufnahme aus dem Langzeitspeicher Sp25 zurück. </a:t>
            </a:r>
            <a:r>
              <a:rPr lang="de-DE" sz="2000" dirty="0" smtClean="0"/>
              <a:t>Zunächst kräftig und dann immer weniger.</a:t>
            </a:r>
          </a:p>
        </p:txBody>
      </p:sp>
      <p:cxnSp>
        <p:nvCxnSpPr>
          <p:cNvPr id="6" name="Gerade Verbindung mit Pfeil 5"/>
          <p:cNvCxnSpPr/>
          <p:nvPr/>
        </p:nvCxnSpPr>
        <p:spPr>
          <a:xfrm flipH="1">
            <a:off x="0" y="6597352"/>
            <a:ext cx="75608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280820" y="4812852"/>
            <a:ext cx="8352928" cy="1457698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marL="363538" indent="-363538">
              <a:tabLst>
                <a:tab pos="363538" algn="l"/>
              </a:tabLst>
            </a:pPr>
            <a:r>
              <a:rPr lang="de-DE" dirty="0" smtClean="0"/>
              <a:t>4. Dafür nimmt aber die </a:t>
            </a:r>
            <a:r>
              <a:rPr lang="de-DE" b="1" dirty="0" smtClean="0">
                <a:solidFill>
                  <a:srgbClr val="6600CC"/>
                </a:solidFill>
              </a:rPr>
              <a:t>Stromaufnahme aus dem Sp80 umso stärker zu</a:t>
            </a:r>
            <a:r>
              <a:rPr lang="de-DE" dirty="0" smtClean="0"/>
              <a:t>. </a:t>
            </a:r>
            <a:br>
              <a:rPr lang="de-DE" dirty="0" smtClean="0"/>
            </a:br>
            <a:r>
              <a:rPr lang="de-DE" b="1" dirty="0" err="1" smtClean="0">
                <a:solidFill>
                  <a:srgbClr val="6600CC"/>
                </a:solidFill>
              </a:rPr>
              <a:t>Sp80_out</a:t>
            </a:r>
            <a:r>
              <a:rPr lang="de-DE" dirty="0" smtClean="0"/>
              <a:t> muss nämlich</a:t>
            </a:r>
            <a:br>
              <a:rPr lang="de-DE" dirty="0" smtClean="0"/>
            </a:br>
            <a:r>
              <a:rPr lang="de-DE" dirty="0" smtClean="0"/>
              <a:t>        sowohl    die  geringere </a:t>
            </a:r>
            <a:r>
              <a:rPr lang="de-DE" b="1" dirty="0" smtClean="0">
                <a:solidFill>
                  <a:srgbClr val="0033CC"/>
                </a:solidFill>
              </a:rPr>
              <a:t>direkte </a:t>
            </a:r>
            <a:r>
              <a:rPr lang="de-DE" b="1" dirty="0" err="1" smtClean="0">
                <a:solidFill>
                  <a:srgbClr val="0033CC"/>
                </a:solidFill>
              </a:rPr>
              <a:t>Stomversorgung</a:t>
            </a:r>
            <a:r>
              <a:rPr lang="de-DE" dirty="0" smtClean="0">
                <a:solidFill>
                  <a:srgbClr val="0033CC"/>
                </a:solidFill>
              </a:rPr>
              <a:t>,</a:t>
            </a:r>
            <a:r>
              <a:rPr lang="de-DE" b="1" dirty="0" smtClean="0">
                <a:solidFill>
                  <a:srgbClr val="0033CC"/>
                </a:solidFill>
              </a:rPr>
              <a:t>  </a:t>
            </a:r>
            <a:r>
              <a:rPr lang="de-DE" b="1" dirty="0" err="1" smtClean="0">
                <a:solidFill>
                  <a:srgbClr val="0033CC"/>
                </a:solidFill>
              </a:rPr>
              <a:t>RE_dir</a:t>
            </a:r>
            <a:r>
              <a:rPr lang="de-DE" dirty="0" smtClean="0">
                <a:solidFill>
                  <a:srgbClr val="0033CC"/>
                </a:solidFill>
              </a:rPr>
              <a:t>,</a:t>
            </a:r>
            <a:br>
              <a:rPr lang="de-DE" dirty="0" smtClean="0">
                <a:solidFill>
                  <a:srgbClr val="0033CC"/>
                </a:solidFill>
              </a:rPr>
            </a:br>
            <a:r>
              <a:rPr lang="de-DE" dirty="0" smtClean="0">
                <a:solidFill>
                  <a:srgbClr val="0033CC"/>
                </a:solidFill>
              </a:rPr>
              <a:t>       </a:t>
            </a:r>
            <a:r>
              <a:rPr lang="de-DE" dirty="0" smtClean="0"/>
              <a:t>als auch   </a:t>
            </a:r>
            <a:r>
              <a:rPr lang="de-DE" dirty="0" smtClean="0">
                <a:solidFill>
                  <a:srgbClr val="009900"/>
                </a:solidFill>
              </a:rPr>
              <a:t>die  abfallende Entnahme  aus dem Langzeitspeicher, </a:t>
            </a:r>
            <a:r>
              <a:rPr lang="de-DE" b="1" dirty="0" smtClean="0">
                <a:solidFill>
                  <a:srgbClr val="009900"/>
                </a:solidFill>
              </a:rPr>
              <a:t>Sp25 _out</a:t>
            </a:r>
            <a:r>
              <a:rPr lang="de-DE" dirty="0" smtClean="0">
                <a:solidFill>
                  <a:srgbClr val="009900"/>
                </a:solidFill>
              </a:rPr>
              <a:t>,</a:t>
            </a:r>
          </a:p>
          <a:p>
            <a:pPr marL="363538" indent="-363538">
              <a:tabLst>
                <a:tab pos="363538" algn="l"/>
              </a:tabLst>
            </a:pPr>
            <a:r>
              <a:rPr lang="de-DE" dirty="0" smtClean="0">
                <a:solidFill>
                  <a:srgbClr val="009900"/>
                </a:solidFill>
              </a:rPr>
              <a:t>     </a:t>
            </a:r>
            <a:r>
              <a:rPr lang="de-DE" b="1" dirty="0" smtClean="0"/>
              <a:t> </a:t>
            </a:r>
            <a:r>
              <a:rPr lang="de-DE" b="1" dirty="0" smtClean="0">
                <a:solidFill>
                  <a:srgbClr val="6600CC"/>
                </a:solidFill>
              </a:rPr>
              <a:t>ausgleichen</a:t>
            </a:r>
            <a:r>
              <a:rPr lang="de-DE" dirty="0" smtClean="0">
                <a:solidFill>
                  <a:srgbClr val="6600CC"/>
                </a:solidFill>
              </a:rPr>
              <a:t>.</a:t>
            </a:r>
            <a:endParaRPr lang="de-DE" dirty="0">
              <a:solidFill>
                <a:srgbClr val="6600CC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 flipH="1">
            <a:off x="8676456" y="219998"/>
            <a:ext cx="292678" cy="300370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/>
          <p:cNvSpPr/>
          <p:nvPr/>
        </p:nvSpPr>
        <p:spPr>
          <a:xfrm>
            <a:off x="8059742" y="111986"/>
            <a:ext cx="472698" cy="47269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254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702118" y="1592796"/>
            <a:ext cx="805679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      3.3.1 Der netto genutzte RE – Strom</a:t>
            </a:r>
            <a:br>
              <a:rPr lang="de-DE" sz="1400" b="1" dirty="0" smtClean="0"/>
            </a:br>
            <a:endParaRPr lang="de-DE" sz="1400" b="1" dirty="0" smtClean="0"/>
          </a:p>
          <a:p>
            <a:r>
              <a:rPr lang="de-DE" sz="1400" b="1" dirty="0" smtClean="0"/>
              <a:t>      3.3.2 </a:t>
            </a:r>
            <a:r>
              <a:rPr lang="de-DE" sz="1400" b="1" dirty="0"/>
              <a:t>Der Jahresumschlag des Kurzzeitspeichers </a:t>
            </a:r>
            <a:r>
              <a:rPr lang="de-DE" sz="1400" b="1" dirty="0" smtClean="0"/>
              <a:t>Sp80</a:t>
            </a:r>
          </a:p>
          <a:p>
            <a:endParaRPr lang="de-DE" sz="1400" b="1" dirty="0" smtClean="0"/>
          </a:p>
          <a:p>
            <a:r>
              <a:rPr lang="de-DE" sz="1400" b="1" dirty="0" smtClean="0"/>
              <a:t>      </a:t>
            </a:r>
            <a:r>
              <a:rPr lang="de-DE" sz="1400" b="1" dirty="0"/>
              <a:t>3.3.3 Einsatz der Sp25 –Gaskraftwerke: </a:t>
            </a:r>
            <a:r>
              <a:rPr lang="de-DE" sz="1400" b="1" dirty="0" smtClean="0"/>
              <a:t>Jahresdauerlinie</a:t>
            </a:r>
            <a:endParaRPr lang="de-DE" sz="1400" b="1" dirty="0"/>
          </a:p>
          <a:p>
            <a:endParaRPr lang="de-DE" sz="1400" b="1" dirty="0" smtClean="0"/>
          </a:p>
          <a:p>
            <a:r>
              <a:rPr lang="de-DE" sz="1400" b="1" dirty="0" smtClean="0"/>
              <a:t>      3.3.4 </a:t>
            </a:r>
            <a:r>
              <a:rPr lang="de-DE" sz="1400" b="1" dirty="0"/>
              <a:t>Strom-Bereitstellung aus direktem RE-Strom, Speicher und Import</a:t>
            </a:r>
          </a:p>
          <a:p>
            <a:endParaRPr lang="de-DE" sz="1400" b="1" dirty="0"/>
          </a:p>
          <a:p>
            <a:r>
              <a:rPr lang="de-DE" sz="1400" b="1" dirty="0" smtClean="0"/>
              <a:t> </a:t>
            </a:r>
            <a:r>
              <a:rPr lang="de-DE" b="1" dirty="0" smtClean="0"/>
              <a:t>3.3.5 </a:t>
            </a:r>
            <a:r>
              <a:rPr lang="de-DE" b="1" dirty="0"/>
              <a:t>Einsatz von Kurzzeitspeichern im </a:t>
            </a:r>
            <a:r>
              <a:rPr lang="de-DE" b="1" dirty="0" err="1"/>
              <a:t>LeistungsEngpass</a:t>
            </a:r>
            <a:r>
              <a:rPr lang="de-DE" b="1" dirty="0"/>
              <a:t> </a:t>
            </a:r>
            <a:endParaRPr lang="de-DE" sz="1400" b="1" dirty="0"/>
          </a:p>
          <a:p>
            <a:endParaRPr lang="de-DE" sz="1600" b="1" dirty="0"/>
          </a:p>
          <a:p>
            <a:endParaRPr lang="de-DE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35496" y="44624"/>
            <a:ext cx="64807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 dirty="0" smtClean="0">
                <a:latin typeface="Arial" pitchFamily="34" charset="0"/>
                <a:cs typeface="Arial" pitchFamily="34" charset="0"/>
              </a:rPr>
              <a:t>3.3.4</a:t>
            </a:r>
            <a:endParaRPr lang="de-DE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bgerundetes Rechteck 3"/>
          <p:cNvSpPr/>
          <p:nvPr/>
        </p:nvSpPr>
        <p:spPr>
          <a:xfrm>
            <a:off x="539552" y="3248980"/>
            <a:ext cx="7180786" cy="540060"/>
          </a:xfrm>
          <a:prstGeom prst="roundRect">
            <a:avLst/>
          </a:prstGeom>
          <a:solidFill>
            <a:srgbClr val="FFFF00">
              <a:alpha val="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Ellipse 4"/>
          <p:cNvSpPr/>
          <p:nvPr/>
        </p:nvSpPr>
        <p:spPr>
          <a:xfrm>
            <a:off x="8676456" y="39978"/>
            <a:ext cx="472698" cy="47269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7596336" y="6381328"/>
            <a:ext cx="129614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 smtClean="0"/>
              <a:t> </a:t>
            </a:r>
            <a:r>
              <a:rPr lang="de-DE" dirty="0" smtClean="0">
                <a:hlinkClick r:id="rId2" action="ppaction://hlinksldjump"/>
              </a:rPr>
              <a:t>Überspringe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135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87119" y="44624"/>
            <a:ext cx="8261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Kann man nicht doch  noch etwas Backup Kapazität einsparen? </a:t>
            </a:r>
            <a:endParaRPr lang="de-DE" sz="24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313190" y="656692"/>
            <a:ext cx="8460940" cy="123110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b="1" u="sng" dirty="0" smtClean="0"/>
              <a:t>Idee</a:t>
            </a:r>
            <a:r>
              <a:rPr lang="de-DE" u="sng" dirty="0" smtClean="0"/>
              <a:t>:</a:t>
            </a:r>
            <a:r>
              <a:rPr lang="de-DE" dirty="0" smtClean="0"/>
              <a:t>   Kurzzeitspeicher (</a:t>
            </a:r>
            <a:r>
              <a:rPr lang="de-DE" dirty="0" err="1" smtClean="0"/>
              <a:t>Sp80</a:t>
            </a:r>
            <a:r>
              <a:rPr lang="de-DE" dirty="0" smtClean="0"/>
              <a:t>) in Engpass-Episode </a:t>
            </a:r>
            <a:r>
              <a:rPr lang="de-DE" b="1" u="sng" dirty="0" smtClean="0"/>
              <a:t>zunächst </a:t>
            </a:r>
            <a:r>
              <a:rPr lang="de-DE" dirty="0" smtClean="0"/>
              <a:t> gar nicht einsetzen,</a:t>
            </a:r>
            <a:br>
              <a:rPr lang="de-DE" dirty="0" smtClean="0"/>
            </a:br>
            <a:r>
              <a:rPr lang="de-DE" dirty="0" smtClean="0"/>
              <a:t>                  sondern </a:t>
            </a:r>
            <a:r>
              <a:rPr lang="de-DE" sz="2000" b="1" dirty="0" smtClean="0">
                <a:solidFill>
                  <a:srgbClr val="FF0000"/>
                </a:solidFill>
              </a:rPr>
              <a:t>nur als Leistungsreserve</a:t>
            </a:r>
            <a:r>
              <a:rPr lang="de-DE" dirty="0" smtClean="0"/>
              <a:t> für die knappen  Gaskraftwerke benutzen.  </a:t>
            </a:r>
          </a:p>
          <a:p>
            <a:r>
              <a:rPr lang="de-DE" dirty="0"/>
              <a:t> </a:t>
            </a:r>
            <a:r>
              <a:rPr lang="de-DE" dirty="0" smtClean="0"/>
              <a:t> </a:t>
            </a:r>
            <a:r>
              <a:rPr lang="de-DE" b="1" dirty="0" smtClean="0"/>
              <a:t>u.U. sogar: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      </a:t>
            </a:r>
            <a:r>
              <a:rPr lang="de-DE" dirty="0" err="1" smtClean="0"/>
              <a:t>Sp80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FF"/>
                </a:solidFill>
              </a:rPr>
              <a:t>vor dem eigentlichen Engpass</a:t>
            </a:r>
            <a:r>
              <a:rPr lang="de-DE" dirty="0" smtClean="0"/>
              <a:t> durch Einsatz der Gaskraftwerke </a:t>
            </a:r>
            <a:r>
              <a:rPr lang="de-DE" dirty="0" smtClean="0">
                <a:solidFill>
                  <a:srgbClr val="0000FF"/>
                </a:solidFill>
              </a:rPr>
              <a:t>noch auffüllen</a:t>
            </a:r>
            <a:r>
              <a:rPr lang="de-DE" dirty="0" smtClean="0"/>
              <a:t> </a:t>
            </a:r>
            <a:endParaRPr lang="de-DE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125506" y="2204864"/>
            <a:ext cx="8766974" cy="1508105"/>
            <a:chOff x="125506" y="2602939"/>
            <a:chExt cx="8766974" cy="1508105"/>
          </a:xfrm>
        </p:grpSpPr>
        <p:sp>
          <p:nvSpPr>
            <p:cNvPr id="5" name="Textfeld 4"/>
            <p:cNvSpPr txBox="1"/>
            <p:nvPr/>
          </p:nvSpPr>
          <p:spPr>
            <a:xfrm>
              <a:off x="125506" y="2602939"/>
              <a:ext cx="8766974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u="sng" dirty="0" smtClean="0"/>
                <a:t>Beispiel: </a:t>
              </a:r>
              <a:r>
                <a:rPr lang="de-DE" dirty="0" smtClean="0"/>
                <a:t/>
              </a:r>
              <a:br>
                <a:rPr lang="de-DE" dirty="0" smtClean="0"/>
              </a:br>
              <a:r>
                <a:rPr lang="de-DE" dirty="0" smtClean="0"/>
                <a:t>  Installation: </a:t>
              </a:r>
              <a:r>
                <a:rPr lang="de-DE" b="1" dirty="0" smtClean="0"/>
                <a:t> </a:t>
              </a:r>
              <a:r>
                <a:rPr lang="de-DE" b="1" dirty="0" err="1" smtClean="0">
                  <a:solidFill>
                    <a:srgbClr val="FF0000"/>
                  </a:solidFill>
                </a:rPr>
                <a:t>Sp80</a:t>
              </a:r>
              <a:r>
                <a:rPr lang="de-DE" b="1" dirty="0" smtClean="0"/>
                <a:t> </a:t>
              </a:r>
              <a:r>
                <a:rPr lang="de-DE" dirty="0" smtClean="0"/>
                <a:t>für 0,25 [d] = </a:t>
              </a:r>
              <a:r>
                <a:rPr lang="de-DE" b="1" dirty="0" smtClean="0">
                  <a:solidFill>
                    <a:srgbClr val="FF0000"/>
                  </a:solidFill>
                </a:rPr>
                <a:t>6[h]</a:t>
              </a:r>
              <a:r>
                <a:rPr lang="de-DE" b="1" dirty="0" smtClean="0"/>
                <a:t> </a:t>
              </a:r>
              <a:r>
                <a:rPr lang="de-DE" b="1" dirty="0" err="1" smtClean="0"/>
                <a:t>VollLast</a:t>
              </a:r>
              <a:endParaRPr lang="de-DE" b="1" dirty="0" smtClean="0"/>
            </a:p>
            <a:p>
              <a:r>
                <a:rPr lang="de-DE" dirty="0" smtClean="0"/>
                <a:t>                       </a:t>
              </a:r>
              <a:r>
                <a:rPr lang="de-DE" b="1" dirty="0" smtClean="0">
                  <a:solidFill>
                    <a:srgbClr val="7030A0"/>
                  </a:solidFill>
                </a:rPr>
                <a:t>Backup Leistung </a:t>
              </a:r>
              <a:r>
                <a:rPr lang="de-DE" dirty="0" smtClean="0"/>
                <a:t>der </a:t>
              </a:r>
              <a:r>
                <a:rPr lang="de-DE" dirty="0" err="1" smtClean="0"/>
                <a:t>GKW</a:t>
              </a:r>
              <a:r>
                <a:rPr lang="de-DE" dirty="0" smtClean="0"/>
                <a:t> nur   </a:t>
              </a:r>
              <a:r>
                <a:rPr lang="de-DE" b="1" dirty="0" err="1" smtClean="0"/>
                <a:t>P25</a:t>
              </a:r>
              <a:r>
                <a:rPr lang="de-DE" b="1" dirty="0" smtClean="0"/>
                <a:t> = </a:t>
              </a:r>
              <a:r>
                <a:rPr lang="de-DE" sz="2000" b="1" dirty="0" smtClean="0"/>
                <a:t>80%</a:t>
              </a:r>
              <a:r>
                <a:rPr lang="de-DE" b="1" dirty="0" smtClean="0"/>
                <a:t> * </a:t>
              </a:r>
              <a:r>
                <a:rPr lang="de-DE" b="1" dirty="0" err="1" smtClean="0"/>
                <a:t>Q_P</a:t>
              </a:r>
              <a:r>
                <a:rPr lang="de-DE" dirty="0" smtClean="0"/>
                <a:t>      </a:t>
              </a:r>
              <a:r>
                <a:rPr lang="de-DE" sz="1400" dirty="0" smtClean="0"/>
                <a:t>(</a:t>
              </a:r>
              <a:r>
                <a:rPr lang="de-DE" sz="1400" dirty="0" err="1" smtClean="0"/>
                <a:t>Q_P</a:t>
              </a:r>
              <a:r>
                <a:rPr lang="de-DE" sz="1400" dirty="0" smtClean="0"/>
                <a:t> = 100%  </a:t>
              </a:r>
              <a:r>
                <a:rPr lang="de-DE" sz="1400" dirty="0" err="1" smtClean="0"/>
                <a:t>EngpassLeistung</a:t>
              </a:r>
              <a:r>
                <a:rPr lang="de-DE" sz="1400" dirty="0" smtClean="0"/>
                <a:t>)</a:t>
              </a:r>
              <a:endParaRPr lang="de-DE" dirty="0" smtClean="0"/>
            </a:p>
            <a:p>
              <a:endParaRPr lang="de-DE" dirty="0" smtClean="0"/>
            </a:p>
            <a:p>
              <a:r>
                <a:rPr lang="de-DE" dirty="0" smtClean="0"/>
                <a:t>  Lage:  RE-Mangel Episode über 120 [h]  mit </a:t>
              </a:r>
              <a:r>
                <a:rPr lang="de-DE" u="sng" dirty="0" smtClean="0"/>
                <a:t>hartem Engpass</a:t>
              </a:r>
              <a:r>
                <a:rPr lang="de-DE" dirty="0" smtClean="0"/>
                <a:t> (100 % Backup) über</a:t>
              </a:r>
              <a:r>
                <a:rPr lang="de-DE" b="1" dirty="0" smtClean="0"/>
                <a:t> 30 h</a:t>
              </a:r>
            </a:p>
          </p:txBody>
        </p:sp>
        <p:sp>
          <p:nvSpPr>
            <p:cNvPr id="6" name="Abgerundetes Rechteck 5"/>
            <p:cNvSpPr/>
            <p:nvPr/>
          </p:nvSpPr>
          <p:spPr>
            <a:xfrm>
              <a:off x="4228686" y="3169865"/>
              <a:ext cx="1891485" cy="374254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12000"/>
              </a:srgbClr>
            </a:solidFill>
            <a:ln w="28575">
              <a:solidFill>
                <a:srgbClr val="6600CC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387119" y="3905392"/>
            <a:ext cx="763284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u="sng" dirty="0" smtClean="0"/>
              <a:t>Betrieb im harten Engpass</a:t>
            </a:r>
            <a:r>
              <a:rPr lang="de-DE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GKW</a:t>
            </a:r>
            <a:r>
              <a:rPr lang="de-DE" dirty="0" smtClean="0"/>
              <a:t>  voll im Einsatz (aber beachte: nur 80% </a:t>
            </a:r>
            <a:r>
              <a:rPr lang="de-DE" dirty="0" err="1" smtClean="0"/>
              <a:t>Q_P</a:t>
            </a:r>
            <a:r>
              <a:rPr lang="de-DE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Speicher </a:t>
            </a:r>
            <a:r>
              <a:rPr lang="de-DE" dirty="0" err="1" smtClean="0"/>
              <a:t>Sp80</a:t>
            </a:r>
            <a:r>
              <a:rPr lang="de-DE" dirty="0" smtClean="0"/>
              <a:t> deckt den Rest für mindestens  </a:t>
            </a:r>
            <a:r>
              <a:rPr lang="de-DE" b="1" dirty="0" smtClean="0">
                <a:solidFill>
                  <a:srgbClr val="FF0000"/>
                </a:solidFill>
              </a:rPr>
              <a:t>6</a:t>
            </a:r>
            <a:r>
              <a:rPr lang="de-DE" dirty="0" smtClean="0"/>
              <a:t>/0,20 = </a:t>
            </a:r>
            <a:r>
              <a:rPr lang="de-DE" b="1" dirty="0" smtClean="0"/>
              <a:t>30 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Sobald die Anforderung unter 80% fällt, füllen die </a:t>
            </a:r>
            <a:r>
              <a:rPr lang="de-DE" dirty="0" err="1" smtClean="0"/>
              <a:t>GKW</a:t>
            </a:r>
            <a:r>
              <a:rPr lang="de-DE" dirty="0" smtClean="0"/>
              <a:t> den </a:t>
            </a:r>
            <a:r>
              <a:rPr lang="de-DE" dirty="0" err="1" smtClean="0">
                <a:solidFill>
                  <a:srgbClr val="FF0000"/>
                </a:solidFill>
              </a:rPr>
              <a:t>Sp80</a:t>
            </a:r>
            <a:r>
              <a:rPr lang="de-DE" dirty="0" smtClean="0"/>
              <a:t> wieder auf. 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128306" y="5300224"/>
            <a:ext cx="8764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Fazit für Engpassbetrieb: </a:t>
            </a:r>
          </a:p>
          <a:p>
            <a:r>
              <a:rPr lang="de-DE" dirty="0" smtClean="0"/>
              <a:t>   Der Einsatz des </a:t>
            </a:r>
            <a:r>
              <a:rPr lang="de-DE" dirty="0"/>
              <a:t>Kurzzeitspeicher </a:t>
            </a:r>
            <a:r>
              <a:rPr lang="de-DE" dirty="0" smtClean="0"/>
              <a:t>als Reserve nur </a:t>
            </a:r>
            <a:r>
              <a:rPr lang="de-DE" dirty="0"/>
              <a:t>für eine </a:t>
            </a:r>
            <a:r>
              <a:rPr lang="de-DE" dirty="0" err="1"/>
              <a:t>TeilLast</a:t>
            </a:r>
            <a:r>
              <a:rPr lang="de-DE" dirty="0"/>
              <a:t> </a:t>
            </a:r>
            <a:r>
              <a:rPr lang="de-DE" dirty="0" smtClean="0"/>
              <a:t>und die harte Engpasszeit</a:t>
            </a:r>
          </a:p>
          <a:p>
            <a:r>
              <a:rPr lang="de-DE" dirty="0" smtClean="0"/>
              <a:t>          erlaubt</a:t>
            </a:r>
          </a:p>
          <a:p>
            <a:r>
              <a:rPr lang="de-DE" dirty="0"/>
              <a:t> </a:t>
            </a:r>
            <a:r>
              <a:rPr lang="de-DE" dirty="0" smtClean="0"/>
              <a:t>                  eine etwas reduzierte Installation der Gaskraftwerke.</a:t>
            </a:r>
          </a:p>
        </p:txBody>
      </p:sp>
    </p:spTree>
    <p:extLst>
      <p:ext uri="{BB962C8B-B14F-4D97-AF65-F5344CB8AC3E}">
        <p14:creationId xmlns:p14="http://schemas.microsoft.com/office/powerpoint/2010/main" val="332394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/>
          <p:cNvSpPr/>
          <p:nvPr/>
        </p:nvSpPr>
        <p:spPr>
          <a:xfrm rot="16200000">
            <a:off x="3779844" y="4239168"/>
            <a:ext cx="180001" cy="140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7128284" y="4725144"/>
            <a:ext cx="1651278" cy="28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Abgerundetes Rechteck 2"/>
          <p:cNvSpPr/>
          <p:nvPr/>
        </p:nvSpPr>
        <p:spPr>
          <a:xfrm>
            <a:off x="4606363" y="754689"/>
            <a:ext cx="2556284" cy="14400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smtClean="0"/>
              <a:t>Verbrauch</a:t>
            </a:r>
            <a:endParaRPr lang="de-DE" sz="32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215516" y="1664804"/>
            <a:ext cx="126014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dirty="0"/>
              <a:t> </a:t>
            </a:r>
            <a:r>
              <a:rPr lang="de-DE" sz="2400" b="1" dirty="0" smtClean="0"/>
              <a:t>PV </a:t>
            </a:r>
            <a:r>
              <a:rPr lang="de-DE" dirty="0" smtClean="0"/>
              <a:t>in</a:t>
            </a:r>
          </a:p>
          <a:p>
            <a:pPr algn="ctr"/>
            <a:r>
              <a:rPr lang="de-DE" dirty="0" smtClean="0"/>
              <a:t>S. + O. + W.</a:t>
            </a:r>
          </a:p>
          <a:p>
            <a:pPr algn="ctr"/>
            <a:r>
              <a:rPr lang="de-DE" dirty="0" smtClean="0"/>
              <a:t>Lagen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298764" y="433117"/>
            <a:ext cx="106888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Wind</a:t>
            </a:r>
          </a:p>
          <a:p>
            <a:pPr algn="ctr"/>
            <a:r>
              <a:rPr lang="de-DE" dirty="0" smtClean="0"/>
              <a:t>On + Off</a:t>
            </a:r>
          </a:p>
          <a:p>
            <a:pPr algn="ctr"/>
            <a:r>
              <a:rPr lang="de-DE" dirty="0" smtClean="0"/>
              <a:t> </a:t>
            </a:r>
            <a:r>
              <a:rPr lang="de-DE" dirty="0" err="1" smtClean="0"/>
              <a:t>Shore</a:t>
            </a:r>
            <a:endParaRPr lang="de-DE" dirty="0"/>
          </a:p>
        </p:txBody>
      </p:sp>
      <p:sp>
        <p:nvSpPr>
          <p:cNvPr id="6" name="Abgerundetes Rechteck 5"/>
          <p:cNvSpPr/>
          <p:nvPr/>
        </p:nvSpPr>
        <p:spPr>
          <a:xfrm>
            <a:off x="4561917" y="2492185"/>
            <a:ext cx="2566367" cy="14400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 smtClean="0"/>
              <a:t>Kurzzeit</a:t>
            </a:r>
            <a:r>
              <a:rPr lang="de-DE" sz="2400" dirty="0" smtClean="0"/>
              <a:t> </a:t>
            </a:r>
            <a:br>
              <a:rPr lang="de-DE" sz="2400" dirty="0" smtClean="0"/>
            </a:br>
            <a:r>
              <a:rPr lang="de-DE" sz="2400" b="1" dirty="0" smtClean="0"/>
              <a:t>Speicher</a:t>
            </a:r>
            <a:br>
              <a:rPr lang="de-DE" sz="2400" b="1" dirty="0" smtClean="0"/>
            </a:br>
            <a:r>
              <a:rPr lang="de-DE" sz="2400" b="1" dirty="0" smtClean="0">
                <a:solidFill>
                  <a:srgbClr val="FF0000"/>
                </a:solidFill>
              </a:rPr>
              <a:t>[beschränkt]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 rot="5400000">
            <a:off x="2141656" y="489491"/>
            <a:ext cx="720000" cy="19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3151683" y="1839492"/>
            <a:ext cx="360000" cy="158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 rot="16200000">
            <a:off x="3797114" y="639528"/>
            <a:ext cx="324000" cy="12945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 rot="16200000">
            <a:off x="3761860" y="2654965"/>
            <a:ext cx="360000" cy="12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 nach oben und unten 15"/>
          <p:cNvSpPr/>
          <p:nvPr/>
        </p:nvSpPr>
        <p:spPr>
          <a:xfrm>
            <a:off x="1696186" y="1134871"/>
            <a:ext cx="468052" cy="72000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8" name="Gerade Verbindung 17"/>
          <p:cNvCxnSpPr/>
          <p:nvPr/>
        </p:nvCxnSpPr>
        <p:spPr>
          <a:xfrm flipV="1">
            <a:off x="1529662" y="1124744"/>
            <a:ext cx="3006334" cy="101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Pfeil nach unten 18"/>
          <p:cNvSpPr/>
          <p:nvPr/>
        </p:nvSpPr>
        <p:spPr>
          <a:xfrm>
            <a:off x="4103992" y="1117486"/>
            <a:ext cx="396000" cy="3240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/>
          <p:cNvSpPr txBox="1"/>
          <p:nvPr/>
        </p:nvSpPr>
        <p:spPr>
          <a:xfrm>
            <a:off x="4609656" y="1088740"/>
            <a:ext cx="399726" cy="43088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606363" y="3091342"/>
            <a:ext cx="399726" cy="43088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4572000" y="4416325"/>
            <a:ext cx="2590647" cy="14400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 smtClean="0"/>
              <a:t>Gas</a:t>
            </a:r>
          </a:p>
          <a:p>
            <a:pPr algn="ctr"/>
            <a:r>
              <a:rPr lang="de-DE" sz="2400" b="1" dirty="0" smtClean="0"/>
              <a:t>  Speicher</a:t>
            </a:r>
            <a:br>
              <a:rPr lang="de-DE" sz="2400" b="1" dirty="0" smtClean="0"/>
            </a:br>
            <a:r>
              <a:rPr lang="de-DE" sz="2400" b="1" dirty="0" smtClean="0"/>
              <a:t>(riesig)</a:t>
            </a:r>
            <a:endParaRPr lang="de-DE" sz="2400" b="1" dirty="0"/>
          </a:p>
        </p:txBody>
      </p:sp>
      <p:sp>
        <p:nvSpPr>
          <p:cNvPr id="23" name="Textfeld 22"/>
          <p:cNvSpPr txBox="1"/>
          <p:nvPr/>
        </p:nvSpPr>
        <p:spPr>
          <a:xfrm>
            <a:off x="4572000" y="4725144"/>
            <a:ext cx="399726" cy="43088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3157138" y="3392996"/>
            <a:ext cx="226730" cy="15348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0" name="Gruppieren 49"/>
          <p:cNvGrpSpPr/>
          <p:nvPr/>
        </p:nvGrpSpPr>
        <p:grpSpPr>
          <a:xfrm>
            <a:off x="3491838" y="1448780"/>
            <a:ext cx="1044000" cy="1656000"/>
            <a:chOff x="3923886" y="1628801"/>
            <a:chExt cx="612110" cy="1440159"/>
          </a:xfrm>
        </p:grpSpPr>
        <p:cxnSp>
          <p:nvCxnSpPr>
            <p:cNvPr id="26" name="Gerade Verbindung 25"/>
            <p:cNvCxnSpPr/>
            <p:nvPr/>
          </p:nvCxnSpPr>
          <p:spPr>
            <a:xfrm flipV="1">
              <a:off x="3923886" y="1628801"/>
              <a:ext cx="0" cy="144015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/>
          </p:nvCxnSpPr>
          <p:spPr>
            <a:xfrm>
              <a:off x="3923996" y="3068959"/>
              <a:ext cx="612000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Abgerundetes Rechteck 31"/>
          <p:cNvSpPr/>
          <p:nvPr/>
        </p:nvSpPr>
        <p:spPr>
          <a:xfrm>
            <a:off x="161510" y="224644"/>
            <a:ext cx="1386154" cy="2520000"/>
          </a:xfrm>
          <a:prstGeom prst="roundRect">
            <a:avLst/>
          </a:prstGeom>
          <a:solidFill>
            <a:srgbClr val="92D050">
              <a:alpha val="3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34" name="Pfeil nach oben und unten 33"/>
          <p:cNvSpPr/>
          <p:nvPr/>
        </p:nvSpPr>
        <p:spPr>
          <a:xfrm>
            <a:off x="4031815" y="3105004"/>
            <a:ext cx="287998" cy="36000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7" name="Gruppieren 16"/>
          <p:cNvGrpSpPr/>
          <p:nvPr/>
        </p:nvGrpSpPr>
        <p:grpSpPr>
          <a:xfrm>
            <a:off x="2483768" y="4941168"/>
            <a:ext cx="1387995" cy="1764196"/>
            <a:chOff x="2879812" y="4941168"/>
            <a:chExt cx="1387995" cy="1764196"/>
          </a:xfrm>
        </p:grpSpPr>
        <p:sp>
          <p:nvSpPr>
            <p:cNvPr id="8" name="Zylinder 7"/>
            <p:cNvSpPr/>
            <p:nvPr/>
          </p:nvSpPr>
          <p:spPr>
            <a:xfrm>
              <a:off x="2879812" y="6273316"/>
              <a:ext cx="1387995" cy="432048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Abschaltung</a:t>
              </a:r>
              <a:endParaRPr lang="de-DE" dirty="0"/>
            </a:p>
          </p:txBody>
        </p:sp>
        <p:grpSp>
          <p:nvGrpSpPr>
            <p:cNvPr id="43" name="Gruppieren 42"/>
            <p:cNvGrpSpPr/>
            <p:nvPr/>
          </p:nvGrpSpPr>
          <p:grpSpPr>
            <a:xfrm flipH="1">
              <a:off x="3563888" y="4941168"/>
              <a:ext cx="356296" cy="1440160"/>
              <a:chOff x="3491900" y="5018836"/>
              <a:chExt cx="196161" cy="1213750"/>
            </a:xfrm>
          </p:grpSpPr>
          <p:sp>
            <p:nvSpPr>
              <p:cNvPr id="25" name="Rechteck 24"/>
              <p:cNvSpPr/>
              <p:nvPr/>
            </p:nvSpPr>
            <p:spPr>
              <a:xfrm>
                <a:off x="3688061" y="5018836"/>
                <a:ext cx="0" cy="1213750"/>
              </a:xfrm>
              <a:prstGeom prst="rect">
                <a:avLst/>
              </a:prstGeom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6" name="Rechteck 35"/>
              <p:cNvSpPr/>
              <p:nvPr/>
            </p:nvSpPr>
            <p:spPr>
              <a:xfrm rot="16200000" flipH="1">
                <a:off x="3581900" y="4960640"/>
                <a:ext cx="0" cy="180000"/>
              </a:xfrm>
              <a:prstGeom prst="rect">
                <a:avLst/>
              </a:prstGeom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39" name="Textfeld 38"/>
          <p:cNvSpPr txBox="1"/>
          <p:nvPr/>
        </p:nvSpPr>
        <p:spPr>
          <a:xfrm>
            <a:off x="1779828" y="48454"/>
            <a:ext cx="698477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b="1" u="sng" dirty="0" smtClean="0"/>
              <a:t>Spezialbetrieb:  </a:t>
            </a:r>
            <a:r>
              <a:rPr lang="de-DE" sz="1400" b="1" dirty="0" smtClean="0"/>
              <a:t> </a:t>
            </a:r>
            <a:r>
              <a:rPr lang="de-DE" sz="2800" b="1" dirty="0" smtClean="0"/>
              <a:t>Kurzzeitspeicher im </a:t>
            </a:r>
            <a:r>
              <a:rPr lang="de-DE" sz="2800" b="1" dirty="0" err="1" smtClean="0"/>
              <a:t>LeistungsEngpass</a:t>
            </a:r>
            <a:endParaRPr lang="de-DE" sz="2800" b="1" dirty="0"/>
          </a:p>
        </p:txBody>
      </p:sp>
      <p:sp>
        <p:nvSpPr>
          <p:cNvPr id="45" name="Rechteckiger Pfeil 44"/>
          <p:cNvSpPr/>
          <p:nvPr/>
        </p:nvSpPr>
        <p:spPr>
          <a:xfrm rot="5400000" flipV="1">
            <a:off x="3712843" y="3946114"/>
            <a:ext cx="1160250" cy="558071"/>
          </a:xfrm>
          <a:prstGeom prst="bentArrow">
            <a:avLst>
              <a:gd name="adj1" fmla="val 13156"/>
              <a:gd name="adj2" fmla="val 24738"/>
              <a:gd name="adj3" fmla="val 25000"/>
              <a:gd name="adj4" fmla="val 37828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3173777" y="5406315"/>
            <a:ext cx="1146195" cy="83099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bei</a:t>
            </a:r>
          </a:p>
          <a:p>
            <a:r>
              <a:rPr lang="de-DE" sz="1600" dirty="0" smtClean="0"/>
              <a:t>Konverter- Engpass</a:t>
            </a:r>
            <a:endParaRPr lang="de-DE" sz="1600" dirty="0"/>
          </a:p>
        </p:txBody>
      </p:sp>
      <p:grpSp>
        <p:nvGrpSpPr>
          <p:cNvPr id="30" name="Gruppieren 29"/>
          <p:cNvGrpSpPr/>
          <p:nvPr/>
        </p:nvGrpSpPr>
        <p:grpSpPr>
          <a:xfrm>
            <a:off x="3378413" y="3465156"/>
            <a:ext cx="1157583" cy="1368000"/>
            <a:chOff x="3342409" y="3465156"/>
            <a:chExt cx="1157583" cy="1368000"/>
          </a:xfrm>
        </p:grpSpPr>
        <p:cxnSp>
          <p:nvCxnSpPr>
            <p:cNvPr id="52" name="Gerade Verbindung 51"/>
            <p:cNvCxnSpPr/>
            <p:nvPr/>
          </p:nvCxnSpPr>
          <p:spPr>
            <a:xfrm flipV="1">
              <a:off x="3342409" y="3465156"/>
              <a:ext cx="0" cy="1368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Gerade Verbindung 52"/>
            <p:cNvCxnSpPr/>
            <p:nvPr/>
          </p:nvCxnSpPr>
          <p:spPr>
            <a:xfrm>
              <a:off x="3347992" y="4833155"/>
              <a:ext cx="1152000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0" name="Rechteck 59"/>
          <p:cNvSpPr/>
          <p:nvPr/>
        </p:nvSpPr>
        <p:spPr>
          <a:xfrm>
            <a:off x="7128284" y="3091342"/>
            <a:ext cx="1620020" cy="32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Textfeld 60"/>
          <p:cNvSpPr txBox="1"/>
          <p:nvPr/>
        </p:nvSpPr>
        <p:spPr>
          <a:xfrm>
            <a:off x="7601038" y="3104964"/>
            <a:ext cx="252000" cy="28800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feld 61"/>
          <p:cNvSpPr txBox="1"/>
          <p:nvPr/>
        </p:nvSpPr>
        <p:spPr>
          <a:xfrm>
            <a:off x="7601038" y="4725144"/>
            <a:ext cx="298960" cy="30777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uppieren 28"/>
          <p:cNvGrpSpPr/>
          <p:nvPr/>
        </p:nvGrpSpPr>
        <p:grpSpPr>
          <a:xfrm>
            <a:off x="166408" y="4257092"/>
            <a:ext cx="2245352" cy="1672482"/>
            <a:chOff x="166408" y="4240794"/>
            <a:chExt cx="2245352" cy="1672482"/>
          </a:xfrm>
        </p:grpSpPr>
        <p:grpSp>
          <p:nvGrpSpPr>
            <p:cNvPr id="64" name="Gruppieren 63"/>
            <p:cNvGrpSpPr/>
            <p:nvPr/>
          </p:nvGrpSpPr>
          <p:grpSpPr>
            <a:xfrm>
              <a:off x="377548" y="4241426"/>
              <a:ext cx="2034212" cy="1563838"/>
              <a:chOff x="251520" y="3413334"/>
              <a:chExt cx="2034212" cy="1563838"/>
            </a:xfrm>
          </p:grpSpPr>
          <p:sp>
            <p:nvSpPr>
              <p:cNvPr id="55" name="Textfeld 54"/>
              <p:cNvSpPr txBox="1"/>
              <p:nvPr/>
            </p:nvSpPr>
            <p:spPr>
              <a:xfrm>
                <a:off x="760026" y="4262518"/>
                <a:ext cx="1512140" cy="7146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/>
                  <a:t>schwankend</a:t>
                </a:r>
              </a:p>
              <a:p>
                <a:r>
                  <a:rPr lang="de-DE" dirty="0" smtClean="0"/>
                  <a:t>bis auf Null</a:t>
                </a:r>
                <a:endParaRPr lang="de-DE" dirty="0"/>
              </a:p>
            </p:txBody>
          </p:sp>
          <p:sp>
            <p:nvSpPr>
              <p:cNvPr id="28" name="Pfeil nach unten 27"/>
              <p:cNvSpPr/>
              <p:nvPr/>
            </p:nvSpPr>
            <p:spPr>
              <a:xfrm>
                <a:off x="251520" y="3541997"/>
                <a:ext cx="504000" cy="457329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4" name="Textfeld 53"/>
              <p:cNvSpPr txBox="1"/>
              <p:nvPr/>
            </p:nvSpPr>
            <p:spPr>
              <a:xfrm>
                <a:off x="773592" y="3413334"/>
                <a:ext cx="1512140" cy="7146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/>
                  <a:t>mäßig</a:t>
                </a:r>
                <a:br>
                  <a:rPr lang="de-DE" dirty="0" smtClean="0"/>
                </a:br>
                <a:r>
                  <a:rPr lang="de-DE" dirty="0" smtClean="0"/>
                  <a:t>schwankend</a:t>
                </a:r>
                <a:endParaRPr lang="de-DE" dirty="0"/>
              </a:p>
            </p:txBody>
          </p:sp>
          <p:sp>
            <p:nvSpPr>
              <p:cNvPr id="56" name="Pfeil nach oben und unten 55"/>
              <p:cNvSpPr/>
              <p:nvPr/>
            </p:nvSpPr>
            <p:spPr>
              <a:xfrm>
                <a:off x="251520" y="4181061"/>
                <a:ext cx="468052" cy="796111"/>
              </a:xfrm>
              <a:prstGeom prst="upDown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7" name="Rechteck 66"/>
            <p:cNvSpPr/>
            <p:nvPr/>
          </p:nvSpPr>
          <p:spPr>
            <a:xfrm>
              <a:off x="166408" y="4240794"/>
              <a:ext cx="2245352" cy="1672482"/>
            </a:xfrm>
            <a:prstGeom prst="rect">
              <a:avLst/>
            </a:prstGeom>
            <a:solidFill>
              <a:srgbClr val="EAEAEA">
                <a:alpha val="1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9" name="Pfeil nach oben und unten 68"/>
          <p:cNvSpPr/>
          <p:nvPr/>
        </p:nvSpPr>
        <p:spPr>
          <a:xfrm>
            <a:off x="8010382" y="3096658"/>
            <a:ext cx="287998" cy="322018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Pfeil nach oben und unten 69"/>
          <p:cNvSpPr/>
          <p:nvPr/>
        </p:nvSpPr>
        <p:spPr>
          <a:xfrm>
            <a:off x="8028384" y="4689140"/>
            <a:ext cx="288000" cy="32400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1" name="Gruppieren 30"/>
          <p:cNvGrpSpPr/>
          <p:nvPr/>
        </p:nvGrpSpPr>
        <p:grpSpPr>
          <a:xfrm>
            <a:off x="6665246" y="5577043"/>
            <a:ext cx="2099358" cy="1200329"/>
            <a:chOff x="6665246" y="5577043"/>
            <a:chExt cx="2099358" cy="1200329"/>
          </a:xfrm>
        </p:grpSpPr>
        <p:sp>
          <p:nvSpPr>
            <p:cNvPr id="72" name="Rechteckiger Pfeil 71"/>
            <p:cNvSpPr/>
            <p:nvPr/>
          </p:nvSpPr>
          <p:spPr>
            <a:xfrm rot="16200000">
              <a:off x="7016114" y="5539180"/>
              <a:ext cx="347264" cy="1049000"/>
            </a:xfrm>
            <a:prstGeom prst="bentArrow">
              <a:avLst>
                <a:gd name="adj1" fmla="val 25000"/>
                <a:gd name="adj2" fmla="val 18600"/>
                <a:gd name="adj3" fmla="val 25000"/>
                <a:gd name="adj4" fmla="val 43750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65" name="Textfeld 64"/>
            <p:cNvSpPr txBox="1"/>
            <p:nvPr/>
          </p:nvSpPr>
          <p:spPr>
            <a:xfrm>
              <a:off x="7596336" y="5577043"/>
              <a:ext cx="1168268" cy="120032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 smtClean="0"/>
                <a:t>Import</a:t>
              </a:r>
            </a:p>
            <a:p>
              <a:r>
                <a:rPr lang="de-DE" b="1" dirty="0" smtClean="0">
                  <a:solidFill>
                    <a:schemeClr val="tx1"/>
                  </a:solidFill>
                </a:rPr>
                <a:t>     </a:t>
              </a:r>
              <a:r>
                <a:rPr lang="de-DE" sz="2400" b="1" dirty="0" smtClean="0">
                  <a:solidFill>
                    <a:schemeClr val="bg1"/>
                  </a:solidFill>
                </a:rPr>
                <a:t>Gas </a:t>
              </a:r>
              <a:r>
                <a:rPr lang="de-DE" sz="1400" b="1" dirty="0" smtClean="0">
                  <a:solidFill>
                    <a:schemeClr val="tx1"/>
                  </a:solidFill>
                </a:rPr>
                <a:t/>
              </a:r>
              <a:br>
                <a:rPr lang="de-DE" sz="1400" b="1" dirty="0" smtClean="0">
                  <a:solidFill>
                    <a:schemeClr val="tx1"/>
                  </a:solidFill>
                </a:rPr>
              </a:br>
              <a:r>
                <a:rPr lang="de-DE" sz="1400" b="1" dirty="0" smtClean="0">
                  <a:solidFill>
                    <a:schemeClr val="tx1"/>
                  </a:solidFill>
                </a:rPr>
                <a:t>zum Jahres- Ausgleich </a:t>
              </a:r>
              <a:endParaRPr lang="de-DE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66" name="Rechteck 65"/>
          <p:cNvSpPr/>
          <p:nvPr/>
        </p:nvSpPr>
        <p:spPr>
          <a:xfrm>
            <a:off x="6912260" y="5268530"/>
            <a:ext cx="112918" cy="15894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3" name="Rechteck 72"/>
          <p:cNvSpPr/>
          <p:nvPr/>
        </p:nvSpPr>
        <p:spPr>
          <a:xfrm>
            <a:off x="8460432" y="1088740"/>
            <a:ext cx="324000" cy="38880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Pfeil nach rechts 1"/>
          <p:cNvSpPr/>
          <p:nvPr/>
        </p:nvSpPr>
        <p:spPr>
          <a:xfrm flipH="1">
            <a:off x="7162647" y="944724"/>
            <a:ext cx="1306690" cy="6120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Pfeil nach oben und unten 41"/>
          <p:cNvSpPr/>
          <p:nvPr/>
        </p:nvSpPr>
        <p:spPr>
          <a:xfrm>
            <a:off x="4257007" y="4797184"/>
            <a:ext cx="209995" cy="28800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Pfeil nach oben und unten 76"/>
          <p:cNvSpPr/>
          <p:nvPr/>
        </p:nvSpPr>
        <p:spPr>
          <a:xfrm>
            <a:off x="8028418" y="1088740"/>
            <a:ext cx="287998" cy="322018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" name="Gruppieren 9"/>
          <p:cNvGrpSpPr/>
          <p:nvPr/>
        </p:nvGrpSpPr>
        <p:grpSpPr>
          <a:xfrm>
            <a:off x="467753" y="3382907"/>
            <a:ext cx="7416615" cy="1018201"/>
            <a:chOff x="467753" y="3382907"/>
            <a:chExt cx="7416615" cy="1018201"/>
          </a:xfrm>
        </p:grpSpPr>
        <p:sp>
          <p:nvSpPr>
            <p:cNvPr id="63" name="Textfeld 62"/>
            <p:cNvSpPr txBox="1"/>
            <p:nvPr/>
          </p:nvSpPr>
          <p:spPr>
            <a:xfrm>
              <a:off x="467753" y="3382907"/>
              <a:ext cx="2574271" cy="707886"/>
            </a:xfrm>
            <a:prstGeom prst="rect">
              <a:avLst/>
            </a:prstGeom>
            <a:solidFill>
              <a:srgbClr val="FFFF00"/>
            </a:solidFill>
            <a:ln w="5715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2000" b="1" dirty="0" smtClean="0"/>
                <a:t>außer bei Leistungsvorsorge</a:t>
              </a:r>
              <a:endParaRPr lang="de-DE" sz="2400" b="1" dirty="0"/>
            </a:p>
          </p:txBody>
        </p:sp>
        <p:sp>
          <p:nvSpPr>
            <p:cNvPr id="12" name="Pfeil nach oben 11"/>
            <p:cNvSpPr/>
            <p:nvPr/>
          </p:nvSpPr>
          <p:spPr>
            <a:xfrm>
              <a:off x="5328084" y="3933056"/>
              <a:ext cx="216000" cy="468052"/>
            </a:xfrm>
            <a:prstGeom prst="up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5508104" y="4005064"/>
              <a:ext cx="2376264" cy="369332"/>
            </a:xfrm>
            <a:prstGeom prst="rect">
              <a:avLst/>
            </a:prstGeom>
            <a:noFill/>
            <a:ln>
              <a:solidFill>
                <a:srgbClr val="FFFF6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b="1" dirty="0" smtClean="0">
                  <a:ln>
                    <a:solidFill>
                      <a:srgbClr val="0000FF"/>
                    </a:solidFill>
                  </a:ln>
                  <a:solidFill>
                    <a:srgbClr val="0000FF"/>
                  </a:solidFill>
                </a:rPr>
                <a:t>für Leistungsreserve !!</a:t>
              </a:r>
              <a:endParaRPr lang="de-DE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endParaRPr>
            </a:p>
          </p:txBody>
        </p:sp>
      </p:grpSp>
      <p:sp>
        <p:nvSpPr>
          <p:cNvPr id="59" name="Textfeld 58"/>
          <p:cNvSpPr txBox="1"/>
          <p:nvPr/>
        </p:nvSpPr>
        <p:spPr>
          <a:xfrm>
            <a:off x="611573" y="2896603"/>
            <a:ext cx="2421255" cy="369332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meist:</a:t>
            </a:r>
            <a:r>
              <a:rPr lang="de-DE" b="1" dirty="0" smtClean="0"/>
              <a:t> </a:t>
            </a:r>
            <a:r>
              <a:rPr lang="de-DE" sz="1600" b="1" dirty="0" smtClean="0"/>
              <a:t>Strikte Priorität,</a:t>
            </a:r>
            <a:endParaRPr lang="de-DE" sz="2000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27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231740" y="80628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smtClean="0"/>
              <a:t>Bevölkerungsdichte  </a:t>
            </a:r>
            <a:r>
              <a:rPr lang="de-DE" sz="2000" b="1" dirty="0" smtClean="0"/>
              <a:t>(2005)</a:t>
            </a:r>
            <a:endParaRPr lang="de-DE" sz="36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359532" y="5739643"/>
            <a:ext cx="8388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  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Quelle: Wikipedia 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Bevölkerungsdichte (Zugriff: 2016.0107)</a:t>
            </a:r>
            <a:r>
              <a:rPr lang="de-DE" dirty="0" smtClean="0">
                <a:hlinkClick r:id="rId2"/>
              </a:rPr>
              <a:t>            </a:t>
            </a:r>
          </a:p>
          <a:p>
            <a:r>
              <a:rPr lang="de-DE" dirty="0" smtClean="0">
                <a:hlinkClick r:id="rId2"/>
              </a:rPr>
              <a:t>   https</a:t>
            </a:r>
            <a:r>
              <a:rPr lang="de-DE" dirty="0">
                <a:hlinkClick r:id="rId2"/>
              </a:rPr>
              <a:t>://</a:t>
            </a:r>
            <a:r>
              <a:rPr lang="de-DE" dirty="0" err="1" smtClean="0">
                <a:hlinkClick r:id="rId2"/>
              </a:rPr>
              <a:t>de.wikipedia.org</a:t>
            </a:r>
            <a:r>
              <a:rPr lang="de-DE" dirty="0" smtClean="0">
                <a:hlinkClick r:id="rId2"/>
              </a:rPr>
              <a:t>/</a:t>
            </a:r>
            <a:r>
              <a:rPr lang="de-DE" dirty="0" err="1" smtClean="0">
                <a:hlinkClick r:id="rId2"/>
              </a:rPr>
              <a:t>wiki</a:t>
            </a:r>
            <a:r>
              <a:rPr lang="de-DE" dirty="0" smtClean="0">
                <a:hlinkClick r:id="rId2"/>
              </a:rPr>
              <a:t>/</a:t>
            </a:r>
            <a:r>
              <a:rPr lang="de-DE" dirty="0" err="1" smtClean="0">
                <a:hlinkClick r:id="rId2"/>
              </a:rPr>
              <a:t>Bev%C3%B6lkerungsdichte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2" y="1052735"/>
            <a:ext cx="9144000" cy="363378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" y="2456892"/>
            <a:ext cx="1468750" cy="215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59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664804"/>
            <a:ext cx="7772400" cy="1872207"/>
          </a:xfrm>
        </p:spPr>
        <p:txBody>
          <a:bodyPr>
            <a:normAutofit/>
          </a:bodyPr>
          <a:lstStyle/>
          <a:p>
            <a:r>
              <a:rPr lang="de-DE" dirty="0" smtClean="0">
                <a:latin typeface="Arial" pitchFamily="34" charset="0"/>
                <a:cs typeface="Arial" pitchFamily="34" charset="0"/>
              </a:rPr>
              <a:t>4. </a:t>
            </a:r>
            <a:r>
              <a:rPr lang="de-DE" dirty="0">
                <a:latin typeface="Arial" pitchFamily="34" charset="0"/>
                <a:cs typeface="Arial" pitchFamily="34" charset="0"/>
              </a:rPr>
              <a:t>Spezial: Unkonventioneller Energiespeicher 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5496" y="44624"/>
            <a:ext cx="14350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 dirty="0" smtClean="0"/>
              <a:t>4.</a:t>
            </a:r>
            <a:endParaRPr lang="de-DE" sz="1200" b="1" dirty="0"/>
          </a:p>
        </p:txBody>
      </p:sp>
      <p:sp>
        <p:nvSpPr>
          <p:cNvPr id="4" name="Ellipse 3"/>
          <p:cNvSpPr/>
          <p:nvPr/>
        </p:nvSpPr>
        <p:spPr>
          <a:xfrm>
            <a:off x="8969134" y="8620"/>
            <a:ext cx="175374" cy="17537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431540" y="4545124"/>
            <a:ext cx="83889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Dr</a:t>
            </a:r>
            <a:r>
              <a:rPr lang="de-DE" sz="2000" b="1" dirty="0"/>
              <a:t>. Gerhard Luther </a:t>
            </a:r>
            <a:r>
              <a:rPr lang="de-DE" sz="2000" b="1" dirty="0" smtClean="0"/>
              <a:t>                                            Prof</a:t>
            </a:r>
            <a:r>
              <a:rPr lang="de-DE" sz="2000" b="1" dirty="0"/>
              <a:t>. Dr. Horst Schmidt-Böcking                    </a:t>
            </a:r>
            <a:endParaRPr lang="de-DE" sz="2000" dirty="0"/>
          </a:p>
          <a:p>
            <a:r>
              <a:rPr lang="de-DE" dirty="0" smtClean="0"/>
              <a:t> </a:t>
            </a:r>
            <a:r>
              <a:rPr lang="de-DE" dirty="0"/>
              <a:t>Universität des </a:t>
            </a:r>
            <a:r>
              <a:rPr lang="de-DE" dirty="0" smtClean="0"/>
              <a:t>Saarlandes                                       Universität </a:t>
            </a:r>
            <a:r>
              <a:rPr lang="de-DE" dirty="0"/>
              <a:t>Frankfurt</a:t>
            </a:r>
          </a:p>
          <a:p>
            <a:r>
              <a:rPr lang="de-DE" dirty="0" smtClean="0"/>
              <a:t> Experimentalphysik </a:t>
            </a:r>
            <a:r>
              <a:rPr lang="de-DE" dirty="0"/>
              <a:t>, Bau </a:t>
            </a:r>
            <a:r>
              <a:rPr lang="de-DE" dirty="0" err="1" smtClean="0"/>
              <a:t>E26</a:t>
            </a:r>
            <a:r>
              <a:rPr lang="de-DE" dirty="0" smtClean="0"/>
              <a:t>                                      Institut </a:t>
            </a:r>
            <a:r>
              <a:rPr lang="de-DE" dirty="0"/>
              <a:t>für Kernphysik                                             </a:t>
            </a:r>
            <a:r>
              <a:rPr lang="de-DE" dirty="0" smtClean="0"/>
              <a:t>   </a:t>
            </a:r>
            <a:endParaRPr lang="de-DE" dirty="0"/>
          </a:p>
          <a:p>
            <a:r>
              <a:rPr lang="de-DE" dirty="0" smtClean="0"/>
              <a:t> 66123 </a:t>
            </a:r>
            <a:r>
              <a:rPr lang="de-DE" dirty="0"/>
              <a:t>Saarbrücken                                                    60438 Frankfurt, Max-von-Laue-Str. 1                       </a:t>
            </a:r>
          </a:p>
          <a:p>
            <a:r>
              <a:rPr lang="de-DE" dirty="0" smtClean="0"/>
              <a:t> </a:t>
            </a:r>
            <a:r>
              <a:rPr lang="de-DE" u="sng" dirty="0" smtClean="0">
                <a:hlinkClick r:id="rId2"/>
              </a:rPr>
              <a:t>luther.gerhard@ingenieur.de</a:t>
            </a:r>
            <a:r>
              <a:rPr lang="de-DE" dirty="0" smtClean="0"/>
              <a:t>                                    </a:t>
            </a:r>
            <a:r>
              <a:rPr lang="de-DE" u="sng" dirty="0">
                <a:hlinkClick r:id="rId3"/>
              </a:rPr>
              <a:t>schmidtb@atom.uni-frankfurt.de</a:t>
            </a:r>
            <a:r>
              <a:rPr lang="de-DE" dirty="0"/>
              <a:t>  </a:t>
            </a:r>
          </a:p>
          <a:p>
            <a:r>
              <a:rPr lang="de-DE" dirty="0" smtClean="0"/>
              <a:t>0681-302-2737(d</a:t>
            </a:r>
            <a:r>
              <a:rPr lang="de-DE" dirty="0"/>
              <a:t>)  und 0681-56310(p)                  069-798 47002 und 06174-934099(p</a:t>
            </a:r>
            <a:r>
              <a:rPr lang="de-DE" dirty="0" smtClean="0"/>
              <a:t>) </a:t>
            </a:r>
            <a:endParaRPr lang="de-DE" dirty="0"/>
          </a:p>
          <a:p>
            <a:r>
              <a:rPr lang="de-DE" b="1" dirty="0"/>
              <a:t> 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770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79512" y="1438034"/>
            <a:ext cx="8820980" cy="1738938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 smtClean="0"/>
              <a:t>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Ein Pumpspeicherwerk, bestehend aus </a:t>
            </a:r>
          </a:p>
          <a:p>
            <a:r>
              <a:rPr lang="de-DE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  1.  dem </a:t>
            </a:r>
            <a:r>
              <a:rPr lang="de-DE" sz="2800" b="1" u="sng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Meer</a:t>
            </a:r>
            <a:r>
              <a:rPr lang="de-DE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als </a:t>
            </a:r>
            <a:r>
              <a:rPr lang="de-DE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oberem Speicher</a:t>
            </a:r>
          </a:p>
          <a:p>
            <a:r>
              <a:rPr lang="de-DE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  2. einem  technischen </a:t>
            </a:r>
            <a:r>
              <a:rPr lang="de-DE" sz="28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Hohlkörper</a:t>
            </a:r>
            <a:r>
              <a:rPr lang="de-DE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auf dem </a:t>
            </a:r>
            <a:r>
              <a:rPr lang="de-DE" sz="24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Meeresboden</a:t>
            </a:r>
            <a:br>
              <a:rPr lang="de-DE" sz="24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4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als </a:t>
            </a:r>
            <a:r>
              <a:rPr lang="de-DE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unterem Speicher.</a:t>
            </a:r>
            <a:endParaRPr lang="de-DE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67544" y="3544560"/>
            <a:ext cx="79568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latin typeface="Arial" pitchFamily="34" charset="0"/>
                <a:cs typeface="Arial" pitchFamily="34" charset="0"/>
              </a:rPr>
              <a:t>3. Eine  lokale  </a:t>
            </a:r>
            <a:r>
              <a:rPr lang="de-DE" sz="2800" b="1" u="sng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Pump</a:t>
            </a:r>
            <a:r>
              <a:rPr lang="de-DE" sz="2800" b="1" u="sng" dirty="0" err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Turbine</a:t>
            </a:r>
            <a:r>
              <a:rPr lang="de-DE" sz="2800" dirty="0" smtClean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entleert den Hohlkörper</a:t>
            </a:r>
            <a:r>
              <a:rPr lang="de-DE" sz="24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2400" dirty="0" smtClean="0">
              <a:solidFill>
                <a:srgbClr val="3333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24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und  gewinnt die Energie </a:t>
            </a:r>
            <a:r>
              <a:rPr lang="de-DE" sz="2400" dirty="0" smtClean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beim </a:t>
            </a:r>
            <a:r>
              <a:rPr lang="de-DE" sz="2400" dirty="0" err="1" smtClean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Befüllen</a:t>
            </a:r>
            <a:r>
              <a:rPr lang="de-DE" sz="2400" dirty="0" smtClean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 zurück. </a:t>
            </a:r>
            <a:endParaRPr lang="de-DE" sz="2400" dirty="0">
              <a:solidFill>
                <a:srgbClr val="CC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75556" y="5003884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Außer kurzen Verbindungsstücken sind keine Leitungen nötig.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971600" y="152346"/>
            <a:ext cx="7092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latin typeface="Arial" pitchFamily="34" charset="0"/>
                <a:cs typeface="Arial" pitchFamily="34" charset="0"/>
              </a:rPr>
              <a:t>Die einfache Idee des Meerei</a:t>
            </a:r>
            <a:endParaRPr lang="de-DE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5496" y="44624"/>
            <a:ext cx="43204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 smtClean="0"/>
              <a:t>4.1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353721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02" y="10264"/>
            <a:ext cx="9290236" cy="6569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http://www.nmz.de/files/Hoch_Tief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5676" y="1"/>
            <a:ext cx="571499" cy="571499"/>
          </a:xfrm>
          <a:prstGeom prst="rect">
            <a:avLst/>
          </a:prstGeom>
          <a:noFill/>
        </p:spPr>
      </p:pic>
      <p:sp>
        <p:nvSpPr>
          <p:cNvPr id="8" name="Textfeld 7"/>
          <p:cNvSpPr txBox="1"/>
          <p:nvPr/>
        </p:nvSpPr>
        <p:spPr>
          <a:xfrm>
            <a:off x="0" y="6665876"/>
            <a:ext cx="902749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de-DE" sz="900" b="1" dirty="0" smtClean="0">
                <a:latin typeface="Arial" pitchFamily="34" charset="0"/>
                <a:cs typeface="Arial" pitchFamily="34" charset="0"/>
              </a:rPr>
              <a:t>Quelle: Hochtief -</a:t>
            </a:r>
            <a:r>
              <a:rPr lang="de-DE" sz="900" b="1" dirty="0" err="1" smtClean="0">
                <a:latin typeface="Arial" pitchFamily="34" charset="0"/>
                <a:cs typeface="Arial" pitchFamily="34" charset="0"/>
              </a:rPr>
              <a:t>A.Garg</a:t>
            </a:r>
            <a:r>
              <a:rPr lang="de-DE" sz="900" b="1" dirty="0" smtClean="0">
                <a:latin typeface="Arial" pitchFamily="34" charset="0"/>
                <a:cs typeface="Arial" pitchFamily="34" charset="0"/>
              </a:rPr>
              <a:t> e.a.:  </a:t>
            </a:r>
            <a:r>
              <a:rPr lang="en-US" sz="900" b="1" dirty="0" smtClean="0">
                <a:latin typeface="Arial" pitchFamily="34" charset="0"/>
                <a:cs typeface="Arial" pitchFamily="34" charset="0"/>
              </a:rPr>
              <a:t>Presentation C2 auf IRES 7 (2012): STENSEA (</a:t>
            </a:r>
            <a:r>
              <a:rPr lang="en-US" sz="900" b="1" kern="0" dirty="0" smtClean="0">
                <a:latin typeface="Arial" pitchFamily="34" charset="0"/>
                <a:cs typeface="Arial" pitchFamily="34" charset="0"/>
              </a:rPr>
              <a:t>Stored Energy  in Sea) </a:t>
            </a:r>
            <a:r>
              <a:rPr lang="en-US" sz="900" b="1" dirty="0" smtClean="0">
                <a:latin typeface="Arial" pitchFamily="34" charset="0"/>
                <a:cs typeface="Arial" pitchFamily="34" charset="0"/>
              </a:rPr>
              <a:t> -</a:t>
            </a:r>
            <a:r>
              <a:rPr lang="en-US" sz="900" b="1" dirty="0" smtClean="0">
                <a:solidFill>
                  <a:srgbClr val="565656"/>
                </a:solidFill>
                <a:latin typeface="Arial" pitchFamily="34" charset="0"/>
                <a:cs typeface="Arial" pitchFamily="34" charset="0"/>
              </a:rPr>
              <a:t>The Feasibility of an Underwater Pumped Hydro Storage System</a:t>
            </a:r>
            <a:endParaRPr lang="de-DE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-1" y="143635"/>
            <a:ext cx="5247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u="sng" dirty="0" smtClean="0">
                <a:latin typeface="Arial" pitchFamily="34" charset="0"/>
                <a:cs typeface="Arial" pitchFamily="34" charset="0"/>
              </a:rPr>
              <a:t>Projekt STENSEA 2012: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Artist View</a:t>
            </a:r>
            <a:endParaRPr lang="de-DE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-18510" y="6210018"/>
            <a:ext cx="4031940" cy="369332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r>
              <a:rPr lang="de-DE" b="1" dirty="0" smtClean="0"/>
              <a:t>Originalfolie: </a:t>
            </a:r>
            <a:r>
              <a:rPr lang="de-DE" b="1" dirty="0" err="1" smtClean="0"/>
              <a:t>Garg</a:t>
            </a:r>
            <a:r>
              <a:rPr lang="de-DE" b="1" dirty="0" smtClean="0"/>
              <a:t> e.a.(2012), Hochtief</a:t>
            </a:r>
            <a:endParaRPr lang="de-DE" b="1" dirty="0"/>
          </a:p>
        </p:txBody>
      </p:sp>
      <p:sp>
        <p:nvSpPr>
          <p:cNvPr id="11" name="Rechteck 10"/>
          <p:cNvSpPr/>
          <p:nvPr/>
        </p:nvSpPr>
        <p:spPr>
          <a:xfrm>
            <a:off x="165870" y="908720"/>
            <a:ext cx="5846289" cy="369332"/>
          </a:xfrm>
          <a:prstGeom prst="rect">
            <a:avLst/>
          </a:prstGeom>
          <a:solidFill>
            <a:srgbClr val="FFE07D"/>
          </a:solidFill>
          <a:ln>
            <a:solidFill>
              <a:schemeClr val="accent1">
                <a:shade val="50000"/>
              </a:schemeClr>
            </a:solidFill>
          </a:ln>
          <a:effectLst>
            <a:glow>
              <a:srgbClr val="FFC000"/>
            </a:glow>
            <a:softEdge rad="31750"/>
          </a:effectLst>
        </p:spPr>
        <p:txBody>
          <a:bodyPr wrap="square" lIns="0" tIns="0" rIns="0" bIns="0">
            <a:spAutoFit/>
          </a:bodyPr>
          <a:lstStyle/>
          <a:p>
            <a:r>
              <a:rPr lang="de-DE" sz="2400" b="1" dirty="0" smtClean="0">
                <a:solidFill>
                  <a:srgbClr val="3333FF"/>
                </a:solidFill>
              </a:rPr>
              <a:t> </a:t>
            </a:r>
            <a:r>
              <a:rPr lang="de-DE" sz="2200" b="1" dirty="0" smtClean="0">
                <a:solidFill>
                  <a:srgbClr val="3333FF"/>
                </a:solidFill>
              </a:rPr>
              <a:t>178</a:t>
            </a:r>
            <a:r>
              <a:rPr lang="de-DE" sz="2400" dirty="0" smtClean="0">
                <a:solidFill>
                  <a:srgbClr val="3333FF"/>
                </a:solidFill>
              </a:rPr>
              <a:t>  </a:t>
            </a:r>
            <a:r>
              <a:rPr lang="de-DE" sz="2000" dirty="0">
                <a:solidFill>
                  <a:srgbClr val="3333FF"/>
                </a:solidFill>
              </a:rPr>
              <a:t>€/kWh  </a:t>
            </a:r>
            <a:r>
              <a:rPr lang="de-DE" b="1" dirty="0" err="1"/>
              <a:t>PartialKosten</a:t>
            </a:r>
            <a:r>
              <a:rPr lang="de-DE" dirty="0"/>
              <a:t>  </a:t>
            </a:r>
            <a:r>
              <a:rPr lang="de-DE" sz="1600" dirty="0"/>
              <a:t>„in situ“ </a:t>
            </a:r>
            <a:r>
              <a:rPr lang="de-DE" sz="1600" dirty="0" err="1"/>
              <a:t>Speicherkapazitzät</a:t>
            </a:r>
            <a:r>
              <a:rPr lang="de-DE" sz="1600" dirty="0"/>
              <a:t>“</a:t>
            </a:r>
          </a:p>
        </p:txBody>
      </p:sp>
      <p:sp>
        <p:nvSpPr>
          <p:cNvPr id="2" name="Rechteck 1"/>
          <p:cNvSpPr/>
          <p:nvPr/>
        </p:nvSpPr>
        <p:spPr>
          <a:xfrm>
            <a:off x="154949" y="1378806"/>
            <a:ext cx="5857209" cy="338554"/>
          </a:xfrm>
          <a:prstGeom prst="rect">
            <a:avLst/>
          </a:prstGeom>
          <a:solidFill>
            <a:srgbClr val="FFE07D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lIns="0" tIns="0" rIns="0" bIns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Helvetica 45 Light" pitchFamily="34" charset="0"/>
              </a:rPr>
              <a:t> </a:t>
            </a:r>
            <a:r>
              <a:rPr lang="en-US" sz="2200" b="1" dirty="0" smtClean="0">
                <a:solidFill>
                  <a:srgbClr val="C00000"/>
                </a:solidFill>
                <a:latin typeface="Helvetica 45 Light" pitchFamily="34" charset="0"/>
              </a:rPr>
              <a:t>525</a:t>
            </a:r>
            <a:r>
              <a:rPr lang="en-US" sz="2000" b="1" dirty="0" smtClean="0">
                <a:solidFill>
                  <a:srgbClr val="C00000"/>
                </a:solidFill>
                <a:latin typeface="Helvetica 45 Light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Helvetica 45 Light" pitchFamily="34" charset="0"/>
              </a:rPr>
              <a:t>€/kW </a:t>
            </a:r>
            <a:r>
              <a:rPr lang="en-US" dirty="0" smtClean="0">
                <a:solidFill>
                  <a:srgbClr val="C00000"/>
                </a:solidFill>
                <a:latin typeface="Helvetica 45 Light" pitchFamily="34" charset="0"/>
              </a:rPr>
              <a:t> </a:t>
            </a:r>
            <a:r>
              <a:rPr lang="en-US" sz="1600" b="1" dirty="0" smtClean="0">
                <a:latin typeface="Helvetica 45 Light" pitchFamily="34" charset="0"/>
              </a:rPr>
              <a:t>Pump-turbine</a:t>
            </a:r>
            <a:r>
              <a:rPr lang="en-US" sz="1600" b="1" dirty="0" smtClean="0">
                <a:solidFill>
                  <a:srgbClr val="565656"/>
                </a:solidFill>
                <a:latin typeface="Helvetica 45 Light" pitchFamily="34" charset="0"/>
              </a:rPr>
              <a:t> </a:t>
            </a:r>
            <a:r>
              <a:rPr lang="en-US" sz="1600" dirty="0">
                <a:solidFill>
                  <a:srgbClr val="565656"/>
                </a:solidFill>
                <a:latin typeface="Helvetica 45 Light" pitchFamily="34" charset="0"/>
              </a:rPr>
              <a:t>with electro-mechanical </a:t>
            </a:r>
            <a:r>
              <a:rPr lang="en-US" sz="1600" dirty="0" smtClean="0">
                <a:solidFill>
                  <a:srgbClr val="565656"/>
                </a:solidFill>
                <a:latin typeface="Helvetica 45 Light" pitchFamily="34" charset="0"/>
              </a:rPr>
              <a:t>equipment  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9126964" y="8620"/>
            <a:ext cx="175374" cy="17537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3496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 rotWithShape="1">
          <a:blip r:embed="rId2" cstate="print"/>
          <a:srcRect l="6631" t="13281" r="4167" b="68720"/>
          <a:stretch/>
        </p:blipFill>
        <p:spPr>
          <a:xfrm>
            <a:off x="166970" y="1124744"/>
            <a:ext cx="8810059" cy="1260106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/>
          </p:cNvPicPr>
          <p:nvPr/>
        </p:nvPicPr>
        <p:blipFill rotWithShape="1">
          <a:blip r:embed="rId3" cstate="print"/>
          <a:srcRect l="3182" t="12560" r="4660" b="60080"/>
          <a:stretch/>
        </p:blipFill>
        <p:spPr>
          <a:xfrm>
            <a:off x="179512" y="3093923"/>
            <a:ext cx="8779388" cy="184724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04536" y="6525344"/>
            <a:ext cx="8967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Quelle: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Schmick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-Böcking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e.a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.: 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Speicherung elektrischer Energie am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Meeresboden - Das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Meer-Ei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PhiuZ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(2013),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p.194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-198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655676" y="133472"/>
            <a:ext cx="5814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Einige Elementare Zahlen zum </a:t>
            </a:r>
            <a:r>
              <a:rPr lang="de-DE" sz="2800" b="1" dirty="0" err="1" smtClean="0"/>
              <a:t>Meerei</a:t>
            </a:r>
            <a:endParaRPr lang="de-DE" sz="2800" b="1" dirty="0"/>
          </a:p>
        </p:txBody>
      </p:sp>
      <p:sp>
        <p:nvSpPr>
          <p:cNvPr id="6" name="Rechteck 5"/>
          <p:cNvSpPr/>
          <p:nvPr/>
        </p:nvSpPr>
        <p:spPr>
          <a:xfrm>
            <a:off x="6480212" y="3392996"/>
            <a:ext cx="1584176" cy="1296144"/>
          </a:xfrm>
          <a:prstGeom prst="rect">
            <a:avLst/>
          </a:prstGeom>
          <a:solidFill>
            <a:schemeClr val="accent6">
              <a:lumMod val="60000"/>
              <a:lumOff val="40000"/>
              <a:alpha val="0"/>
            </a:schemeClr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515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3553718" cy="5114553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6057292"/>
            <a:ext cx="3923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>
                <a:latin typeface="Arial" pitchFamily="34" charset="0"/>
                <a:cs typeface="Arial" pitchFamily="34" charset="0"/>
              </a:rPr>
              <a:t>FhG</a:t>
            </a:r>
            <a:r>
              <a:rPr lang="de-DE" sz="1400" dirty="0" smtClean="0">
                <a:latin typeface="Arial" pitchFamily="34" charset="0"/>
                <a:cs typeface="Arial" pitchFamily="34" charset="0"/>
              </a:rPr>
              <a:t>-IWES Projekt </a:t>
            </a:r>
            <a:r>
              <a:rPr lang="de-DE" sz="1400" dirty="0" err="1" smtClean="0">
                <a:latin typeface="Arial" pitchFamily="34" charset="0"/>
                <a:cs typeface="Arial" pitchFamily="34" charset="0"/>
              </a:rPr>
              <a:t>StEnSea</a:t>
            </a:r>
            <a:r>
              <a:rPr lang="de-DE" sz="1400" dirty="0" smtClean="0">
                <a:latin typeface="Arial" pitchFamily="34" charset="0"/>
                <a:cs typeface="Arial" pitchFamily="34" charset="0"/>
              </a:rPr>
              <a:t> (2016.1102):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b="1" dirty="0" smtClean="0">
                <a:latin typeface="Arial" pitchFamily="34" charset="0"/>
                <a:cs typeface="Arial" pitchFamily="34" charset="0"/>
              </a:rPr>
              <a:t>Abladen im Fährhafen Konstanz</a:t>
            </a:r>
            <a:endParaRPr lang="de-DE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79512" y="116632"/>
            <a:ext cx="871296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b="1" dirty="0" smtClean="0"/>
              <a:t>2016 AD: Versuch mit Meerei -Modell (3 m)  im Bodensee </a:t>
            </a:r>
            <a:endParaRPr lang="de-DE" sz="2800" b="1" dirty="0"/>
          </a:p>
        </p:txBody>
      </p:sp>
      <p:pic>
        <p:nvPicPr>
          <p:cNvPr id="7" name="Picture 4" descr="http://www.energiesystemtechnik.iwes.fraunhofer.de/content/dam/iwes-neu/energiesystemtechnik/de/images/Bilder_im_Text/2016_StEnSea/StEnSea_2373_q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0" t="2661" r="25151" b="-2661"/>
          <a:stretch/>
        </p:blipFill>
        <p:spPr bwMode="auto">
          <a:xfrm>
            <a:off x="4139952" y="572070"/>
            <a:ext cx="4439264" cy="609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9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79512" y="116632"/>
            <a:ext cx="42364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b="1" u="sng" dirty="0" smtClean="0"/>
              <a:t>2016 AD:  Meerei -Modell (3 m)  im Bodense</a:t>
            </a:r>
            <a:r>
              <a:rPr lang="de-DE" sz="1600" b="1" dirty="0" smtClean="0"/>
              <a:t>e</a:t>
            </a:r>
            <a:r>
              <a:rPr lang="de-DE" b="1" dirty="0" smtClean="0"/>
              <a:t> </a:t>
            </a:r>
            <a:endParaRPr lang="de-DE" b="1" dirty="0"/>
          </a:p>
        </p:txBody>
      </p:sp>
      <p:pic>
        <p:nvPicPr>
          <p:cNvPr id="5" name="Grafik 4" descr="IMG_66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68486" y="3790736"/>
            <a:ext cx="3983934" cy="2987951"/>
          </a:xfrm>
          <a:prstGeom prst="rect">
            <a:avLst/>
          </a:prstGeom>
        </p:spPr>
      </p:pic>
      <p:pic>
        <p:nvPicPr>
          <p:cNvPr id="6" name="Grafik 5" descr="IMG_65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5983" y="764704"/>
            <a:ext cx="3936437" cy="29523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00708"/>
            <a:ext cx="4271152" cy="291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790074"/>
            <a:ext cx="4249505" cy="302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533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1940" y="512676"/>
            <a:ext cx="4336723" cy="612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215516" y="152636"/>
            <a:ext cx="2916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Der Presse gefällt </a:t>
            </a:r>
          </a:p>
          <a:p>
            <a:r>
              <a:rPr lang="de-DE" sz="2800" b="1" dirty="0" smtClean="0"/>
              <a:t>diese Idee</a:t>
            </a:r>
            <a:endParaRPr lang="de-DE" sz="28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1052736"/>
            <a:ext cx="5022902" cy="565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943708" y="800708"/>
            <a:ext cx="1720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SAARBRÜCKER ZTG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406915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95536" y="476672"/>
            <a:ext cx="8316416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Ausführliche Beschreibung  auch des Meereies  bereits  in der neuen </a:t>
            </a:r>
            <a:r>
              <a:rPr lang="de-DE" sz="2400" b="1" dirty="0" smtClean="0"/>
              <a:t>Monographie von Prof. </a:t>
            </a:r>
            <a:r>
              <a:rPr lang="de-DE" sz="2400" b="1" dirty="0" err="1" smtClean="0"/>
              <a:t>Sterner</a:t>
            </a:r>
            <a:r>
              <a:rPr lang="de-DE" sz="2400" b="1" dirty="0" smtClean="0"/>
              <a:t> über Energiespeicher </a:t>
            </a:r>
            <a:r>
              <a:rPr lang="de-DE" sz="2400" dirty="0" smtClean="0"/>
              <a:t>, </a:t>
            </a:r>
            <a:br>
              <a:rPr lang="de-DE" sz="2400" dirty="0" smtClean="0"/>
            </a:br>
            <a:r>
              <a:rPr lang="de-DE" sz="2400" dirty="0" smtClean="0"/>
              <a:t> Kapitel 9 , Mechanische Speicher </a:t>
            </a:r>
            <a:endParaRPr lang="de-DE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2204864"/>
            <a:ext cx="2682425" cy="3632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287524" y="1916832"/>
            <a:ext cx="51485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M. </a:t>
            </a:r>
            <a:r>
              <a:rPr lang="de-DE" dirty="0" err="1" smtClean="0"/>
              <a:t>Sterner</a:t>
            </a:r>
            <a:r>
              <a:rPr lang="de-DE" dirty="0" smtClean="0"/>
              <a:t>, I. Stadler</a:t>
            </a:r>
          </a:p>
          <a:p>
            <a:r>
              <a:rPr lang="de-DE" b="1" dirty="0" smtClean="0"/>
              <a:t>Energiespeicher - Bedarf, Technologien, Integration</a:t>
            </a:r>
          </a:p>
          <a:p>
            <a:r>
              <a:rPr lang="de-DE" dirty="0" smtClean="0"/>
              <a:t>▶ Mit neuem Speicherkonzept</a:t>
            </a:r>
          </a:p>
          <a:p>
            <a:r>
              <a:rPr lang="de-DE" dirty="0" smtClean="0"/>
              <a:t>▶ Kompakte Übersicht über alle Speichertechnologien</a:t>
            </a:r>
          </a:p>
          <a:p>
            <a:r>
              <a:rPr lang="de-DE" dirty="0" smtClean="0"/>
              <a:t>▶ Speicherbedarf und Speicherintegration werden behandelt</a:t>
            </a:r>
          </a:p>
          <a:p>
            <a:r>
              <a:rPr lang="de-DE" dirty="0" smtClean="0"/>
              <a:t>▶ Ein wichtiges Buch zur Energiewende</a:t>
            </a:r>
          </a:p>
          <a:p>
            <a:r>
              <a:rPr lang="de-DE" dirty="0" smtClean="0"/>
              <a:t>Im Kontext der Energiewende sind Energiespeicher ein zentrales technisches,</a:t>
            </a:r>
          </a:p>
          <a:p>
            <a:r>
              <a:rPr lang="de-DE" dirty="0" smtClean="0"/>
              <a:t>wirtschaftliches und energiepolitisches Thema.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287524" y="5121188"/>
            <a:ext cx="47165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/>
              <a:t>Springer Verlag </a:t>
            </a:r>
            <a:r>
              <a:rPr lang="de-DE" dirty="0" smtClean="0"/>
              <a:t>2014, XXII, 748 S. 513 Abb.</a:t>
            </a:r>
            <a:br>
              <a:rPr lang="de-DE" dirty="0" smtClean="0"/>
            </a:br>
            <a:r>
              <a:rPr lang="de-DE" dirty="0" smtClean="0"/>
              <a:t>                             Mit Online-Extras</a:t>
            </a:r>
            <a:endParaRPr lang="de-DE" b="1" dirty="0" smtClean="0"/>
          </a:p>
          <a:p>
            <a:r>
              <a:rPr lang="de-DE" b="1" dirty="0" smtClean="0"/>
              <a:t>ISBN = </a:t>
            </a:r>
            <a:r>
              <a:rPr lang="de-DE" dirty="0" smtClean="0"/>
              <a:t>978-3-642-37380-0</a:t>
            </a:r>
          </a:p>
          <a:p>
            <a:r>
              <a:rPr lang="de-DE" b="1" dirty="0" smtClean="0"/>
              <a:t>Hardcover  Ladenpreis </a:t>
            </a:r>
            <a:r>
              <a:rPr lang="de-DE" dirty="0" smtClean="0"/>
              <a:t>▶ </a:t>
            </a:r>
            <a:r>
              <a:rPr lang="de-DE" b="1" dirty="0" smtClean="0"/>
              <a:t>70 € (D)</a:t>
            </a:r>
          </a:p>
          <a:p>
            <a:r>
              <a:rPr lang="de-DE" b="1" dirty="0" smtClean="0"/>
              <a:t>                             e-</a:t>
            </a:r>
            <a:r>
              <a:rPr lang="de-DE" b="1" dirty="0" err="1" smtClean="0"/>
              <a:t>book</a:t>
            </a:r>
            <a:r>
              <a:rPr lang="de-DE" b="1" dirty="0" smtClean="0"/>
              <a:t> : 55 €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799692" y="6597352"/>
            <a:ext cx="68047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>
                <a:latin typeface="Arial" pitchFamily="34" charset="0"/>
                <a:cs typeface="Arial" pitchFamily="34" charset="0"/>
              </a:rPr>
              <a:t>Quelle:  http://www.springer.com/springer+vieweg/energie+%26+umwelt/energietechnik/book/978-3-642-37379-4  </a:t>
            </a:r>
            <a:endParaRPr lang="de-DE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8712460" y="80628"/>
            <a:ext cx="361766" cy="40069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013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907704" y="512676"/>
            <a:ext cx="5220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Geplantes Demonstrationsprojekt</a:t>
            </a:r>
            <a:endParaRPr lang="de-DE" sz="2800" dirty="0"/>
          </a:p>
        </p:txBody>
      </p:sp>
      <p:sp>
        <p:nvSpPr>
          <p:cNvPr id="3" name="Textfeld 2"/>
          <p:cNvSpPr txBox="1"/>
          <p:nvPr/>
        </p:nvSpPr>
        <p:spPr>
          <a:xfrm>
            <a:off x="1151620" y="2204864"/>
            <a:ext cx="69487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</a:t>
            </a:r>
            <a:r>
              <a:rPr lang="de-DE" sz="2400" b="1" u="sng" dirty="0" smtClean="0"/>
              <a:t>30 m-Kugel</a:t>
            </a:r>
          </a:p>
          <a:p>
            <a:r>
              <a:rPr lang="de-DE" sz="2400" dirty="0" smtClean="0"/>
              <a:t>  in 700 Metern Teufe (vermutlich Norwegische Rinne)  </a:t>
            </a:r>
          </a:p>
          <a:p>
            <a:r>
              <a:rPr lang="de-DE" sz="2400" dirty="0" smtClean="0"/>
              <a:t> </a:t>
            </a:r>
          </a:p>
          <a:p>
            <a:r>
              <a:rPr lang="de-DE" sz="2400" dirty="0" smtClean="0"/>
              <a:t>    </a:t>
            </a:r>
            <a:r>
              <a:rPr lang="de-DE" sz="2400" dirty="0" err="1" smtClean="0"/>
              <a:t>Speicherkapzität</a:t>
            </a:r>
            <a:r>
              <a:rPr lang="de-DE" sz="2400" dirty="0" smtClean="0"/>
              <a:t> :     ca.  20 </a:t>
            </a:r>
            <a:r>
              <a:rPr lang="de-DE" sz="2400" dirty="0" err="1" smtClean="0"/>
              <a:t>MWh</a:t>
            </a:r>
            <a:endParaRPr lang="de-DE" sz="2400" dirty="0" smtClean="0"/>
          </a:p>
          <a:p>
            <a:r>
              <a:rPr lang="de-DE" sz="2400" dirty="0" smtClean="0"/>
              <a:t>Ladung/Entladung :      ca. 4 h bei 5 MW </a:t>
            </a:r>
            <a:endParaRPr lang="de-DE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9" y="379008"/>
            <a:ext cx="8150708" cy="611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520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249335" y="6489340"/>
            <a:ext cx="880552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100" dirty="0" smtClean="0"/>
              <a:t>Quelle:   </a:t>
            </a:r>
            <a:r>
              <a:rPr lang="de-DE" sz="1100" dirty="0" smtClean="0">
                <a:hlinkClick r:id="rId2"/>
              </a:rPr>
              <a:t>https</a:t>
            </a:r>
            <a:r>
              <a:rPr lang="de-DE" sz="1100" dirty="0">
                <a:hlinkClick r:id="rId2"/>
              </a:rPr>
              <a:t>://</a:t>
            </a:r>
            <a:r>
              <a:rPr lang="de-DE" sz="1100" dirty="0" err="1" smtClean="0">
                <a:hlinkClick r:id="rId2"/>
              </a:rPr>
              <a:t>www.welt.de</a:t>
            </a:r>
            <a:r>
              <a:rPr lang="de-DE" sz="1100" dirty="0" smtClean="0">
                <a:hlinkClick r:id="rId2"/>
              </a:rPr>
              <a:t>/</a:t>
            </a:r>
            <a:r>
              <a:rPr lang="de-DE" sz="1100" dirty="0" err="1" smtClean="0">
                <a:hlinkClick r:id="rId2"/>
              </a:rPr>
              <a:t>politik</a:t>
            </a:r>
            <a:r>
              <a:rPr lang="de-DE" sz="1100" dirty="0" smtClean="0">
                <a:hlinkClick r:id="rId2"/>
              </a:rPr>
              <a:t>/</a:t>
            </a:r>
            <a:r>
              <a:rPr lang="de-DE" sz="1100" dirty="0" err="1" smtClean="0">
                <a:hlinkClick r:id="rId2"/>
              </a:rPr>
              <a:t>deutschland</a:t>
            </a:r>
            <a:r>
              <a:rPr lang="de-DE" sz="1100" dirty="0" smtClean="0">
                <a:hlinkClick r:id="rId2"/>
              </a:rPr>
              <a:t>/</a:t>
            </a:r>
            <a:r>
              <a:rPr lang="de-DE" sz="1100" dirty="0" err="1" smtClean="0">
                <a:hlinkClick r:id="rId2"/>
              </a:rPr>
              <a:t>article144603847</a:t>
            </a:r>
            <a:r>
              <a:rPr lang="de-DE" sz="1100" dirty="0" smtClean="0">
                <a:hlinkClick r:id="rId2"/>
              </a:rPr>
              <a:t>/Afrikas-</a:t>
            </a:r>
            <a:r>
              <a:rPr lang="de-DE" sz="1100" dirty="0" err="1" smtClean="0">
                <a:hlinkClick r:id="rId2"/>
              </a:rPr>
              <a:t>Bevoelkerung</a:t>
            </a:r>
            <a:r>
              <a:rPr lang="de-DE" sz="1100" dirty="0" smtClean="0">
                <a:hlinkClick r:id="rId2"/>
              </a:rPr>
              <a:t>-vervierfacht-</a:t>
            </a:r>
            <a:r>
              <a:rPr lang="de-DE" sz="1100" dirty="0" err="1" smtClean="0">
                <a:hlinkClick r:id="rId2"/>
              </a:rPr>
              <a:t>sich.html</a:t>
            </a:r>
            <a:endParaRPr lang="de-DE" sz="1100" dirty="0" smtClean="0"/>
          </a:p>
          <a:p>
            <a:r>
              <a:rPr lang="de-DE" sz="1100" dirty="0" smtClean="0"/>
              <a:t>Weitere Literatur:  </a:t>
            </a:r>
            <a:r>
              <a:rPr lang="de-DE" sz="1100" dirty="0" err="1" smtClean="0"/>
              <a:t>UNReport</a:t>
            </a:r>
            <a:r>
              <a:rPr lang="de-DE" sz="1100" dirty="0"/>
              <a:t> </a:t>
            </a:r>
            <a:r>
              <a:rPr lang="de-DE" sz="1100" dirty="0" smtClean="0"/>
              <a:t>2017: </a:t>
            </a:r>
            <a:r>
              <a:rPr lang="de-DE" sz="1100" dirty="0" smtClean="0"/>
              <a:t> </a:t>
            </a:r>
            <a:r>
              <a:rPr lang="de-DE" sz="1100" dirty="0" err="1" smtClean="0"/>
              <a:t>WorldPopulation</a:t>
            </a:r>
            <a:r>
              <a:rPr lang="de-DE" sz="1100" dirty="0" smtClean="0"/>
              <a:t> </a:t>
            </a:r>
            <a:r>
              <a:rPr lang="de-DE" sz="1100" dirty="0" err="1" smtClean="0"/>
              <a:t>Prospects</a:t>
            </a:r>
            <a:r>
              <a:rPr lang="de-DE" sz="1100" dirty="0" smtClean="0"/>
              <a:t> </a:t>
            </a:r>
            <a:r>
              <a:rPr lang="de-DE" sz="1100" dirty="0"/>
              <a:t>: </a:t>
            </a:r>
            <a:r>
              <a:rPr lang="de-DE" sz="1100" dirty="0">
                <a:hlinkClick r:id="rId3"/>
              </a:rPr>
              <a:t>https://</a:t>
            </a:r>
            <a:r>
              <a:rPr lang="de-DE" sz="1100" dirty="0" smtClean="0">
                <a:hlinkClick r:id="rId3"/>
              </a:rPr>
              <a:t>esa.un.org/unpd/wpp/Publications/Files/WPP2017_KeyFindings.pdf</a:t>
            </a:r>
            <a:r>
              <a:rPr lang="de-DE" sz="1100" dirty="0" smtClean="0"/>
              <a:t> </a:t>
            </a:r>
            <a:endParaRPr lang="de-DE" sz="1400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122960" y="908720"/>
            <a:ext cx="9058275" cy="4876800"/>
            <a:chOff x="122960" y="908720"/>
            <a:chExt cx="9058275" cy="487680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960" y="908720"/>
              <a:ext cx="9058275" cy="487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Abgerundetes Rechteck 5"/>
            <p:cNvSpPr/>
            <p:nvPr/>
          </p:nvSpPr>
          <p:spPr>
            <a:xfrm>
              <a:off x="2627784" y="2096852"/>
              <a:ext cx="3312368" cy="64807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2231740" y="80628"/>
            <a:ext cx="4644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smtClean="0"/>
              <a:t>UN Prognose </a:t>
            </a:r>
            <a:r>
              <a:rPr lang="de-DE" sz="2000" b="1" dirty="0" smtClean="0"/>
              <a:t>(von 2015)</a:t>
            </a:r>
            <a:r>
              <a:rPr lang="de-DE" sz="3600" b="1" dirty="0" smtClean="0"/>
              <a:t> </a:t>
            </a:r>
            <a:endParaRPr lang="de-DE" sz="3600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2231740" y="5877272"/>
            <a:ext cx="5183948" cy="369332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 </a:t>
            </a:r>
            <a:r>
              <a:rPr lang="de-DE" b="1" dirty="0" smtClean="0"/>
              <a:t>Afrikaner</a:t>
            </a:r>
            <a:r>
              <a:rPr lang="de-DE" dirty="0" smtClean="0"/>
              <a:t> vervierfachen sich bis 2100 AD auf </a:t>
            </a:r>
            <a:r>
              <a:rPr lang="de-DE" b="1" dirty="0" smtClean="0"/>
              <a:t>4.4 GE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12629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84" y="614543"/>
            <a:ext cx="8542784" cy="594680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9268" y="6628710"/>
            <a:ext cx="902615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Quelle: 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http://forschung-energiespeicher.info/fileadmin/user_upload/projektassets/StEnSEA/engl_BMU_Stensea_2_Inside_the_Sphere.jpg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051720" y="91323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1. Details zur geplanten Speicherkugel</a:t>
            </a:r>
            <a:endParaRPr lang="de-DE" sz="2800" b="1" dirty="0"/>
          </a:p>
        </p:txBody>
      </p:sp>
      <p:sp>
        <p:nvSpPr>
          <p:cNvPr id="5" name="Ellipse 4"/>
          <p:cNvSpPr/>
          <p:nvPr/>
        </p:nvSpPr>
        <p:spPr>
          <a:xfrm>
            <a:off x="8676456" y="102150"/>
            <a:ext cx="446530" cy="44653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834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6666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" name="Group 8"/>
          <p:cNvGrpSpPr/>
          <p:nvPr/>
        </p:nvGrpSpPr>
        <p:grpSpPr>
          <a:xfrm>
            <a:off x="389716" y="499598"/>
            <a:ext cx="8568952" cy="4454904"/>
            <a:chOff x="210204" y="571606"/>
            <a:chExt cx="8568952" cy="445490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/>
            <a:srcRect l="9097" t="19760" r="15501" b="43520"/>
            <a:stretch/>
          </p:blipFill>
          <p:spPr>
            <a:xfrm>
              <a:off x="264279" y="571606"/>
              <a:ext cx="7848872" cy="2616291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10204" y="3376047"/>
              <a:ext cx="8568952" cy="7509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2000" i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Zeitschrift, :Bauingenieur</a:t>
              </a:r>
              <a:r>
                <a:rPr lang="de-DE" sz="2000" i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Organ des VDI für Bautechnik</a:t>
              </a:r>
              <a:r>
                <a:rPr lang="de-DE" sz="2000" i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de-DE" sz="2000" i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Springer </a:t>
              </a:r>
              <a:r>
                <a:rPr lang="de-DE" sz="2000" i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Verlag, </a:t>
              </a:r>
              <a:r>
                <a:rPr lang="de-DE" sz="2000" i="1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Bd</a:t>
              </a:r>
              <a:r>
                <a:rPr lang="de-DE" sz="2000" i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de-DE" sz="2000" i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88, Juli/August 2013</a:t>
              </a:r>
              <a:endParaRPr lang="de-DE" sz="20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40484" y="2603004"/>
              <a:ext cx="4443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HochTief</a:t>
              </a:r>
              <a:r>
                <a:rPr lang="de-DE" dirty="0" smtClean="0"/>
                <a:t>/Frankfurt und </a:t>
              </a:r>
              <a:r>
                <a:rPr lang="de-DE" dirty="0" err="1" smtClean="0"/>
                <a:t>C.Lay</a:t>
              </a:r>
              <a:r>
                <a:rPr lang="de-DE" dirty="0" smtClean="0"/>
                <a:t> </a:t>
              </a:r>
              <a:r>
                <a:rPr lang="de-DE" dirty="0" err="1" smtClean="0"/>
                <a:t>HochTief</a:t>
              </a:r>
              <a:r>
                <a:rPr lang="de-DE" dirty="0" smtClean="0"/>
                <a:t>/Essen</a:t>
              </a:r>
              <a:endParaRPr lang="de-DE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9900" y="4380179"/>
              <a:ext cx="3810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err="1" smtClean="0">
                  <a:solidFill>
                    <a:schemeClr val="bg1"/>
                  </a:solidFill>
                </a:rPr>
                <a:t>J.Bard</a:t>
              </a:r>
              <a:r>
                <a:rPr lang="de-DE" b="1" dirty="0" smtClean="0">
                  <a:solidFill>
                    <a:schemeClr val="bg1"/>
                  </a:solidFill>
                </a:rPr>
                <a:t> IWES Fraunhofer Institut Kassel</a:t>
              </a:r>
            </a:p>
            <a:p>
              <a:r>
                <a:rPr lang="de-DE" b="1" dirty="0">
                  <a:solidFill>
                    <a:schemeClr val="bg1"/>
                  </a:solidFill>
                </a:rPr>
                <a:t>p</a:t>
              </a:r>
              <a:r>
                <a:rPr lang="de-DE" b="1" dirty="0" smtClean="0">
                  <a:solidFill>
                    <a:schemeClr val="bg1"/>
                  </a:solidFill>
                </a:rPr>
                <a:t>lus Uni-Stuttgart-Voith / Turbinen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Ellipse 13"/>
          <p:cNvSpPr/>
          <p:nvPr/>
        </p:nvSpPr>
        <p:spPr>
          <a:xfrm>
            <a:off x="8712460" y="39978"/>
            <a:ext cx="472698" cy="47269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631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6666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9445" t="22640" r="10082" b="8241"/>
          <a:stretch/>
        </p:blipFill>
        <p:spPr>
          <a:xfrm>
            <a:off x="251521" y="332656"/>
            <a:ext cx="8688214" cy="5832648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8712460" y="39978"/>
            <a:ext cx="472698" cy="47269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122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2052" t="14721" r="18459" b="8961"/>
          <a:stretch/>
        </p:blipFill>
        <p:spPr>
          <a:xfrm>
            <a:off x="795631" y="512676"/>
            <a:ext cx="8028306" cy="5904656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257584" y="51011"/>
            <a:ext cx="7914816" cy="4001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2000" dirty="0" smtClean="0"/>
              <a:t>Große Kugeln baut man schon, aber „dünnwandig“!</a:t>
            </a:r>
            <a:endParaRPr lang="de-DE" sz="2000" dirty="0"/>
          </a:p>
        </p:txBody>
      </p:sp>
      <p:sp>
        <p:nvSpPr>
          <p:cNvPr id="5" name="Textfeld 4"/>
          <p:cNvSpPr txBox="1"/>
          <p:nvPr/>
        </p:nvSpPr>
        <p:spPr>
          <a:xfrm>
            <a:off x="257583" y="6417332"/>
            <a:ext cx="8742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Quelle: </a:t>
            </a:r>
            <a:r>
              <a:rPr lang="de-DE" dirty="0" err="1" smtClean="0"/>
              <a:t>Garg</a:t>
            </a:r>
            <a:r>
              <a:rPr lang="de-DE" dirty="0" smtClean="0"/>
              <a:t> </a:t>
            </a:r>
            <a:r>
              <a:rPr lang="de-DE" dirty="0" err="1" smtClean="0"/>
              <a:t>e.a</a:t>
            </a:r>
            <a:r>
              <a:rPr lang="de-DE" dirty="0" smtClean="0"/>
              <a:t>. 2013 : „</a:t>
            </a:r>
            <a:r>
              <a:rPr lang="de-DE" dirty="0" err="1" smtClean="0"/>
              <a:t>Stensea</a:t>
            </a:r>
            <a:r>
              <a:rPr lang="de-DE" dirty="0" smtClean="0"/>
              <a:t> – die bauliche Konzeption eines Tiefsee- Energiespeichers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057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36" y="912607"/>
            <a:ext cx="6200775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55637" y="327832"/>
            <a:ext cx="7340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KugelHerstellung</a:t>
            </a:r>
            <a:r>
              <a:rPr lang="de-DE" dirty="0" smtClean="0"/>
              <a:t> vermutlich mi</a:t>
            </a:r>
            <a:r>
              <a:rPr lang="de-DE" sz="2800" dirty="0" smtClean="0">
                <a:solidFill>
                  <a:srgbClr val="0033CC"/>
                </a:solidFill>
              </a:rPr>
              <a:t>t </a:t>
            </a:r>
            <a:r>
              <a:rPr lang="de-DE" sz="3200" b="1" dirty="0" err="1" smtClean="0">
                <a:solidFill>
                  <a:srgbClr val="0033CC"/>
                </a:solidFill>
              </a:rPr>
              <a:t>LuftschlauchSchalung</a:t>
            </a:r>
            <a:endParaRPr lang="de-DE" sz="3200" b="1" dirty="0">
              <a:solidFill>
                <a:srgbClr val="0033CC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49343" y="5908630"/>
            <a:ext cx="8751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Bild 10: Aufbau der Schalung aus Luftschlauch Tori       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HochTief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-Solutions]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57584" y="6417332"/>
            <a:ext cx="809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Garg</a:t>
            </a:r>
            <a:r>
              <a:rPr lang="de-DE" dirty="0" smtClean="0"/>
              <a:t> </a:t>
            </a:r>
            <a:r>
              <a:rPr lang="de-DE" dirty="0" err="1" smtClean="0"/>
              <a:t>e.a</a:t>
            </a:r>
            <a:r>
              <a:rPr lang="de-DE" dirty="0" smtClean="0"/>
              <a:t>. 2013 : „</a:t>
            </a:r>
            <a:r>
              <a:rPr lang="de-DE" dirty="0" err="1" smtClean="0"/>
              <a:t>Stensea</a:t>
            </a:r>
            <a:r>
              <a:rPr lang="de-DE" dirty="0" smtClean="0"/>
              <a:t> – die bauliche Konzeption eines Tiefsee- Energiespeichers</a:t>
            </a:r>
            <a:endParaRPr lang="de-DE" dirty="0"/>
          </a:p>
        </p:txBody>
      </p:sp>
      <p:sp>
        <p:nvSpPr>
          <p:cNvPr id="6" name="Ellipse 5"/>
          <p:cNvSpPr/>
          <p:nvPr/>
        </p:nvSpPr>
        <p:spPr>
          <a:xfrm>
            <a:off x="8712460" y="39978"/>
            <a:ext cx="472698" cy="47269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952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20" y="512676"/>
            <a:ext cx="8400348" cy="6319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367645" y="44624"/>
            <a:ext cx="6372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Vorkalkulation: </a:t>
            </a:r>
            <a:r>
              <a:rPr lang="de-DE" sz="2000" b="1" dirty="0"/>
              <a:t> </a:t>
            </a:r>
            <a:r>
              <a:rPr lang="de-DE" sz="2000" b="1" dirty="0" err="1" smtClean="0"/>
              <a:t>StenSea</a:t>
            </a:r>
            <a:r>
              <a:rPr lang="de-DE" sz="2000" b="1" dirty="0" smtClean="0"/>
              <a:t> könnte wettbewerbsfähig sein</a:t>
            </a:r>
            <a:endParaRPr lang="de-DE" sz="2000" b="1" dirty="0"/>
          </a:p>
        </p:txBody>
      </p:sp>
      <p:sp>
        <p:nvSpPr>
          <p:cNvPr id="3" name="Abgerundetes Rechteck 2"/>
          <p:cNvSpPr/>
          <p:nvPr/>
        </p:nvSpPr>
        <p:spPr>
          <a:xfrm>
            <a:off x="7416316" y="2609496"/>
            <a:ext cx="1163546" cy="114354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021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1520" y="44624"/>
            <a:ext cx="8496944" cy="900101"/>
          </a:xfrm>
        </p:spPr>
        <p:txBody>
          <a:bodyPr lIns="0" tIns="0" rIns="0" bIns="0">
            <a:normAutofit fontScale="90000"/>
          </a:bodyPr>
          <a:lstStyle/>
          <a:p>
            <a:pPr algn="l"/>
            <a:r>
              <a:rPr lang="de-DE" sz="3100" dirty="0" smtClean="0"/>
              <a:t/>
            </a:r>
            <a:br>
              <a:rPr lang="de-DE" sz="3100" dirty="0" smtClean="0"/>
            </a:br>
            <a:r>
              <a:rPr lang="de-DE" sz="1800" b="1" u="sng" dirty="0" err="1" smtClean="0"/>
              <a:t>IWES</a:t>
            </a:r>
            <a:r>
              <a:rPr lang="de-DE" sz="1800" b="1" u="sng" dirty="0" smtClean="0"/>
              <a:t>:</a:t>
            </a:r>
            <a:r>
              <a:rPr lang="de-DE" sz="1800" u="sng" dirty="0" smtClean="0"/>
              <a:t> </a:t>
            </a:r>
            <a:r>
              <a:rPr lang="de-DE" sz="1800" b="1" u="sng" dirty="0" smtClean="0"/>
              <a:t>Metastudie Energiespeicher</a:t>
            </a:r>
            <a:r>
              <a:rPr lang="de-DE" sz="3100" dirty="0" smtClean="0"/>
              <a:t/>
            </a:r>
            <a:br>
              <a:rPr lang="de-DE" sz="3100" dirty="0" smtClean="0"/>
            </a:br>
            <a:r>
              <a:rPr lang="de-DE" sz="3100" dirty="0" smtClean="0"/>
              <a:t>         Spezifische </a:t>
            </a:r>
            <a:r>
              <a:rPr lang="de-DE" sz="3100" dirty="0"/>
              <a:t>Investitionskosten Speichertechnologien 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728700"/>
            <a:ext cx="8672129" cy="591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79512" y="6345324"/>
            <a:ext cx="7164796" cy="4308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Urquelle des Bildes   </a:t>
            </a:r>
            <a:r>
              <a:rPr lang="de-DE" sz="105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de-DE" sz="1050" b="1" dirty="0" err="1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www.hnee.de</a:t>
            </a:r>
            <a:r>
              <a:rPr lang="de-DE" sz="105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/_</a:t>
            </a:r>
            <a:r>
              <a:rPr lang="de-DE" sz="1050" b="1" dirty="0" err="1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obj</a:t>
            </a:r>
            <a:r>
              <a:rPr lang="de-DE" sz="105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</a:t>
            </a:r>
            <a:r>
              <a:rPr lang="de-DE" sz="1050" b="1" dirty="0" err="1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A4440F9B-5E16</a:t>
            </a:r>
            <a:r>
              <a:rPr lang="de-DE" sz="105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.../</a:t>
            </a:r>
            <a:r>
              <a:rPr lang="de-DE" sz="1050" b="1" dirty="0" err="1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Puchta_Beuth_Hochschule_2016.pdf</a:t>
            </a:r>
            <a:r>
              <a:rPr lang="de-DE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Speicher: </a:t>
            </a:r>
            <a:r>
              <a:rPr lang="de-DE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Puchta2016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_Beuth.Hochschule_23ppt.pdf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Folie12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uppieren 23"/>
          <p:cNvGrpSpPr/>
          <p:nvPr/>
        </p:nvGrpSpPr>
        <p:grpSpPr>
          <a:xfrm>
            <a:off x="5040052" y="2195572"/>
            <a:ext cx="4032448" cy="2601580"/>
            <a:chOff x="5040052" y="2195572"/>
            <a:chExt cx="4032448" cy="2601580"/>
          </a:xfrm>
        </p:grpSpPr>
        <p:sp>
          <p:nvSpPr>
            <p:cNvPr id="5" name="Textfeld 4"/>
            <p:cNvSpPr txBox="1"/>
            <p:nvPr/>
          </p:nvSpPr>
          <p:spPr>
            <a:xfrm>
              <a:off x="5976156" y="2195572"/>
              <a:ext cx="3096344" cy="36933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99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=9 M€/20 MWh= </a:t>
              </a:r>
              <a:r>
                <a:rPr lang="de-DE" b="1" dirty="0" smtClean="0"/>
                <a:t>450 €/kWh</a:t>
              </a:r>
              <a:endParaRPr lang="de-DE" b="1" dirty="0"/>
            </a:p>
          </p:txBody>
        </p:sp>
        <p:cxnSp>
          <p:nvCxnSpPr>
            <p:cNvPr id="17" name="Gerade Verbindung mit Pfeil 16"/>
            <p:cNvCxnSpPr/>
            <p:nvPr/>
          </p:nvCxnSpPr>
          <p:spPr>
            <a:xfrm flipH="1">
              <a:off x="5472100" y="2564904"/>
              <a:ext cx="2772308" cy="2232248"/>
            </a:xfrm>
            <a:prstGeom prst="straightConnector1">
              <a:avLst/>
            </a:prstGeom>
            <a:ln w="31750">
              <a:solidFill>
                <a:srgbClr val="FF99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Abgerundetes Rechteck 22"/>
            <p:cNvSpPr/>
            <p:nvPr/>
          </p:nvSpPr>
          <p:spPr>
            <a:xfrm>
              <a:off x="5040052" y="2816932"/>
              <a:ext cx="2880320" cy="45719"/>
            </a:xfrm>
            <a:prstGeom prst="roundRect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99519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59532" y="188640"/>
            <a:ext cx="831692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/>
              <a:t>        GIS-basierte </a:t>
            </a:r>
            <a:r>
              <a:rPr lang="de-DE" sz="3200" b="1" dirty="0"/>
              <a:t>Potentialanalyse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                          Rund </a:t>
            </a:r>
            <a:r>
              <a:rPr lang="de-DE" b="1" dirty="0">
                <a:solidFill>
                  <a:srgbClr val="FF0000"/>
                </a:solidFill>
              </a:rPr>
              <a:t>1000 </a:t>
            </a:r>
            <a:r>
              <a:rPr lang="de-DE" b="1" dirty="0" err="1">
                <a:solidFill>
                  <a:srgbClr val="FF0000"/>
                </a:solidFill>
              </a:rPr>
              <a:t>km²</a:t>
            </a:r>
            <a:r>
              <a:rPr lang="de-DE" b="1" dirty="0">
                <a:solidFill>
                  <a:srgbClr val="FF0000"/>
                </a:solidFill>
              </a:rPr>
              <a:t> Potential</a:t>
            </a:r>
            <a:r>
              <a:rPr lang="de-DE" dirty="0"/>
              <a:t> in </a:t>
            </a:r>
            <a:r>
              <a:rPr lang="de-DE" b="1" dirty="0">
                <a:solidFill>
                  <a:srgbClr val="3333FF"/>
                </a:solidFill>
              </a:rPr>
              <a:t>Norwegischer Rinne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                           8 </a:t>
            </a:r>
            <a:r>
              <a:rPr lang="de-DE" dirty="0"/>
              <a:t>GWh /1 </a:t>
            </a:r>
            <a:r>
              <a:rPr lang="de-DE" dirty="0" err="1"/>
              <a:t>km²</a:t>
            </a:r>
            <a:r>
              <a:rPr lang="de-DE" dirty="0"/>
              <a:t> </a:t>
            </a:r>
            <a:r>
              <a:rPr lang="de-DE" dirty="0" smtClean="0"/>
              <a:t>,  also ca.:  </a:t>
            </a:r>
            <a:r>
              <a:rPr lang="de-DE" sz="2000" b="1" dirty="0"/>
              <a:t>~8 TWh theoretische Speicherkapazität </a:t>
            </a:r>
            <a:endParaRPr lang="de-DE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96189"/>
            <a:ext cx="8182684" cy="508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79512" y="6345324"/>
            <a:ext cx="7164796" cy="4308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Urquelle des Bildes   </a:t>
            </a:r>
            <a:r>
              <a:rPr lang="de-DE" sz="105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de-DE" sz="1050" b="1" dirty="0" err="1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www.hnee.de</a:t>
            </a:r>
            <a:r>
              <a:rPr lang="de-DE" sz="105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/_</a:t>
            </a:r>
            <a:r>
              <a:rPr lang="de-DE" sz="1050" b="1" dirty="0" err="1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obj</a:t>
            </a:r>
            <a:r>
              <a:rPr lang="de-DE" sz="105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</a:t>
            </a:r>
            <a:r>
              <a:rPr lang="de-DE" sz="1050" b="1" dirty="0" err="1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A4440F9B-5E16</a:t>
            </a:r>
            <a:r>
              <a:rPr lang="de-DE" sz="105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.../</a:t>
            </a:r>
            <a:r>
              <a:rPr lang="de-DE" sz="1050" b="1" dirty="0" err="1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Puchta_Beuth_Hochschule_2016.pdf</a:t>
            </a:r>
            <a:r>
              <a:rPr lang="de-DE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Speicher: </a:t>
            </a:r>
            <a:r>
              <a:rPr lang="de-DE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Puchta2016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_Beuth.Hochschule_23ppt.pdf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Folie 11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38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44568" t="22436" r="29936" b="11867"/>
          <a:stretch/>
        </p:blipFill>
        <p:spPr bwMode="auto">
          <a:xfrm rot="5400000">
            <a:off x="1751996" y="-1035783"/>
            <a:ext cx="5663525" cy="9120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-9956" y="96034"/>
            <a:ext cx="7452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u="sng" dirty="0" smtClean="0"/>
              <a:t>In der Biskaya und an einigen Stellen im Mittelmeer ist es sehr tief</a:t>
            </a:r>
            <a:endParaRPr lang="de-DE" sz="2000" b="1" u="sng" dirty="0"/>
          </a:p>
        </p:txBody>
      </p:sp>
    </p:spTree>
    <p:extLst>
      <p:ext uri="{BB962C8B-B14F-4D97-AF65-F5344CB8AC3E}">
        <p14:creationId xmlns:p14="http://schemas.microsoft.com/office/powerpoint/2010/main" val="238591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1124744"/>
            <a:ext cx="790575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15516" y="224644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GIS-basierte</a:t>
            </a:r>
            <a:r>
              <a:rPr lang="de-DE" sz="2800" b="1" dirty="0"/>
              <a:t> Potentialanalyse (600-</a:t>
            </a:r>
            <a:r>
              <a:rPr lang="de-DE" sz="2800" b="1" dirty="0" err="1"/>
              <a:t>800m</a:t>
            </a:r>
            <a:r>
              <a:rPr lang="de-DE" sz="2800" b="1" dirty="0"/>
              <a:t> Wassertiefe)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79512" y="6345324"/>
            <a:ext cx="7164796" cy="4308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Urquelle des Bildes   </a:t>
            </a:r>
            <a:r>
              <a:rPr lang="de-DE" sz="105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de-DE" sz="1050" b="1" dirty="0" err="1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www.hnee.de</a:t>
            </a:r>
            <a:r>
              <a:rPr lang="de-DE" sz="105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/_</a:t>
            </a:r>
            <a:r>
              <a:rPr lang="de-DE" sz="1050" b="1" dirty="0" err="1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obj</a:t>
            </a:r>
            <a:r>
              <a:rPr lang="de-DE" sz="105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</a:t>
            </a:r>
            <a:r>
              <a:rPr lang="de-DE" sz="1050" b="1" dirty="0" err="1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A4440F9B-5E16</a:t>
            </a:r>
            <a:r>
              <a:rPr lang="de-DE" sz="105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.../</a:t>
            </a:r>
            <a:r>
              <a:rPr lang="de-DE" sz="1050" b="1" dirty="0" err="1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Puchta_Beuth_Hochschule_2016.pdf</a:t>
            </a:r>
            <a:r>
              <a:rPr lang="de-DE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Speicher: </a:t>
            </a:r>
            <a:r>
              <a:rPr lang="de-DE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Puchta2016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_Beuth.Hochschule_23ppt.pdf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Folie10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bgerundetes Rechteck 4"/>
          <p:cNvSpPr/>
          <p:nvPr/>
        </p:nvSpPr>
        <p:spPr>
          <a:xfrm>
            <a:off x="2339752" y="1628800"/>
            <a:ext cx="1764196" cy="288032"/>
          </a:xfrm>
          <a:prstGeom prst="roundRect">
            <a:avLst>
              <a:gd name="adj" fmla="val 50000"/>
            </a:avLst>
          </a:prstGeom>
          <a:solidFill>
            <a:srgbClr val="FFFF00">
              <a:alpha val="3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867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43508" y="292296"/>
            <a:ext cx="7848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u="sng" dirty="0" smtClean="0"/>
              <a:t>Was hat das mit der Energiewende zu tun ?</a:t>
            </a:r>
            <a:endParaRPr lang="de-DE" sz="3200" b="1" u="sng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289258" y="1409357"/>
            <a:ext cx="8676964" cy="3539430"/>
            <a:chOff x="289258" y="1409358"/>
            <a:chExt cx="8676964" cy="3539430"/>
          </a:xfrm>
        </p:grpSpPr>
        <p:sp>
          <p:nvSpPr>
            <p:cNvPr id="2" name="Textfeld 1"/>
            <p:cNvSpPr txBox="1"/>
            <p:nvPr/>
          </p:nvSpPr>
          <p:spPr>
            <a:xfrm>
              <a:off x="289258" y="1409358"/>
              <a:ext cx="8676964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b="1" dirty="0" smtClean="0">
                  <a:solidFill>
                    <a:srgbClr val="0000FF"/>
                  </a:solidFill>
                </a:rPr>
                <a:t>Energiewende</a:t>
              </a:r>
              <a:r>
                <a:rPr lang="de-DE" sz="2400" dirty="0" smtClean="0"/>
                <a:t> </a:t>
              </a:r>
              <a:r>
                <a:rPr lang="de-DE" sz="2000" dirty="0" smtClean="0"/>
                <a:t>schafft Voraussetzungen für  </a:t>
              </a:r>
              <a:r>
                <a:rPr lang="de-DE" sz="2800" b="1" dirty="0" smtClean="0">
                  <a:solidFill>
                    <a:srgbClr val="0000FF"/>
                  </a:solidFill>
                </a:rPr>
                <a:t>preisgünstige  RE</a:t>
              </a:r>
              <a:br>
                <a:rPr lang="de-DE" sz="2800" b="1" dirty="0" smtClean="0">
                  <a:solidFill>
                    <a:srgbClr val="0000FF"/>
                  </a:solidFill>
                </a:rPr>
              </a:br>
              <a:r>
                <a:rPr lang="de-DE" sz="2800" b="1" dirty="0" smtClean="0">
                  <a:solidFill>
                    <a:srgbClr val="0000FF"/>
                  </a:solidFill>
                </a:rPr>
                <a:t>                                                                    </a:t>
              </a:r>
              <a:r>
                <a:rPr lang="de-DE" sz="2400" dirty="0" smtClean="0"/>
                <a:t>überall in der Welt.</a:t>
              </a:r>
            </a:p>
            <a:p>
              <a:r>
                <a:rPr lang="de-DE" sz="2400" dirty="0"/>
                <a:t> </a:t>
              </a:r>
              <a:r>
                <a:rPr lang="de-DE" sz="2400" dirty="0" smtClean="0"/>
                <a:t>                               </a:t>
              </a:r>
              <a:r>
                <a:rPr lang="de-DE" sz="2800" b="1" dirty="0" smtClean="0">
                  <a:solidFill>
                    <a:srgbClr val="FF0000"/>
                  </a:solidFill>
                </a:rPr>
                <a:t>Wohlstand, Bildung, Zivilisation</a:t>
              </a:r>
              <a:endParaRPr lang="de-DE" sz="2400" b="1" dirty="0" smtClean="0">
                <a:solidFill>
                  <a:srgbClr val="FF0000"/>
                </a:solidFill>
              </a:endParaRPr>
            </a:p>
            <a:p>
              <a:r>
                <a:rPr lang="de-DE" sz="2400" dirty="0" smtClean="0"/>
                <a:t>                                       Zurückdrängung atavistischer Urinstinkte </a:t>
              </a:r>
            </a:p>
            <a:p>
              <a:r>
                <a:rPr lang="de-DE" sz="2800" b="1" dirty="0"/>
                <a:t> </a:t>
              </a:r>
              <a:r>
                <a:rPr lang="de-DE" sz="2800" b="1" dirty="0" smtClean="0"/>
                <a:t>                          Befreiung von Unmündigkeit </a:t>
              </a:r>
              <a:r>
                <a:rPr lang="de-DE" sz="2400" dirty="0" smtClean="0"/>
                <a:t/>
              </a:r>
              <a:br>
                <a:rPr lang="de-DE" sz="2400" dirty="0" smtClean="0"/>
              </a:br>
              <a:r>
                <a:rPr lang="de-DE" sz="2400" dirty="0" smtClean="0"/>
                <a:t>                                    ( Sippe, Gesellschaft, </a:t>
              </a:r>
              <a:r>
                <a:rPr lang="de-DE" sz="2400" dirty="0" err="1" smtClean="0"/>
                <a:t>fundamentalist</a:t>
              </a:r>
              <a:r>
                <a:rPr lang="de-DE" sz="2400" dirty="0" smtClean="0"/>
                <a:t>. Religion)                     </a:t>
              </a:r>
            </a:p>
            <a:p>
              <a:endParaRPr lang="de-DE" sz="2800" b="1" dirty="0" smtClean="0">
                <a:solidFill>
                  <a:srgbClr val="0000FF"/>
                </a:solidFill>
              </a:endParaRPr>
            </a:p>
            <a:p>
              <a:r>
                <a:rPr lang="de-DE" sz="3200" b="1" dirty="0" smtClean="0">
                  <a:solidFill>
                    <a:srgbClr val="0000FF"/>
                  </a:solidFill>
                </a:rPr>
                <a:t>Geburtenplanung</a:t>
              </a:r>
              <a:r>
                <a:rPr lang="de-DE" sz="2800" b="1" dirty="0">
                  <a:solidFill>
                    <a:srgbClr val="0000FF"/>
                  </a:solidFill>
                </a:rPr>
                <a:t>,</a:t>
              </a:r>
              <a:endParaRPr lang="de-DE" sz="2400" b="1" dirty="0">
                <a:solidFill>
                  <a:srgbClr val="0000FF"/>
                </a:solidFill>
              </a:endParaRPr>
            </a:p>
          </p:txBody>
        </p:sp>
        <p:sp>
          <p:nvSpPr>
            <p:cNvPr id="4" name="Eingekerbter Pfeil nach rechts 3"/>
            <p:cNvSpPr/>
            <p:nvPr/>
          </p:nvSpPr>
          <p:spPr>
            <a:xfrm>
              <a:off x="395536" y="2393519"/>
              <a:ext cx="1800200" cy="503185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Eingekerbter Pfeil nach rechts 4"/>
            <p:cNvSpPr/>
            <p:nvPr/>
          </p:nvSpPr>
          <p:spPr>
            <a:xfrm>
              <a:off x="406438" y="3177407"/>
              <a:ext cx="1800200" cy="503185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395536" y="5373216"/>
            <a:ext cx="85706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Beachte:</a:t>
            </a:r>
            <a:r>
              <a:rPr lang="de-DE" dirty="0" smtClean="0"/>
              <a:t> </a:t>
            </a:r>
          </a:p>
          <a:p>
            <a:r>
              <a:rPr lang="de-DE" dirty="0" smtClean="0"/>
              <a:t>In den UN Projektionen ist schon ein </a:t>
            </a:r>
            <a:r>
              <a:rPr lang="de-DE" b="1" dirty="0" smtClean="0"/>
              <a:t>starker Rückgang </a:t>
            </a:r>
            <a:r>
              <a:rPr lang="de-DE" b="1" dirty="0" smtClean="0">
                <a:solidFill>
                  <a:srgbClr val="0000FF"/>
                </a:solidFill>
              </a:rPr>
              <a:t>der Geburtenrate </a:t>
            </a:r>
            <a:r>
              <a:rPr lang="de-DE" b="1" dirty="0" smtClean="0"/>
              <a:t>eingerechnet.</a:t>
            </a:r>
          </a:p>
          <a:p>
            <a:endParaRPr lang="de-DE" b="1" dirty="0"/>
          </a:p>
          <a:p>
            <a:r>
              <a:rPr lang="de-DE" b="1" dirty="0" smtClean="0"/>
              <a:t>Ansonsten gäbe es </a:t>
            </a:r>
            <a:r>
              <a:rPr lang="de-DE" sz="2400" b="1" dirty="0" smtClean="0"/>
              <a:t>26 GE </a:t>
            </a:r>
            <a:r>
              <a:rPr lang="de-DE" b="1" dirty="0" smtClean="0"/>
              <a:t>in 2100 AD auf unserem Planeten!!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14420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31510" y="1592796"/>
            <a:ext cx="9000492" cy="3508653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de-DE" sz="2400" b="1" dirty="0"/>
              <a:t>Weitere Infos im Web </a:t>
            </a:r>
            <a:r>
              <a:rPr lang="de-DE" sz="2400" b="1" dirty="0" smtClean="0"/>
              <a:t>unter</a:t>
            </a:r>
            <a:r>
              <a:rPr lang="de-DE" dirty="0" smtClean="0"/>
              <a:t>:</a:t>
            </a:r>
          </a:p>
          <a:p>
            <a:r>
              <a:rPr lang="de-DE" dirty="0" smtClean="0"/>
              <a:t>  </a:t>
            </a:r>
            <a:br>
              <a:rPr lang="de-DE" dirty="0" smtClean="0"/>
            </a:br>
            <a:r>
              <a:rPr lang="de-DE" dirty="0" smtClean="0"/>
              <a:t>  </a:t>
            </a:r>
            <a:r>
              <a:rPr lang="de-DE" sz="2000" b="1" dirty="0" smtClean="0">
                <a:hlinkClick r:id="rId2"/>
              </a:rPr>
              <a:t>http</a:t>
            </a:r>
            <a:r>
              <a:rPr lang="de-DE" sz="2000" b="1" dirty="0">
                <a:hlinkClick r:id="rId2"/>
              </a:rPr>
              <a:t>://</a:t>
            </a:r>
            <a:r>
              <a:rPr lang="de-DE" sz="2000" b="1" dirty="0" err="1" smtClean="0">
                <a:hlinkClick r:id="rId2"/>
              </a:rPr>
              <a:t>s.fhg.de</a:t>
            </a:r>
            <a:r>
              <a:rPr lang="de-DE" sz="2000" b="1" dirty="0" smtClean="0">
                <a:hlinkClick r:id="rId2"/>
              </a:rPr>
              <a:t>/</a:t>
            </a:r>
            <a:r>
              <a:rPr lang="de-DE" sz="2000" b="1" dirty="0" err="1" smtClean="0">
                <a:hlinkClick r:id="rId2"/>
              </a:rPr>
              <a:t>stensea</a:t>
            </a:r>
            <a:r>
              <a:rPr lang="de-DE" sz="2000" b="1" dirty="0" smtClean="0"/>
              <a:t> </a:t>
            </a:r>
          </a:p>
          <a:p>
            <a:r>
              <a:rPr lang="de-DE" sz="2000" b="1" u="sng" dirty="0" smtClean="0">
                <a:hlinkClick r:id="rId3"/>
              </a:rPr>
              <a:t>  </a:t>
            </a:r>
            <a:r>
              <a:rPr lang="de-DE" sz="2000" b="1" dirty="0" smtClean="0">
                <a:hlinkClick r:id="rId3"/>
              </a:rPr>
              <a:t>http://</a:t>
            </a:r>
            <a:r>
              <a:rPr lang="de-DE" sz="2000" b="1" dirty="0" err="1" smtClean="0">
                <a:hlinkClick r:id="rId3"/>
              </a:rPr>
              <a:t>www.hochtief.de</a:t>
            </a:r>
            <a:r>
              <a:rPr lang="de-DE" sz="2000" b="1" dirty="0" smtClean="0">
                <a:hlinkClick r:id="rId3"/>
              </a:rPr>
              <a:t>/</a:t>
            </a:r>
            <a:r>
              <a:rPr lang="de-DE" sz="2000" b="1" dirty="0" err="1" smtClean="0">
                <a:hlinkClick r:id="rId3"/>
              </a:rPr>
              <a:t>hochtief</a:t>
            </a:r>
            <a:r>
              <a:rPr lang="de-DE" sz="2000" b="1" dirty="0" smtClean="0">
                <a:hlinkClick r:id="rId3"/>
              </a:rPr>
              <a:t>/</a:t>
            </a:r>
            <a:r>
              <a:rPr lang="de-DE" sz="2000" b="1" dirty="0" err="1" smtClean="0">
                <a:hlinkClick r:id="rId3"/>
              </a:rPr>
              <a:t>320.jhtml?id</a:t>
            </a:r>
            <a:r>
              <a:rPr lang="de-DE" sz="2000" b="1" dirty="0" smtClean="0">
                <a:hlinkClick r:id="rId3"/>
              </a:rPr>
              <a:t>=17</a:t>
            </a:r>
            <a:r>
              <a:rPr lang="de-DE" sz="2000" b="1" dirty="0" smtClean="0"/>
              <a:t> </a:t>
            </a:r>
          </a:p>
          <a:p>
            <a:r>
              <a:rPr lang="de-DE" sz="2000" b="1" dirty="0"/>
              <a:t> </a:t>
            </a:r>
            <a:r>
              <a:rPr lang="de-DE" sz="2000" b="1" dirty="0" smtClean="0"/>
              <a:t> </a:t>
            </a:r>
            <a:r>
              <a:rPr lang="de-DE" sz="2000" b="1" dirty="0" smtClean="0">
                <a:hlinkClick r:id="rId4"/>
              </a:rPr>
              <a:t>http://</a:t>
            </a:r>
            <a:r>
              <a:rPr lang="de-DE" sz="2000" b="1" dirty="0" err="1" smtClean="0">
                <a:hlinkClick r:id="rId4"/>
              </a:rPr>
              <a:t>www.fze.uni-saarland.de</a:t>
            </a:r>
            <a:r>
              <a:rPr lang="de-DE" sz="2000" b="1" dirty="0" smtClean="0">
                <a:hlinkClick r:id="rId4"/>
              </a:rPr>
              <a:t>/</a:t>
            </a:r>
            <a:r>
              <a:rPr lang="de-DE" sz="2000" b="1" dirty="0" err="1" smtClean="0">
                <a:hlinkClick r:id="rId4"/>
              </a:rPr>
              <a:t>Speicher.htm</a:t>
            </a:r>
            <a:endParaRPr lang="de-DE" sz="2000" b="1" dirty="0" smtClean="0"/>
          </a:p>
          <a:p>
            <a:r>
              <a:rPr lang="de-DE" sz="1600" b="1" dirty="0"/>
              <a:t> </a:t>
            </a:r>
            <a:r>
              <a:rPr lang="de-DE" sz="1600" b="1" dirty="0" smtClean="0"/>
              <a:t> </a:t>
            </a:r>
            <a:r>
              <a:rPr lang="de-DE" sz="1200" b="1" dirty="0" smtClean="0">
                <a:hlinkClick r:id="rId5"/>
              </a:rPr>
              <a:t>http://</a:t>
            </a:r>
            <a:r>
              <a:rPr lang="de-DE" sz="1200" b="1" dirty="0" err="1" smtClean="0">
                <a:hlinkClick r:id="rId5"/>
              </a:rPr>
              <a:t>forschung-energiespeicher.info</a:t>
            </a:r>
            <a:r>
              <a:rPr lang="de-DE" sz="1200" b="1" dirty="0" smtClean="0">
                <a:hlinkClick r:id="rId5"/>
              </a:rPr>
              <a:t>/projektschau/gesamtliste/projekt-</a:t>
            </a:r>
            <a:r>
              <a:rPr lang="de-DE" sz="1200" b="1" dirty="0" err="1" smtClean="0">
                <a:hlinkClick r:id="rId5"/>
              </a:rPr>
              <a:t>einzelansicht</a:t>
            </a:r>
            <a:r>
              <a:rPr lang="de-DE" sz="1200" b="1" dirty="0" smtClean="0">
                <a:hlinkClick r:id="rId5"/>
              </a:rPr>
              <a:t>/95/</a:t>
            </a:r>
            <a:r>
              <a:rPr lang="de-DE" sz="1200" b="1" dirty="0" err="1" smtClean="0">
                <a:hlinkClick r:id="rId5"/>
              </a:rPr>
              <a:t>Kugelpumpspeicher_unter_Wasser</a:t>
            </a:r>
            <a:r>
              <a:rPr lang="de-DE" sz="1200" b="1" dirty="0" smtClean="0">
                <a:hlinkClick r:id="rId5"/>
              </a:rPr>
              <a:t>/</a:t>
            </a:r>
            <a:endParaRPr lang="de-DE" sz="1200" b="1" dirty="0" smtClean="0"/>
          </a:p>
          <a:p>
            <a:r>
              <a:rPr lang="de-DE" sz="1400" b="1" dirty="0"/>
              <a:t> </a:t>
            </a:r>
            <a:r>
              <a:rPr lang="de-DE" sz="1400" b="1" dirty="0" smtClean="0"/>
              <a:t> </a:t>
            </a:r>
            <a:r>
              <a:rPr lang="de-DE" sz="1600" b="1" dirty="0" smtClean="0">
                <a:hlinkClick r:id="rId6"/>
              </a:rPr>
              <a:t>https://</a:t>
            </a:r>
            <a:r>
              <a:rPr lang="de-DE" sz="1600" b="1" dirty="0" err="1" smtClean="0">
                <a:hlinkClick r:id="rId6"/>
              </a:rPr>
              <a:t>www.bundesregierung.de</a:t>
            </a:r>
            <a:r>
              <a:rPr lang="de-DE" sz="1600" b="1" dirty="0" smtClean="0">
                <a:hlinkClick r:id="rId6"/>
              </a:rPr>
              <a:t>/Content/DE/Artikel/2015/12/2015-12-08-</a:t>
            </a:r>
            <a:r>
              <a:rPr lang="de-DE" sz="1600" b="1" dirty="0" err="1" smtClean="0">
                <a:hlinkClick r:id="rId6"/>
              </a:rPr>
              <a:t>hts</a:t>
            </a:r>
            <a:r>
              <a:rPr lang="de-DE" sz="1600" b="1" dirty="0" smtClean="0">
                <a:hlinkClick r:id="rId6"/>
              </a:rPr>
              <a:t>-</a:t>
            </a:r>
            <a:r>
              <a:rPr lang="de-DE" sz="1600" b="1" dirty="0" err="1" smtClean="0">
                <a:hlinkClick r:id="rId6"/>
              </a:rPr>
              <a:t>stansea.html</a:t>
            </a:r>
            <a:r>
              <a:rPr lang="de-DE" sz="1600" b="1" dirty="0" smtClean="0"/>
              <a:t> </a:t>
            </a:r>
            <a:endParaRPr lang="de-DE" sz="1400" b="1" dirty="0" smtClean="0"/>
          </a:p>
          <a:p>
            <a:endParaRPr lang="de-DE" sz="1600" b="1" dirty="0"/>
          </a:p>
          <a:p>
            <a:endParaRPr lang="de-DE" sz="1600" b="1" dirty="0" smtClean="0"/>
          </a:p>
          <a:p>
            <a:r>
              <a:rPr lang="de-DE" sz="1600" b="1" dirty="0" smtClean="0"/>
              <a:t> allgemein: </a:t>
            </a:r>
            <a:r>
              <a:rPr lang="de-DE" sz="1600" b="1" dirty="0" err="1" smtClean="0"/>
              <a:t>google</a:t>
            </a:r>
            <a:r>
              <a:rPr lang="de-DE" sz="1600" b="1" dirty="0" smtClean="0"/>
              <a:t> „</a:t>
            </a:r>
            <a:r>
              <a:rPr lang="de-DE" sz="1600" b="1" dirty="0" err="1" smtClean="0"/>
              <a:t>StenSea</a:t>
            </a:r>
            <a:r>
              <a:rPr lang="de-DE" sz="1600" b="1" dirty="0" smtClean="0"/>
              <a:t>“</a:t>
            </a:r>
          </a:p>
          <a:p>
            <a:endParaRPr lang="de-DE" sz="2000" b="1" dirty="0"/>
          </a:p>
          <a:p>
            <a:r>
              <a:rPr lang="de-DE" sz="2000" b="1" dirty="0" smtClean="0"/>
              <a:t>  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81592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1165794"/>
            <a:ext cx="8627318" cy="459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09848" y="404664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Die nächsten Schritte aus technischer Sicht:</a:t>
            </a:r>
            <a:endParaRPr lang="de-DE" sz="28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287524" y="5985284"/>
            <a:ext cx="856895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Derartige langfristige und weit gespannte Forschung und Entwicklung</a:t>
            </a:r>
            <a:br>
              <a:rPr lang="de-DE" sz="2000" b="1" dirty="0" smtClean="0"/>
            </a:br>
            <a:r>
              <a:rPr lang="de-DE" sz="2000" b="1" dirty="0" smtClean="0"/>
              <a:t>                                                                                    muss staatlich finanziert werden.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71677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07444" y="872716"/>
            <a:ext cx="7776864" cy="29392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Große Kugel baut man schon,  aber „dünnwandig“!</a:t>
            </a:r>
          </a:p>
          <a:p>
            <a:endParaRPr lang="de-DE" b="1" dirty="0" smtClean="0"/>
          </a:p>
          <a:p>
            <a:r>
              <a:rPr lang="de-DE" b="1" dirty="0" smtClean="0">
                <a:solidFill>
                  <a:schemeClr val="accent6">
                    <a:lumMod val="50000"/>
                  </a:schemeClr>
                </a:solidFill>
              </a:rPr>
              <a:t>„</a:t>
            </a:r>
            <a:r>
              <a:rPr lang="de-DE" b="1" dirty="0" smtClean="0"/>
              <a:t>Für </a:t>
            </a:r>
            <a:r>
              <a:rPr lang="de-DE" b="1" dirty="0"/>
              <a:t>die </a:t>
            </a:r>
            <a:r>
              <a:rPr lang="de-DE" b="1" dirty="0" smtClean="0"/>
              <a:t>favorisierten Schalungsvarianten besteht </a:t>
            </a:r>
          </a:p>
          <a:p>
            <a:endParaRPr lang="de-DE" sz="1050" b="1" dirty="0"/>
          </a:p>
          <a:p>
            <a:r>
              <a:rPr lang="de-DE" dirty="0" smtClean="0"/>
              <a:t>                                noch</a:t>
            </a:r>
            <a:r>
              <a:rPr lang="de-DE" sz="2400" b="1" dirty="0" smtClean="0"/>
              <a:t> </a:t>
            </a:r>
            <a:r>
              <a:rPr lang="de-DE" sz="2400" b="1" dirty="0"/>
              <a:t>Forschungs- und Entwicklungsbedarf, </a:t>
            </a:r>
            <a:endParaRPr lang="de-DE" sz="2400" b="1" dirty="0" smtClean="0"/>
          </a:p>
          <a:p>
            <a:endParaRPr lang="de-DE" sz="1100" b="1" dirty="0"/>
          </a:p>
          <a:p>
            <a:r>
              <a:rPr lang="de-DE" dirty="0" smtClean="0"/>
              <a:t>da </a:t>
            </a:r>
            <a:r>
              <a:rPr lang="de-DE" dirty="0"/>
              <a:t>keine </a:t>
            </a:r>
            <a:r>
              <a:rPr lang="de-DE" dirty="0" smtClean="0"/>
              <a:t>dieser  Methoden </a:t>
            </a:r>
            <a:r>
              <a:rPr lang="de-DE" dirty="0"/>
              <a:t>bislang </a:t>
            </a:r>
            <a:r>
              <a:rPr lang="de-DE" dirty="0" smtClean="0"/>
              <a:t>für </a:t>
            </a:r>
            <a:r>
              <a:rPr lang="de-DE" dirty="0"/>
              <a:t>die </a:t>
            </a:r>
            <a:r>
              <a:rPr lang="de-DE" dirty="0" smtClean="0"/>
              <a:t>Herstellung </a:t>
            </a:r>
          </a:p>
          <a:p>
            <a:r>
              <a:rPr lang="de-DE" dirty="0" smtClean="0"/>
              <a:t>                                      einer </a:t>
            </a:r>
            <a:r>
              <a:rPr lang="de-DE" sz="2800" b="1" dirty="0" smtClean="0"/>
              <a:t>dickwandigen  Betonhohlkugel </a:t>
            </a:r>
          </a:p>
          <a:p>
            <a:r>
              <a:rPr lang="de-DE" dirty="0" smtClean="0"/>
              <a:t>eingesetzt wurde</a:t>
            </a:r>
            <a:r>
              <a:rPr lang="de-DE" dirty="0" smtClean="0">
                <a:solidFill>
                  <a:schemeClr val="accent6">
                    <a:lumMod val="50000"/>
                  </a:schemeClr>
                </a:solidFill>
              </a:rPr>
              <a:t>“</a:t>
            </a:r>
            <a:r>
              <a:rPr lang="de-DE" dirty="0" smtClean="0"/>
              <a:t>.</a:t>
            </a:r>
            <a:endParaRPr lang="de-DE" dirty="0"/>
          </a:p>
          <a:p>
            <a:r>
              <a:rPr lang="de-DE" dirty="0" smtClean="0"/>
              <a:t>Zitat aus:  </a:t>
            </a:r>
            <a:r>
              <a:rPr lang="de-DE" dirty="0" smtClean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de-DE" dirty="0" err="1" smtClean="0">
                <a:solidFill>
                  <a:schemeClr val="accent6">
                    <a:lumMod val="50000"/>
                  </a:schemeClr>
                </a:solidFill>
              </a:rPr>
              <a:t>Garg</a:t>
            </a:r>
            <a:r>
              <a:rPr lang="de-DE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</a:rPr>
              <a:t>e.a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</a:rPr>
              <a:t>. 2013 : „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</a:rPr>
              <a:t>Stensea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dirty="0" smtClean="0">
                <a:solidFill>
                  <a:schemeClr val="accent6">
                    <a:lumMod val="50000"/>
                  </a:schemeClr>
                </a:solidFill>
              </a:rPr>
              <a:t>..“/</a:t>
            </a:r>
            <a:endParaRPr lang="de-DE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681790" y="56818"/>
            <a:ext cx="3654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Etwas  </a:t>
            </a:r>
            <a:r>
              <a:rPr lang="de-DE" sz="4000" b="1" dirty="0" smtClean="0">
                <a:solidFill>
                  <a:srgbClr val="FF0000"/>
                </a:solidFill>
              </a:rPr>
              <a:t>Optimismus</a:t>
            </a:r>
            <a:endParaRPr lang="de-DE" sz="4000" b="1" dirty="0">
              <a:solidFill>
                <a:srgbClr val="FF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95126" y="3897052"/>
            <a:ext cx="8389342" cy="76944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b="1" u="sng" dirty="0" smtClean="0"/>
              <a:t>Ziel: </a:t>
            </a:r>
            <a:r>
              <a:rPr lang="de-DE" sz="2000" dirty="0" smtClean="0"/>
              <a:t>    Standardmäßige „</a:t>
            </a:r>
            <a:r>
              <a:rPr lang="de-DE" sz="2000" b="1" u="sng" dirty="0" smtClean="0"/>
              <a:t>Massenherstellung</a:t>
            </a:r>
            <a:r>
              <a:rPr lang="de-DE" sz="2000" dirty="0" smtClean="0"/>
              <a:t>“ von Meereiern ,   da </a:t>
            </a:r>
            <a:br>
              <a:rPr lang="de-DE" sz="2000" dirty="0" smtClean="0"/>
            </a:br>
            <a:r>
              <a:rPr lang="de-DE" sz="2000" dirty="0" smtClean="0"/>
              <a:t>                                                                                „ein </a:t>
            </a:r>
            <a:r>
              <a:rPr lang="de-DE" sz="2000" dirty="0" err="1" smtClean="0"/>
              <a:t>Meer</a:t>
            </a:r>
            <a:r>
              <a:rPr lang="de-DE" sz="2400" b="1" dirty="0" err="1" smtClean="0">
                <a:solidFill>
                  <a:srgbClr val="FF0000"/>
                </a:solidFill>
              </a:rPr>
              <a:t>Ei</a:t>
            </a:r>
            <a:r>
              <a:rPr lang="de-DE" sz="2400" b="1" dirty="0" smtClean="0"/>
              <a:t> </a:t>
            </a:r>
            <a:r>
              <a:rPr lang="de-DE" sz="2000" b="1" dirty="0" smtClean="0">
                <a:solidFill>
                  <a:srgbClr val="FF0000"/>
                </a:solidFill>
              </a:rPr>
              <a:t>gleicht dem anderen</a:t>
            </a:r>
            <a:r>
              <a:rPr lang="de-DE" sz="2000" dirty="0" smtClean="0"/>
              <a:t>“</a:t>
            </a:r>
            <a:endParaRPr lang="de-DE" sz="2000" dirty="0"/>
          </a:p>
        </p:txBody>
      </p:sp>
      <p:sp>
        <p:nvSpPr>
          <p:cNvPr id="8" name="Textfeld 7"/>
          <p:cNvSpPr txBox="1"/>
          <p:nvPr/>
        </p:nvSpPr>
        <p:spPr>
          <a:xfrm>
            <a:off x="570853" y="4833156"/>
            <a:ext cx="8209322" cy="646331"/>
          </a:xfrm>
          <a:prstGeom prst="rect">
            <a:avLst/>
          </a:prstGeom>
          <a:noFill/>
          <a:ln w="571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Interessant wären </a:t>
            </a:r>
            <a:r>
              <a:rPr lang="de-DE" dirty="0" err="1" smtClean="0"/>
              <a:t>Meereier</a:t>
            </a:r>
            <a:r>
              <a:rPr lang="de-DE" dirty="0" smtClean="0"/>
              <a:t> auch zum </a:t>
            </a:r>
            <a:r>
              <a:rPr lang="de-DE" dirty="0" err="1" smtClean="0"/>
              <a:t>TagNacht</a:t>
            </a:r>
            <a:r>
              <a:rPr lang="de-DE" dirty="0" smtClean="0"/>
              <a:t>-Ausgleich bei  </a:t>
            </a:r>
          </a:p>
          <a:p>
            <a:r>
              <a:rPr lang="de-DE" dirty="0" smtClean="0"/>
              <a:t>            „</a:t>
            </a:r>
            <a:r>
              <a:rPr lang="de-DE" b="1" dirty="0" smtClean="0"/>
              <a:t>Schwimmenden  PV Anlagen auf dem Meer“ in niederen </a:t>
            </a:r>
            <a:r>
              <a:rPr lang="de-DE" b="1" dirty="0" err="1" smtClean="0"/>
              <a:t>geograph</a:t>
            </a:r>
            <a:r>
              <a:rPr lang="de-DE" b="1" dirty="0" smtClean="0"/>
              <a:t>. Breiten.</a:t>
            </a:r>
            <a:endParaRPr lang="de-DE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485136" y="6489340"/>
            <a:ext cx="7999172" cy="36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395536" y="5589240"/>
            <a:ext cx="8479352" cy="1200329"/>
          </a:xfrm>
          <a:prstGeom prst="rect">
            <a:avLst/>
          </a:prstGeom>
          <a:noFill/>
          <a:ln w="7620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Vision: </a:t>
            </a:r>
            <a:r>
              <a:rPr lang="de-DE" dirty="0" smtClean="0"/>
              <a:t> </a:t>
            </a:r>
          </a:p>
          <a:p>
            <a:r>
              <a:rPr lang="de-DE" dirty="0"/>
              <a:t>S</a:t>
            </a:r>
            <a:r>
              <a:rPr lang="de-DE" b="1" dirty="0" smtClean="0"/>
              <a:t>chwimmende PV</a:t>
            </a:r>
            <a:r>
              <a:rPr lang="de-DE" dirty="0" smtClean="0"/>
              <a:t>  mit </a:t>
            </a:r>
            <a:r>
              <a:rPr lang="de-DE" b="1" dirty="0" err="1" smtClean="0"/>
              <a:t>Meerei</a:t>
            </a:r>
            <a:r>
              <a:rPr lang="de-DE" dirty="0" err="1" smtClean="0"/>
              <a:t>Speichern</a:t>
            </a:r>
            <a:r>
              <a:rPr lang="de-DE" dirty="0" smtClean="0"/>
              <a:t> und direkter  </a:t>
            </a:r>
            <a:r>
              <a:rPr lang="de-DE" b="1" dirty="0" err="1" smtClean="0"/>
              <a:t>H2</a:t>
            </a:r>
            <a:r>
              <a:rPr lang="de-DE" dirty="0" smtClean="0"/>
              <a:t>-Erzeugung .  </a:t>
            </a:r>
            <a:r>
              <a:rPr lang="de-DE" b="1" dirty="0" smtClean="0"/>
              <a:t>Tanker</a:t>
            </a:r>
            <a:r>
              <a:rPr lang="de-DE" dirty="0" smtClean="0"/>
              <a:t> holen das Hochdruck-Gas direkt an der </a:t>
            </a:r>
            <a:r>
              <a:rPr lang="de-DE" b="1" dirty="0" smtClean="0">
                <a:solidFill>
                  <a:srgbClr val="FF0000"/>
                </a:solidFill>
              </a:rPr>
              <a:t>Insel </a:t>
            </a:r>
            <a:r>
              <a:rPr lang="de-DE" dirty="0" smtClean="0"/>
              <a:t>(oder an einem </a:t>
            </a:r>
            <a:r>
              <a:rPr lang="de-DE" b="1" dirty="0" smtClean="0">
                <a:solidFill>
                  <a:srgbClr val="FF0000"/>
                </a:solidFill>
              </a:rPr>
              <a:t>stationären Schiff</a:t>
            </a:r>
            <a:r>
              <a:rPr lang="de-DE" dirty="0" smtClean="0"/>
              <a:t>) . </a:t>
            </a:r>
            <a:br>
              <a:rPr lang="de-DE" dirty="0" smtClean="0"/>
            </a:br>
            <a:r>
              <a:rPr lang="de-DE" dirty="0" smtClean="0"/>
              <a:t>                                                             (fehlt noch „Artist View“!!!!)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789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23528" y="872716"/>
            <a:ext cx="8304034" cy="7694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tx1"/>
                </a:solidFill>
              </a:rPr>
              <a:t>I</a:t>
            </a:r>
            <a:r>
              <a:rPr lang="de-DE" sz="2000" dirty="0" smtClean="0">
                <a:solidFill>
                  <a:schemeClr val="tx1"/>
                </a:solidFill>
              </a:rPr>
              <a:t>m Meer gibt es riesige Flächen (an mehreren Stellen auch küstennah),</a:t>
            </a:r>
            <a:br>
              <a:rPr lang="de-DE" sz="2000" dirty="0" smtClean="0">
                <a:solidFill>
                  <a:schemeClr val="tx1"/>
                </a:solidFill>
              </a:rPr>
            </a:br>
            <a:r>
              <a:rPr lang="de-DE" sz="2000" dirty="0" smtClean="0">
                <a:solidFill>
                  <a:schemeClr val="tx1"/>
                </a:solidFill>
              </a:rPr>
              <a:t>        auf denen man </a:t>
            </a:r>
            <a:r>
              <a:rPr lang="de-DE" sz="2400" b="1" u="sng" dirty="0" err="1" smtClean="0">
                <a:solidFill>
                  <a:srgbClr val="C00000"/>
                </a:solidFill>
              </a:rPr>
              <a:t>MeerEier</a:t>
            </a:r>
            <a:r>
              <a:rPr lang="de-DE" sz="2400" b="1" u="sng" dirty="0" smtClean="0">
                <a:solidFill>
                  <a:srgbClr val="C00000"/>
                </a:solidFill>
              </a:rPr>
              <a:t> in gewaltiger Zahl</a:t>
            </a:r>
            <a:r>
              <a:rPr lang="de-DE" sz="2000" b="1" dirty="0" smtClean="0">
                <a:solidFill>
                  <a:schemeClr val="tx1"/>
                </a:solidFill>
              </a:rPr>
              <a:t> </a:t>
            </a:r>
            <a:r>
              <a:rPr lang="de-DE" sz="2000" dirty="0" smtClean="0">
                <a:solidFill>
                  <a:schemeClr val="tx1"/>
                </a:solidFill>
              </a:rPr>
              <a:t>ablegen könnte. 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339752" y="56818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noch mehr  </a:t>
            </a:r>
            <a:r>
              <a:rPr lang="de-DE" sz="4000" b="1" dirty="0" smtClean="0">
                <a:solidFill>
                  <a:srgbClr val="FF0000"/>
                </a:solidFill>
              </a:rPr>
              <a:t>Optimismus</a:t>
            </a:r>
            <a:endParaRPr lang="de-DE" sz="4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87524" y="3717032"/>
            <a:ext cx="8494827" cy="1046440"/>
          </a:xfrm>
          <a:prstGeom prst="rect">
            <a:avLst/>
          </a:prstGeom>
          <a:noFill/>
          <a:ln w="571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Beispielsweise </a:t>
            </a:r>
            <a:r>
              <a:rPr lang="de-DE" dirty="0"/>
              <a:t>könnte man</a:t>
            </a:r>
            <a:r>
              <a:rPr lang="de-DE" b="1" dirty="0"/>
              <a:t> </a:t>
            </a:r>
            <a:r>
              <a:rPr lang="de-DE" b="1" dirty="0" smtClean="0"/>
              <a:t>pro   </a:t>
            </a:r>
            <a:r>
              <a:rPr lang="de-DE" b="1" dirty="0" err="1" smtClean="0"/>
              <a:t>km2</a:t>
            </a:r>
            <a:r>
              <a:rPr lang="de-DE" dirty="0" smtClean="0"/>
              <a:t>  bei einem</a:t>
            </a:r>
            <a:br>
              <a:rPr lang="de-DE" dirty="0" smtClean="0"/>
            </a:br>
            <a:r>
              <a:rPr lang="de-DE" dirty="0" smtClean="0"/>
              <a:t>      </a:t>
            </a:r>
            <a:r>
              <a:rPr lang="de-DE" sz="2000" b="1" u="sng" dirty="0" smtClean="0"/>
              <a:t>Flächenbedarf</a:t>
            </a:r>
            <a:r>
              <a:rPr lang="de-DE" sz="2000" u="sng" dirty="0" smtClean="0"/>
              <a:t> </a:t>
            </a:r>
            <a:r>
              <a:rPr lang="de-DE" sz="2000" b="1" u="sng" dirty="0"/>
              <a:t>pro </a:t>
            </a:r>
            <a:r>
              <a:rPr lang="de-DE" sz="2000" b="1" u="sng" dirty="0" err="1"/>
              <a:t>Meere</a:t>
            </a:r>
            <a:r>
              <a:rPr lang="de-DE" sz="2000" u="sng" dirty="0" err="1"/>
              <a:t>i</a:t>
            </a:r>
            <a:r>
              <a:rPr lang="de-DE" dirty="0"/>
              <a:t> </a:t>
            </a:r>
            <a:r>
              <a:rPr lang="de-DE" dirty="0" smtClean="0"/>
              <a:t>(</a:t>
            </a:r>
            <a:r>
              <a:rPr lang="de-DE" dirty="0" smtClean="0">
                <a:solidFill>
                  <a:srgbClr val="0000FF"/>
                </a:solidFill>
              </a:rPr>
              <a:t>20 MWh</a:t>
            </a:r>
            <a:r>
              <a:rPr lang="de-DE" dirty="0" smtClean="0"/>
              <a:t>, </a:t>
            </a:r>
            <a:r>
              <a:rPr lang="de-DE" dirty="0" smtClean="0">
                <a:solidFill>
                  <a:srgbClr val="FF0000"/>
                </a:solidFill>
              </a:rPr>
              <a:t>5 MW</a:t>
            </a:r>
            <a:r>
              <a:rPr lang="de-DE" dirty="0" smtClean="0"/>
              <a:t>) von ca. </a:t>
            </a:r>
            <a:r>
              <a:rPr lang="de-DE" dirty="0" err="1" smtClean="0"/>
              <a:t>50m</a:t>
            </a:r>
            <a:r>
              <a:rPr lang="de-DE" dirty="0" smtClean="0"/>
              <a:t>*</a:t>
            </a:r>
            <a:r>
              <a:rPr lang="de-DE" dirty="0" err="1" smtClean="0"/>
              <a:t>50m</a:t>
            </a:r>
            <a:r>
              <a:rPr lang="de-DE" dirty="0" smtClean="0"/>
              <a:t>  =</a:t>
            </a:r>
            <a:r>
              <a:rPr lang="de-DE" sz="2000" b="1" dirty="0" smtClean="0"/>
              <a:t> 0,0025 </a:t>
            </a:r>
            <a:r>
              <a:rPr lang="de-DE" sz="2000" b="1" dirty="0" err="1" smtClean="0"/>
              <a:t>km</a:t>
            </a:r>
            <a:r>
              <a:rPr lang="de-DE" sz="2000" b="1" baseline="30000" dirty="0" err="1" smtClean="0"/>
              <a:t>2</a:t>
            </a:r>
            <a:r>
              <a:rPr lang="de-DE" sz="2000" b="1" baseline="30000" dirty="0" smtClean="0"/>
              <a:t>   </a:t>
            </a:r>
            <a:r>
              <a:rPr lang="de-DE" dirty="0" smtClean="0">
                <a:solidFill>
                  <a:srgbClr val="FF0000"/>
                </a:solidFill>
              </a:rPr>
              <a:t/>
            </a:r>
            <a:br>
              <a:rPr lang="de-DE" dirty="0" smtClean="0">
                <a:solidFill>
                  <a:srgbClr val="FF0000"/>
                </a:solidFill>
              </a:rPr>
            </a:br>
            <a:r>
              <a:rPr lang="de-DE" dirty="0" smtClean="0">
                <a:solidFill>
                  <a:srgbClr val="FF0000"/>
                </a:solidFill>
              </a:rPr>
              <a:t>   c</a:t>
            </a:r>
            <a:r>
              <a:rPr lang="de-DE" dirty="0" smtClean="0">
                <a:solidFill>
                  <a:srgbClr val="0000FF"/>
                </a:solidFill>
              </a:rPr>
              <a:t>a. 400 *20 = </a:t>
            </a:r>
            <a:r>
              <a:rPr lang="de-DE" sz="2400" b="1" dirty="0" smtClean="0">
                <a:solidFill>
                  <a:srgbClr val="0000FF"/>
                </a:solidFill>
              </a:rPr>
              <a:t>8</a:t>
            </a:r>
            <a:r>
              <a:rPr lang="de-DE" sz="2000" b="1" dirty="0" smtClean="0">
                <a:solidFill>
                  <a:srgbClr val="0000FF"/>
                </a:solidFill>
              </a:rPr>
              <a:t>  </a:t>
            </a:r>
            <a:r>
              <a:rPr lang="de-DE" b="1" dirty="0" err="1" smtClean="0">
                <a:solidFill>
                  <a:srgbClr val="0000FF"/>
                </a:solidFill>
              </a:rPr>
              <a:t>GWh</a:t>
            </a:r>
            <a:r>
              <a:rPr lang="de-DE" b="1" dirty="0" smtClean="0">
                <a:solidFill>
                  <a:srgbClr val="0000FF"/>
                </a:solidFill>
              </a:rPr>
              <a:t> </a:t>
            </a:r>
            <a:r>
              <a:rPr lang="de-DE" dirty="0" smtClean="0">
                <a:solidFill>
                  <a:srgbClr val="0000FF"/>
                </a:solidFill>
              </a:rPr>
              <a:t>/</a:t>
            </a:r>
            <a:r>
              <a:rPr lang="de-DE" dirty="0" err="1" smtClean="0">
                <a:solidFill>
                  <a:srgbClr val="0000FF"/>
                </a:solidFill>
              </a:rPr>
              <a:t>km</a:t>
            </a:r>
            <a:r>
              <a:rPr lang="de-DE" baseline="30000" dirty="0" err="1" smtClean="0">
                <a:solidFill>
                  <a:srgbClr val="0000FF"/>
                </a:solidFill>
              </a:rPr>
              <a:t>2</a:t>
            </a:r>
            <a:r>
              <a:rPr lang="de-DE" sz="2000" dirty="0" smtClean="0">
                <a:solidFill>
                  <a:srgbClr val="0000FF"/>
                </a:solidFill>
              </a:rPr>
              <a:t> Speicher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/>
              <a:t>mit</a:t>
            </a:r>
            <a:r>
              <a:rPr lang="de-DE" dirty="0" smtClean="0">
                <a:solidFill>
                  <a:srgbClr val="FF0000"/>
                </a:solidFill>
              </a:rPr>
              <a:t>    400 *  5 MW = 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smtClean="0">
                <a:solidFill>
                  <a:srgbClr val="FF0000"/>
                </a:solidFill>
              </a:rPr>
              <a:t>2</a:t>
            </a:r>
            <a:r>
              <a:rPr lang="de-DE" sz="2000" b="1" dirty="0" smtClean="0">
                <a:solidFill>
                  <a:srgbClr val="FF0000"/>
                </a:solidFill>
              </a:rPr>
              <a:t>  </a:t>
            </a:r>
            <a:r>
              <a:rPr lang="de-DE" sz="2000" b="1" dirty="0" err="1" smtClean="0">
                <a:solidFill>
                  <a:srgbClr val="FF0000"/>
                </a:solidFill>
              </a:rPr>
              <a:t>GW</a:t>
            </a:r>
            <a:r>
              <a:rPr lang="de-DE" sz="2000" b="1" dirty="0" smtClean="0">
                <a:solidFill>
                  <a:srgbClr val="FF0000"/>
                </a:solidFill>
              </a:rPr>
              <a:t> </a:t>
            </a:r>
            <a:r>
              <a:rPr lang="de-DE" sz="2000" dirty="0" smtClean="0">
                <a:solidFill>
                  <a:srgbClr val="FF0000"/>
                </a:solidFill>
              </a:rPr>
              <a:t>/</a:t>
            </a:r>
            <a:r>
              <a:rPr lang="de-DE" sz="2000" dirty="0" err="1" smtClean="0">
                <a:solidFill>
                  <a:srgbClr val="FF0000"/>
                </a:solidFill>
              </a:rPr>
              <a:t>km</a:t>
            </a:r>
            <a:r>
              <a:rPr lang="de-DE" baseline="30000" dirty="0" err="1" smtClean="0">
                <a:solidFill>
                  <a:srgbClr val="FF0000"/>
                </a:solidFill>
              </a:rPr>
              <a:t>2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FF0000"/>
                </a:solidFill>
              </a:rPr>
              <a:t> Leistung</a:t>
            </a:r>
            <a:r>
              <a:rPr lang="de-DE" dirty="0" smtClean="0"/>
              <a:t> 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85136" y="6489340"/>
            <a:ext cx="7999172" cy="36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87523" y="4941168"/>
            <a:ext cx="8661285" cy="1200329"/>
          </a:xfrm>
          <a:prstGeom prst="rect">
            <a:avLst/>
          </a:prstGeom>
          <a:noFill/>
          <a:ln w="7620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Vision: </a:t>
            </a:r>
            <a:r>
              <a:rPr lang="de-DE" dirty="0" smtClean="0"/>
              <a:t> </a:t>
            </a:r>
          </a:p>
          <a:p>
            <a:r>
              <a:rPr lang="de-DE" b="1" dirty="0" smtClean="0"/>
              <a:t>Die (geeignete) Norwegischen </a:t>
            </a:r>
            <a:r>
              <a:rPr lang="de-DE" b="1" dirty="0"/>
              <a:t>Rinne</a:t>
            </a:r>
            <a:r>
              <a:rPr lang="de-DE" dirty="0" smtClean="0"/>
              <a:t>  umfasst ca. 1000 </a:t>
            </a:r>
            <a:r>
              <a:rPr lang="de-DE" b="1" dirty="0" err="1" smtClean="0"/>
              <a:t>km</a:t>
            </a:r>
            <a:r>
              <a:rPr lang="de-DE" b="1" baseline="30000" dirty="0" err="1" smtClean="0"/>
              <a:t>2</a:t>
            </a:r>
            <a:r>
              <a:rPr lang="de-DE" dirty="0" smtClean="0"/>
              <a:t>  </a:t>
            </a:r>
          </a:p>
          <a:p>
            <a:r>
              <a:rPr lang="de-DE" dirty="0" smtClean="0"/>
              <a:t>Von dem Potential  von 1000 *</a:t>
            </a:r>
            <a:r>
              <a:rPr lang="de-DE" b="1" dirty="0" smtClean="0">
                <a:solidFill>
                  <a:srgbClr val="0000FF"/>
                </a:solidFill>
              </a:rPr>
              <a:t>0,008</a:t>
            </a:r>
            <a:r>
              <a:rPr lang="de-DE" dirty="0" smtClean="0"/>
              <a:t>  =  </a:t>
            </a:r>
            <a:r>
              <a:rPr lang="de-DE" dirty="0" smtClean="0">
                <a:solidFill>
                  <a:srgbClr val="0000FF"/>
                </a:solidFill>
              </a:rPr>
              <a:t>8</a:t>
            </a:r>
            <a:r>
              <a:rPr lang="de-DE" dirty="0" smtClean="0"/>
              <a:t> TWh  bei   2 TW Leistung</a:t>
            </a:r>
          </a:p>
          <a:p>
            <a:r>
              <a:rPr lang="de-DE" dirty="0" smtClean="0"/>
              <a:t>könnte man auf einer Teilfläche von    200 </a:t>
            </a:r>
            <a:r>
              <a:rPr lang="de-DE" dirty="0" err="1" smtClean="0"/>
              <a:t>km</a:t>
            </a:r>
            <a:r>
              <a:rPr lang="de-DE" baseline="30000" dirty="0" err="1" smtClean="0"/>
              <a:t>2</a:t>
            </a:r>
            <a:r>
              <a:rPr lang="de-DE" baseline="30000" dirty="0" smtClean="0"/>
              <a:t> </a:t>
            </a:r>
            <a:r>
              <a:rPr lang="de-DE" dirty="0" smtClean="0"/>
              <a:t> den </a:t>
            </a:r>
            <a:r>
              <a:rPr lang="de-DE" dirty="0" err="1" smtClean="0"/>
              <a:t>TagesStrombedarf</a:t>
            </a:r>
            <a:r>
              <a:rPr lang="de-DE" dirty="0" smtClean="0"/>
              <a:t> von DEU vorhalten.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287524" y="1808820"/>
            <a:ext cx="8389750" cy="18158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chemeClr val="tx1"/>
                </a:solidFill>
              </a:rPr>
              <a:t>Ebenso wie man bei herkömmlichen </a:t>
            </a:r>
            <a:r>
              <a:rPr lang="de-DE" sz="2000" dirty="0" err="1" smtClean="0">
                <a:solidFill>
                  <a:schemeClr val="tx1"/>
                </a:solidFill>
              </a:rPr>
              <a:t>PSKW</a:t>
            </a:r>
            <a:r>
              <a:rPr lang="de-DE" sz="2000" dirty="0" smtClean="0">
                <a:solidFill>
                  <a:schemeClr val="tx1"/>
                </a:solidFill>
              </a:rPr>
              <a:t> eine </a:t>
            </a:r>
            <a:r>
              <a:rPr lang="de-DE" sz="2400" b="1" dirty="0" smtClean="0">
                <a:solidFill>
                  <a:schemeClr val="tx1"/>
                </a:solidFill>
              </a:rPr>
              <a:t>randständige</a:t>
            </a:r>
            <a:r>
              <a:rPr lang="de-DE" sz="2000" b="1" dirty="0" smtClean="0">
                <a:solidFill>
                  <a:schemeClr val="tx1"/>
                </a:solidFill>
              </a:rPr>
              <a:t> Aufstellung</a:t>
            </a:r>
            <a:br>
              <a:rPr lang="de-DE" sz="2000" b="1" dirty="0" smtClean="0">
                <a:solidFill>
                  <a:schemeClr val="tx1"/>
                </a:solidFill>
              </a:rPr>
            </a:br>
            <a:r>
              <a:rPr lang="de-DE" sz="2000" b="1" dirty="0" smtClean="0">
                <a:solidFill>
                  <a:schemeClr val="tx1"/>
                </a:solidFill>
              </a:rPr>
              <a:t>                               </a:t>
            </a:r>
            <a:r>
              <a:rPr lang="de-DE" sz="2000" dirty="0" smtClean="0">
                <a:solidFill>
                  <a:schemeClr val="tx1"/>
                </a:solidFill>
              </a:rPr>
              <a:t>            (z.B. in den Alpen oder gar „in Norwegen“ )  für die</a:t>
            </a:r>
            <a:br>
              <a:rPr lang="de-DE" sz="2000" dirty="0" smtClean="0">
                <a:solidFill>
                  <a:schemeClr val="tx1"/>
                </a:solidFill>
              </a:rPr>
            </a:br>
            <a:r>
              <a:rPr lang="de-DE" sz="2000" dirty="0" smtClean="0">
                <a:solidFill>
                  <a:schemeClr val="tx1"/>
                </a:solidFill>
              </a:rPr>
              <a:t>       allgemeine Stromversorgung „Natur gegeben“ praktiziert oder erwägt,</a:t>
            </a:r>
            <a:br>
              <a:rPr lang="de-DE" sz="2000" dirty="0" smtClean="0">
                <a:solidFill>
                  <a:schemeClr val="tx1"/>
                </a:solidFill>
              </a:rPr>
            </a:br>
            <a:r>
              <a:rPr lang="de-DE" sz="2000" dirty="0" smtClean="0">
                <a:solidFill>
                  <a:schemeClr val="tx1"/>
                </a:solidFill>
              </a:rPr>
              <a:t>könnte man auch  </a:t>
            </a:r>
            <a:r>
              <a:rPr lang="de-DE" sz="2400" b="1" dirty="0" smtClean="0">
                <a:solidFill>
                  <a:srgbClr val="C00000"/>
                </a:solidFill>
              </a:rPr>
              <a:t>Meeresstandorte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smtClean="0">
                <a:solidFill>
                  <a:schemeClr val="tx1"/>
                </a:solidFill>
              </a:rPr>
              <a:t>für die</a:t>
            </a:r>
            <a:br>
              <a:rPr lang="de-DE" sz="2000" dirty="0" smtClean="0">
                <a:solidFill>
                  <a:schemeClr val="tx1"/>
                </a:solidFill>
              </a:rPr>
            </a:br>
            <a:r>
              <a:rPr lang="de-DE" sz="2000" dirty="0" smtClean="0">
                <a:solidFill>
                  <a:schemeClr val="tx1"/>
                </a:solidFill>
              </a:rPr>
              <a:t>                          </a:t>
            </a:r>
            <a:r>
              <a:rPr lang="de-DE" sz="2000" dirty="0" err="1" smtClean="0">
                <a:solidFill>
                  <a:schemeClr val="tx1"/>
                </a:solidFill>
              </a:rPr>
              <a:t>PSKW</a:t>
            </a:r>
            <a:r>
              <a:rPr lang="de-DE" sz="2000" dirty="0" smtClean="0">
                <a:solidFill>
                  <a:schemeClr val="tx1"/>
                </a:solidFill>
              </a:rPr>
              <a:t> der </a:t>
            </a:r>
            <a:r>
              <a:rPr lang="de-DE" sz="2400" b="1" u="sng" dirty="0" smtClean="0">
                <a:solidFill>
                  <a:srgbClr val="C00000"/>
                </a:solidFill>
              </a:rPr>
              <a:t>allgemeinen Stromversorgung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smtClean="0">
                <a:solidFill>
                  <a:schemeClr val="tx1"/>
                </a:solidFill>
              </a:rPr>
              <a:t> heranziehen.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43508" y="224644"/>
            <a:ext cx="1908212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Werkstatt</a:t>
            </a:r>
            <a:endParaRPr lang="de-DE" b="1" dirty="0"/>
          </a:p>
        </p:txBody>
      </p:sp>
      <p:sp>
        <p:nvSpPr>
          <p:cNvPr id="12" name="Ellipse 11"/>
          <p:cNvSpPr/>
          <p:nvPr/>
        </p:nvSpPr>
        <p:spPr>
          <a:xfrm>
            <a:off x="8712460" y="39978"/>
            <a:ext cx="472698" cy="47269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569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323528" y="872716"/>
            <a:ext cx="8188678" cy="1928139"/>
          </a:xfrm>
          <a:prstGeom prst="rect">
            <a:avLst/>
          </a:prstGeom>
          <a:gradFill>
            <a:gsLst>
              <a:gs pos="0">
                <a:srgbClr val="FF3399"/>
              </a:gs>
              <a:gs pos="17000">
                <a:srgbClr val="FF6633"/>
              </a:gs>
              <a:gs pos="50000">
                <a:srgbClr val="FFFF00"/>
              </a:gs>
              <a:gs pos="93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b="1" dirty="0" smtClean="0">
                <a:latin typeface="Arial" pitchFamily="34" charset="0"/>
                <a:cs typeface="Arial" pitchFamily="34" charset="0"/>
              </a:rPr>
              <a:t>Energiewende-</a:t>
            </a:r>
            <a:br>
              <a:rPr lang="de-DE" sz="4000" b="1" dirty="0" smtClean="0">
                <a:latin typeface="Arial" pitchFamily="34" charset="0"/>
                <a:cs typeface="Arial" pitchFamily="34" charset="0"/>
              </a:rPr>
            </a:br>
            <a:r>
              <a:rPr lang="de-DE" sz="1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sz="2400" dirty="0" smtClean="0">
                <a:latin typeface="Arial" pitchFamily="34" charset="0"/>
                <a:cs typeface="Arial" pitchFamily="34" charset="0"/>
              </a:rPr>
            </a:br>
            <a:r>
              <a:rPr lang="de-DE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Wir schaffen das</a:t>
            </a:r>
            <a:endParaRPr lang="de-DE" sz="4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31540" y="3248980"/>
            <a:ext cx="85689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e-DE" dirty="0" smtClean="0"/>
              <a:t>Wir sind auf einem zielführenden Weg: PV ,  Wind (On- und Offshore), Speicher</a:t>
            </a:r>
          </a:p>
          <a:p>
            <a:pPr marL="342900" indent="-342900">
              <a:buAutoNum type="arabicPeriod"/>
            </a:pPr>
            <a:r>
              <a:rPr lang="de-DE" dirty="0" smtClean="0"/>
              <a:t>Es mag im Einzelnen noch bessere Wege geben</a:t>
            </a:r>
          </a:p>
          <a:p>
            <a:pPr marL="342900" indent="-342900">
              <a:buAutoNum type="arabicPeriod"/>
            </a:pPr>
            <a:r>
              <a:rPr lang="de-DE" dirty="0" smtClean="0"/>
              <a:t>Energiewende ist nur noch eine Frage des </a:t>
            </a:r>
            <a:r>
              <a:rPr lang="de-DE" b="1" dirty="0" smtClean="0"/>
              <a:t>Wollens</a:t>
            </a:r>
            <a:r>
              <a:rPr lang="de-DE" dirty="0" smtClean="0"/>
              <a:t> nicht mehr des Könnens</a:t>
            </a:r>
          </a:p>
          <a:p>
            <a:pPr marL="342900" indent="-342900">
              <a:buAutoNum type="arabicPeriod"/>
            </a:pPr>
            <a:r>
              <a:rPr lang="de-DE" dirty="0" smtClean="0"/>
              <a:t>Wenn wir zu zaghaft sind, wird sie eine Frage des </a:t>
            </a:r>
            <a:r>
              <a:rPr lang="de-DE" b="1" dirty="0" smtClean="0"/>
              <a:t>Müssens</a:t>
            </a:r>
            <a:r>
              <a:rPr lang="de-DE" dirty="0" smtClean="0"/>
              <a:t> sein  </a:t>
            </a:r>
          </a:p>
          <a:p>
            <a:pPr marL="342900" indent="-342900">
              <a:buAutoNum type="arabicPeriod"/>
            </a:pPr>
            <a:endParaRPr lang="de-DE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475928" y="4921241"/>
            <a:ext cx="8188678" cy="1424083"/>
          </a:xfrm>
          <a:prstGeom prst="rect">
            <a:avLst/>
          </a:prstGeom>
          <a:gradFill>
            <a:gsLst>
              <a:gs pos="0">
                <a:srgbClr val="FF3399"/>
              </a:gs>
              <a:gs pos="17000">
                <a:srgbClr val="FF6633"/>
              </a:gs>
              <a:gs pos="50000">
                <a:srgbClr val="FFFF00"/>
              </a:gs>
              <a:gs pos="93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sz="2400" dirty="0" smtClean="0">
                <a:latin typeface="Arial" pitchFamily="34" charset="0"/>
                <a:cs typeface="Arial" pitchFamily="34" charset="0"/>
              </a:rPr>
            </a:br>
            <a:r>
              <a:rPr lang="de-DE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nach Weihnachten geht‘s weiter</a:t>
            </a:r>
            <a:endParaRPr lang="de-DE" sz="4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527884" y="2708634"/>
            <a:ext cx="2484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Anhang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04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3" y="619809"/>
            <a:ext cx="9058275" cy="5689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5496" y="6572381"/>
            <a:ext cx="889243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dirty="0" smtClean="0"/>
              <a:t>Quelle: </a:t>
            </a:r>
            <a:r>
              <a:rPr lang="de-DE" sz="1400" dirty="0" err="1" smtClean="0"/>
              <a:t>BMWi</a:t>
            </a:r>
            <a:r>
              <a:rPr lang="de-DE" sz="1400" dirty="0" smtClean="0"/>
              <a:t>: </a:t>
            </a:r>
            <a:r>
              <a:rPr lang="de-DE" sz="1400" dirty="0" err="1"/>
              <a:t>E</a:t>
            </a:r>
            <a:r>
              <a:rPr lang="de-DE" sz="1400" dirty="0" err="1" smtClean="0"/>
              <a:t>neuerbare</a:t>
            </a:r>
            <a:r>
              <a:rPr lang="de-DE" sz="1400" dirty="0" smtClean="0"/>
              <a:t> Energien in Zahlen 2015; </a:t>
            </a:r>
            <a:r>
              <a:rPr lang="de-DE" sz="1400" dirty="0" err="1" smtClean="0"/>
              <a:t>p.52</a:t>
            </a:r>
            <a:r>
              <a:rPr lang="de-DE" dirty="0" smtClean="0"/>
              <a:t>;   </a:t>
            </a:r>
            <a:r>
              <a:rPr lang="de-DE" sz="1200" dirty="0" smtClean="0"/>
              <a:t>Speicher:</a:t>
            </a:r>
            <a:r>
              <a:rPr lang="de-DE" sz="1200" dirty="0"/>
              <a:t> </a:t>
            </a:r>
            <a:r>
              <a:rPr lang="de-DE" sz="1200" dirty="0" err="1"/>
              <a:t>BMWI2016_RE2015-inZahlen_80p.pdf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647564" y="1592796"/>
            <a:ext cx="4373977" cy="95410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00B0F0"/>
                </a:solidFill>
              </a:rPr>
              <a:t>EU schaffte den Durchbruch</a:t>
            </a:r>
            <a:br>
              <a:rPr lang="de-DE" sz="2800" b="1" dirty="0" smtClean="0">
                <a:solidFill>
                  <a:srgbClr val="00B0F0"/>
                </a:solidFill>
              </a:rPr>
            </a:br>
            <a:r>
              <a:rPr lang="de-DE" sz="2800" b="1" dirty="0" smtClean="0">
                <a:solidFill>
                  <a:srgbClr val="0000FF"/>
                </a:solidFill>
              </a:rPr>
              <a:t>vorneweg: DEU</a:t>
            </a:r>
            <a:endParaRPr lang="de-DE" sz="2800" b="1" dirty="0">
              <a:solidFill>
                <a:srgbClr val="0000FF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471993" y="152636"/>
            <a:ext cx="4273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Der Durchbruch der PV </a:t>
            </a:r>
            <a:endParaRPr lang="de-DE" sz="3200" b="1" dirty="0"/>
          </a:p>
        </p:txBody>
      </p:sp>
      <p:sp>
        <p:nvSpPr>
          <p:cNvPr id="6" name="Rechteck 5"/>
          <p:cNvSpPr/>
          <p:nvPr/>
        </p:nvSpPr>
        <p:spPr>
          <a:xfrm>
            <a:off x="35496" y="14136"/>
            <a:ext cx="19720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zu: Ressource/Energie</a:t>
            </a:r>
            <a:endParaRPr lang="de-DE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29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47563" y="245874"/>
            <a:ext cx="7884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Optimierter Ausbau der Erneuerbaren Energien (RE) </a:t>
            </a:r>
            <a:endParaRPr lang="de-DE" sz="28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1026120" y="1700808"/>
            <a:ext cx="7470315" cy="126188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sz="2000" b="1" u="sng" dirty="0" smtClean="0"/>
              <a:t>Erweiterung der RE-Quellen</a:t>
            </a:r>
            <a:r>
              <a:rPr lang="de-DE" sz="2000" dirty="0" smtClean="0"/>
              <a:t>:</a:t>
            </a:r>
          </a:p>
          <a:p>
            <a:r>
              <a:rPr lang="de-DE" dirty="0"/>
              <a:t> </a:t>
            </a:r>
            <a:r>
              <a:rPr lang="de-DE" dirty="0" smtClean="0"/>
              <a:t>                                                        </a:t>
            </a:r>
            <a:r>
              <a:rPr lang="de-DE" sz="2800" dirty="0" err="1" smtClean="0">
                <a:solidFill>
                  <a:srgbClr val="3333FF"/>
                </a:solidFill>
              </a:rPr>
              <a:t>OffshoreWind</a:t>
            </a:r>
            <a:endParaRPr lang="de-DE" sz="2800" dirty="0" smtClean="0">
              <a:solidFill>
                <a:srgbClr val="3333FF"/>
              </a:solidFill>
            </a:endParaRPr>
          </a:p>
          <a:p>
            <a:r>
              <a:rPr lang="de-DE" sz="2800" dirty="0"/>
              <a:t> </a:t>
            </a:r>
            <a:r>
              <a:rPr lang="de-DE" sz="2800" dirty="0" smtClean="0"/>
              <a:t>                                    </a:t>
            </a:r>
            <a:r>
              <a:rPr lang="de-DE" sz="2800" b="1" dirty="0" smtClean="0">
                <a:solidFill>
                  <a:srgbClr val="C00000"/>
                </a:solidFill>
              </a:rPr>
              <a:t>PV in West und </a:t>
            </a:r>
            <a:r>
              <a:rPr lang="de-DE" sz="2800" b="1" dirty="0" err="1" smtClean="0">
                <a:solidFill>
                  <a:srgbClr val="C00000"/>
                </a:solidFill>
              </a:rPr>
              <a:t>Ostlagen</a:t>
            </a:r>
            <a:endParaRPr lang="de-DE" sz="2800" b="1" dirty="0">
              <a:solidFill>
                <a:srgbClr val="C0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007604" y="3429000"/>
            <a:ext cx="7164796" cy="1723549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r>
              <a:rPr lang="de-DE" sz="2000" b="1" u="sng" dirty="0" smtClean="0"/>
              <a:t>Optimierungspotential</a:t>
            </a:r>
            <a:r>
              <a:rPr lang="de-DE" sz="2000" b="1" dirty="0" smtClean="0"/>
              <a:t>:</a:t>
            </a:r>
            <a:r>
              <a:rPr lang="de-DE" b="1" dirty="0" smtClean="0"/>
              <a:t>  </a:t>
            </a:r>
          </a:p>
          <a:p>
            <a:pPr algn="ctr"/>
            <a:r>
              <a:rPr lang="de-DE" sz="2000" b="1" dirty="0" smtClean="0"/>
              <a:t>weitere Ausbau der RE mit</a:t>
            </a:r>
          </a:p>
          <a:p>
            <a:pPr algn="ctr"/>
            <a:r>
              <a:rPr lang="de-DE" sz="2800" b="1" dirty="0" smtClean="0">
                <a:solidFill>
                  <a:srgbClr val="C00000"/>
                </a:solidFill>
              </a:rPr>
              <a:t>unterschiedlicher Gewichtung </a:t>
            </a:r>
            <a:br>
              <a:rPr lang="de-DE" sz="2800" b="1" dirty="0" smtClean="0">
                <a:solidFill>
                  <a:srgbClr val="C00000"/>
                </a:solidFill>
              </a:rPr>
            </a:br>
            <a:r>
              <a:rPr lang="de-DE" sz="2000" dirty="0" smtClean="0"/>
              <a:t>der einzelnen RE-Quellen</a:t>
            </a:r>
            <a:endParaRPr lang="de-DE" sz="2800" dirty="0" smtClean="0"/>
          </a:p>
          <a:p>
            <a:r>
              <a:rPr lang="de-DE" dirty="0"/>
              <a:t> </a:t>
            </a:r>
            <a:r>
              <a:rPr lang="de-DE" dirty="0" smtClean="0"/>
              <a:t>                                           </a:t>
            </a:r>
            <a:endParaRPr lang="de-DE" b="1" dirty="0">
              <a:solidFill>
                <a:srgbClr val="C0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4276" y="61208"/>
            <a:ext cx="540059" cy="369332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de-DE" b="1" dirty="0" smtClean="0"/>
              <a:t>(.0)</a:t>
            </a:r>
            <a:endParaRPr lang="de-DE" b="1" dirty="0"/>
          </a:p>
        </p:txBody>
      </p:sp>
      <p:sp>
        <p:nvSpPr>
          <p:cNvPr id="6" name="Ellipse 5"/>
          <p:cNvSpPr/>
          <p:nvPr/>
        </p:nvSpPr>
        <p:spPr>
          <a:xfrm>
            <a:off x="8969134" y="8620"/>
            <a:ext cx="175374" cy="17537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999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83568" y="215352"/>
            <a:ext cx="781286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Umgelegte Kosten der Backup –Gasturbinen </a:t>
            </a:r>
            <a:r>
              <a:rPr lang="de-DE" sz="24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24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/>
              <a:t>(nur Investitions-Kosten)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61510" y="1305099"/>
            <a:ext cx="5112568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000" b="1" u="sng" dirty="0" smtClean="0"/>
              <a:t>Eine schlichte aber fundamentale  Rechnung</a:t>
            </a:r>
            <a:r>
              <a:rPr lang="de-DE" sz="2000" b="1" dirty="0" smtClean="0"/>
              <a:t> </a:t>
            </a:r>
            <a:r>
              <a:rPr lang="de-DE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69522" y="1997255"/>
            <a:ext cx="846094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dirty="0" smtClean="0">
                <a:latin typeface="Arial"/>
                <a:ea typeface="Calibri"/>
                <a:cs typeface="Times New Roman"/>
              </a:rPr>
              <a:t>Was eine Umlegung </a:t>
            </a:r>
            <a:r>
              <a:rPr lang="de-DE" dirty="0">
                <a:latin typeface="Arial"/>
                <a:ea typeface="Calibri"/>
                <a:cs typeface="Times New Roman"/>
              </a:rPr>
              <a:t>der Investitionskosten </a:t>
            </a:r>
            <a:r>
              <a:rPr lang="de-DE" dirty="0" smtClean="0">
                <a:latin typeface="Arial"/>
                <a:ea typeface="Calibri"/>
                <a:cs typeface="Times New Roman"/>
              </a:rPr>
              <a:t>100 </a:t>
            </a:r>
            <a:r>
              <a:rPr lang="de-DE" dirty="0">
                <a:latin typeface="Arial"/>
                <a:ea typeface="Calibri"/>
                <a:cs typeface="Times New Roman"/>
              </a:rPr>
              <a:t>% </a:t>
            </a:r>
            <a:r>
              <a:rPr lang="de-DE" dirty="0" err="1">
                <a:latin typeface="Arial"/>
                <a:ea typeface="Calibri"/>
                <a:cs typeface="Times New Roman"/>
              </a:rPr>
              <a:t>ige</a:t>
            </a:r>
            <a:r>
              <a:rPr lang="de-DE" dirty="0">
                <a:latin typeface="Arial"/>
                <a:ea typeface="Calibri"/>
                <a:cs typeface="Times New Roman"/>
              </a:rPr>
              <a:t> Back </a:t>
            </a:r>
            <a:r>
              <a:rPr lang="de-DE" dirty="0" err="1">
                <a:latin typeface="Arial"/>
                <a:ea typeface="Calibri"/>
                <a:cs typeface="Times New Roman"/>
              </a:rPr>
              <a:t>Up</a:t>
            </a:r>
            <a:r>
              <a:rPr lang="de-DE" dirty="0">
                <a:latin typeface="Arial"/>
                <a:ea typeface="Calibri"/>
                <a:cs typeface="Times New Roman"/>
              </a:rPr>
              <a:t> Kapazität </a:t>
            </a:r>
            <a:r>
              <a:rPr lang="de-DE" dirty="0" smtClean="0">
                <a:latin typeface="Arial"/>
                <a:ea typeface="Calibri"/>
                <a:cs typeface="Times New Roman"/>
              </a:rPr>
              <a:t>auf </a:t>
            </a:r>
            <a:r>
              <a:rPr lang="de-DE" dirty="0">
                <a:latin typeface="Arial"/>
                <a:ea typeface="Calibri"/>
                <a:cs typeface="Times New Roman"/>
              </a:rPr>
              <a:t>den </a:t>
            </a:r>
            <a:r>
              <a:rPr lang="de-DE" dirty="0" smtClean="0">
                <a:latin typeface="Arial"/>
                <a:ea typeface="Calibri"/>
                <a:cs typeface="Times New Roman"/>
              </a:rPr>
              <a:t>allgemeinen Strompreis </a:t>
            </a:r>
            <a:r>
              <a:rPr lang="de-DE" dirty="0">
                <a:latin typeface="Arial"/>
                <a:ea typeface="Calibri"/>
                <a:cs typeface="Times New Roman"/>
              </a:rPr>
              <a:t>wirklich kosten </a:t>
            </a:r>
            <a:r>
              <a:rPr lang="de-DE" dirty="0" smtClean="0">
                <a:latin typeface="Arial"/>
                <a:ea typeface="Calibri"/>
                <a:cs typeface="Times New Roman"/>
              </a:rPr>
              <a:t>würde: </a:t>
            </a:r>
          </a:p>
          <a:p>
            <a:pPr>
              <a:spcAft>
                <a:spcPts val="0"/>
              </a:spcAft>
            </a:pPr>
            <a:endParaRPr lang="de-DE" dirty="0">
              <a:latin typeface="Arial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de-DE" dirty="0">
                <a:latin typeface="Arial"/>
                <a:ea typeface="Calibri"/>
                <a:cs typeface="Times New Roman"/>
              </a:rPr>
              <a:t> </a:t>
            </a:r>
            <a:r>
              <a:rPr lang="de-DE" dirty="0" smtClean="0">
                <a:latin typeface="Arial"/>
                <a:ea typeface="Calibri"/>
                <a:cs typeface="Times New Roman"/>
              </a:rPr>
              <a:t>                         </a:t>
            </a:r>
            <a:r>
              <a:rPr lang="de-DE" dirty="0">
                <a:latin typeface="Arial"/>
                <a:ea typeface="Calibri"/>
                <a:cs typeface="Times New Roman"/>
              </a:rPr>
              <a:t>Investition </a:t>
            </a:r>
            <a:r>
              <a:rPr lang="de-DE" sz="2400" b="1" dirty="0">
                <a:solidFill>
                  <a:srgbClr val="008000"/>
                </a:solidFill>
                <a:latin typeface="Arial"/>
                <a:ea typeface="Calibri"/>
                <a:cs typeface="Times New Roman"/>
              </a:rPr>
              <a:t>Gasturbine</a:t>
            </a:r>
            <a:r>
              <a:rPr lang="de-DE" dirty="0">
                <a:latin typeface="Arial"/>
                <a:ea typeface="Calibri"/>
                <a:cs typeface="Times New Roman"/>
              </a:rPr>
              <a:t>: ca. </a:t>
            </a:r>
            <a:r>
              <a:rPr lang="de-DE" sz="2400" b="1" dirty="0">
                <a:solidFill>
                  <a:srgbClr val="008000"/>
                </a:solidFill>
                <a:latin typeface="Arial"/>
                <a:ea typeface="Calibri"/>
                <a:cs typeface="Times New Roman"/>
              </a:rPr>
              <a:t>500 €/kW</a:t>
            </a:r>
            <a:r>
              <a:rPr lang="de-DE" dirty="0">
                <a:latin typeface="Arial"/>
                <a:ea typeface="Calibri"/>
                <a:cs typeface="Times New Roman"/>
              </a:rPr>
              <a:t>= 0,5 €/W </a:t>
            </a:r>
          </a:p>
          <a:p>
            <a:pPr>
              <a:spcAft>
                <a:spcPts val="0"/>
              </a:spcAft>
            </a:pPr>
            <a:r>
              <a:rPr lang="de-DE" dirty="0">
                <a:latin typeface="Arial"/>
                <a:ea typeface="Calibri"/>
                <a:cs typeface="Times New Roman"/>
              </a:rPr>
              <a:t> </a:t>
            </a:r>
            <a:r>
              <a:rPr lang="de-DE" dirty="0" smtClean="0">
                <a:latin typeface="Arial"/>
                <a:ea typeface="Calibri"/>
                <a:cs typeface="Times New Roman"/>
              </a:rPr>
              <a:t>                                    </a:t>
            </a:r>
            <a:r>
              <a:rPr lang="de-DE" dirty="0">
                <a:latin typeface="Arial"/>
                <a:ea typeface="Calibri"/>
                <a:cs typeface="Times New Roman"/>
              </a:rPr>
              <a:t>80 GW kosten </a:t>
            </a:r>
            <a:r>
              <a:rPr lang="de-DE" dirty="0" smtClean="0">
                <a:latin typeface="Arial"/>
                <a:ea typeface="Calibri"/>
                <a:cs typeface="Times New Roman"/>
              </a:rPr>
              <a:t>dann:          </a:t>
            </a:r>
            <a:r>
              <a:rPr lang="de-DE" dirty="0">
                <a:latin typeface="Arial"/>
                <a:ea typeface="Calibri"/>
                <a:cs typeface="Times New Roman"/>
              </a:rPr>
              <a:t>40 G€. </a:t>
            </a:r>
            <a:endParaRPr lang="de-DE" dirty="0" smtClean="0">
              <a:latin typeface="Arial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de-DE" dirty="0" smtClean="0">
                <a:latin typeface="Arial"/>
                <a:ea typeface="Calibri"/>
                <a:cs typeface="Times New Roman"/>
              </a:rPr>
              <a:t>       </a:t>
            </a:r>
            <a:r>
              <a:rPr lang="de-DE" sz="2000" b="1" dirty="0" smtClean="0">
                <a:solidFill>
                  <a:srgbClr val="3333FF"/>
                </a:solidFill>
                <a:latin typeface="Arial"/>
                <a:ea typeface="Calibri"/>
                <a:cs typeface="Times New Roman"/>
              </a:rPr>
              <a:t>Jahreskosten </a:t>
            </a:r>
            <a:r>
              <a:rPr lang="de-DE" dirty="0">
                <a:latin typeface="Arial"/>
                <a:ea typeface="Calibri"/>
                <a:cs typeface="Times New Roman"/>
              </a:rPr>
              <a:t>bei </a:t>
            </a:r>
            <a:r>
              <a:rPr lang="de-DE" b="1" dirty="0">
                <a:solidFill>
                  <a:srgbClr val="3333FF"/>
                </a:solidFill>
                <a:latin typeface="Arial"/>
                <a:ea typeface="Calibri"/>
                <a:cs typeface="Times New Roman"/>
              </a:rPr>
              <a:t>10 a</a:t>
            </a:r>
            <a:r>
              <a:rPr lang="de-DE" dirty="0">
                <a:latin typeface="Arial"/>
                <a:ea typeface="Calibri"/>
                <a:cs typeface="Times New Roman"/>
              </a:rPr>
              <a:t> Abschreibung: </a:t>
            </a:r>
            <a:r>
              <a:rPr lang="de-DE" dirty="0" smtClean="0">
                <a:latin typeface="Arial"/>
                <a:ea typeface="Calibri"/>
                <a:cs typeface="Times New Roman"/>
              </a:rPr>
              <a:t>           </a:t>
            </a:r>
            <a:r>
              <a:rPr lang="de-DE" sz="2000" b="1" dirty="0" smtClean="0">
                <a:solidFill>
                  <a:srgbClr val="3333FF"/>
                </a:solidFill>
                <a:latin typeface="Arial"/>
                <a:ea typeface="Calibri"/>
                <a:cs typeface="Times New Roman"/>
              </a:rPr>
              <a:t>4 </a:t>
            </a:r>
            <a:r>
              <a:rPr lang="de-DE" sz="2000" b="1" dirty="0">
                <a:solidFill>
                  <a:srgbClr val="3333FF"/>
                </a:solidFill>
                <a:latin typeface="Arial"/>
                <a:ea typeface="Calibri"/>
                <a:cs typeface="Times New Roman"/>
              </a:rPr>
              <a:t>G€/a </a:t>
            </a:r>
          </a:p>
          <a:p>
            <a:pPr>
              <a:spcAft>
                <a:spcPts val="0"/>
              </a:spcAft>
            </a:pPr>
            <a:endParaRPr lang="de-DE" dirty="0" smtClean="0">
              <a:latin typeface="Arial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de-DE" dirty="0" smtClean="0">
                <a:solidFill>
                  <a:srgbClr val="3333FF"/>
                </a:solidFill>
                <a:latin typeface="Arial"/>
                <a:ea typeface="Calibri"/>
                <a:cs typeface="Times New Roman"/>
              </a:rPr>
              <a:t>  </a:t>
            </a:r>
            <a:r>
              <a:rPr lang="de-DE" dirty="0">
                <a:solidFill>
                  <a:srgbClr val="3333FF"/>
                </a:solidFill>
                <a:latin typeface="Arial"/>
                <a:ea typeface="Calibri"/>
                <a:cs typeface="Times New Roman"/>
              </a:rPr>
              <a:t>4 G€/a </a:t>
            </a:r>
            <a:r>
              <a:rPr lang="de-DE" dirty="0">
                <a:latin typeface="Arial"/>
                <a:ea typeface="Calibri"/>
                <a:cs typeface="Times New Roman"/>
              </a:rPr>
              <a:t>werden auf </a:t>
            </a:r>
            <a:r>
              <a:rPr lang="de-DE" b="1" dirty="0">
                <a:latin typeface="Arial"/>
                <a:ea typeface="Calibri"/>
                <a:cs typeface="Times New Roman"/>
              </a:rPr>
              <a:t>600 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  <a:latin typeface="Arial"/>
                <a:ea typeface="Calibri"/>
                <a:cs typeface="Times New Roman"/>
              </a:rPr>
              <a:t>T</a:t>
            </a:r>
            <a:r>
              <a:rPr lang="de-DE" dirty="0">
                <a:latin typeface="Arial"/>
                <a:ea typeface="Calibri"/>
                <a:cs typeface="Times New Roman"/>
              </a:rPr>
              <a:t>Wh/a</a:t>
            </a:r>
            <a:r>
              <a:rPr lang="de-DE" b="1" dirty="0">
                <a:latin typeface="Arial"/>
                <a:ea typeface="Calibri"/>
                <a:cs typeface="Times New Roman"/>
              </a:rPr>
              <a:t> </a:t>
            </a:r>
            <a:r>
              <a:rPr lang="de-DE" dirty="0">
                <a:latin typeface="Arial"/>
                <a:ea typeface="Calibri"/>
                <a:cs typeface="Times New Roman"/>
              </a:rPr>
              <a:t>= 600 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  <a:latin typeface="Arial"/>
                <a:ea typeface="Calibri"/>
                <a:cs typeface="Times New Roman"/>
              </a:rPr>
              <a:t>M*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  <a:latin typeface="Arial"/>
                <a:ea typeface="Calibri"/>
                <a:cs typeface="Times New Roman"/>
              </a:rPr>
              <a:t>M</a:t>
            </a:r>
            <a:r>
              <a:rPr lang="de-DE" dirty="0" err="1" smtClean="0">
                <a:latin typeface="Arial"/>
                <a:ea typeface="Calibri"/>
                <a:cs typeface="Times New Roman"/>
              </a:rPr>
              <a:t>Wh</a:t>
            </a:r>
            <a:r>
              <a:rPr lang="de-DE" dirty="0" smtClean="0">
                <a:latin typeface="Arial"/>
                <a:ea typeface="Calibri"/>
                <a:cs typeface="Times New Roman"/>
              </a:rPr>
              <a:t>/a </a:t>
            </a:r>
            <a:r>
              <a:rPr lang="de-DE" dirty="0">
                <a:latin typeface="Arial"/>
                <a:ea typeface="Calibri"/>
                <a:cs typeface="Times New Roman"/>
              </a:rPr>
              <a:t>umgelegt: </a:t>
            </a:r>
            <a:r>
              <a:rPr lang="de-DE" dirty="0" smtClean="0">
                <a:latin typeface="Arial"/>
                <a:ea typeface="Calibri"/>
                <a:cs typeface="Times New Roman"/>
              </a:rPr>
              <a:t/>
            </a:r>
            <a:br>
              <a:rPr lang="de-DE" dirty="0" smtClean="0">
                <a:latin typeface="Arial"/>
                <a:ea typeface="Calibri"/>
                <a:cs typeface="Times New Roman"/>
              </a:rPr>
            </a:br>
            <a:r>
              <a:rPr lang="de-DE" dirty="0" smtClean="0">
                <a:latin typeface="Arial"/>
                <a:ea typeface="Calibri"/>
                <a:cs typeface="Times New Roman"/>
              </a:rPr>
              <a:t>                 4/600 </a:t>
            </a:r>
            <a:r>
              <a:rPr lang="de-DE" dirty="0">
                <a:latin typeface="Arial"/>
                <a:ea typeface="Calibri"/>
                <a:cs typeface="Times New Roman"/>
              </a:rPr>
              <a:t>= 0,007 G/M €/</a:t>
            </a:r>
            <a:r>
              <a:rPr lang="de-DE" dirty="0" err="1">
                <a:latin typeface="Arial"/>
                <a:ea typeface="Calibri"/>
                <a:cs typeface="Times New Roman"/>
              </a:rPr>
              <a:t>MWh</a:t>
            </a:r>
            <a:r>
              <a:rPr lang="de-DE" dirty="0">
                <a:latin typeface="Arial"/>
                <a:ea typeface="Calibri"/>
                <a:cs typeface="Times New Roman"/>
              </a:rPr>
              <a:t>   = 7 €/</a:t>
            </a:r>
            <a:r>
              <a:rPr lang="de-DE" dirty="0" err="1">
                <a:latin typeface="Arial"/>
                <a:ea typeface="Calibri"/>
                <a:cs typeface="Times New Roman"/>
              </a:rPr>
              <a:t>MWh</a:t>
            </a:r>
            <a:r>
              <a:rPr lang="de-DE" dirty="0">
                <a:latin typeface="Arial"/>
                <a:ea typeface="Calibri"/>
                <a:cs typeface="Times New Roman"/>
              </a:rPr>
              <a:t> = </a:t>
            </a:r>
            <a:r>
              <a:rPr lang="de-DE" sz="2400" b="1" dirty="0">
                <a:solidFill>
                  <a:srgbClr val="C00000"/>
                </a:solidFill>
                <a:latin typeface="Arial"/>
                <a:ea typeface="Calibri"/>
                <a:cs typeface="Times New Roman"/>
              </a:rPr>
              <a:t>0,7 ct/kWh </a:t>
            </a:r>
            <a:endParaRPr lang="de-DE" b="1" dirty="0">
              <a:latin typeface="Arial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de-DE" dirty="0">
                <a:latin typeface="Arial"/>
                <a:ea typeface="Calibri"/>
                <a:cs typeface="Times New Roman"/>
              </a:rPr>
              <a:t>  </a:t>
            </a:r>
            <a:endParaRPr lang="de-DE" dirty="0" smtClean="0">
              <a:latin typeface="Arial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de-DE" b="1" u="sng" dirty="0" smtClean="0">
                <a:latin typeface="Arial"/>
                <a:ea typeface="Calibri"/>
                <a:cs typeface="Times New Roman"/>
              </a:rPr>
              <a:t>also</a:t>
            </a:r>
            <a:r>
              <a:rPr lang="de-DE" b="1" dirty="0" smtClean="0">
                <a:latin typeface="Arial"/>
                <a:ea typeface="Calibri"/>
                <a:cs typeface="Times New Roman"/>
              </a:rPr>
              <a:t>:</a:t>
            </a:r>
          </a:p>
        </p:txBody>
      </p:sp>
      <p:sp>
        <p:nvSpPr>
          <p:cNvPr id="8" name="Rechteck 7"/>
          <p:cNvSpPr/>
          <p:nvPr/>
        </p:nvSpPr>
        <p:spPr>
          <a:xfrm>
            <a:off x="1007604" y="5352020"/>
            <a:ext cx="7722858" cy="461665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dirty="0" smtClean="0">
                <a:latin typeface="Arial"/>
                <a:ea typeface="Calibri"/>
                <a:cs typeface="Times New Roman"/>
              </a:rPr>
              <a:t>die </a:t>
            </a:r>
            <a:r>
              <a:rPr lang="de-DE" dirty="0">
                <a:latin typeface="Arial"/>
                <a:ea typeface="Calibri"/>
                <a:cs typeface="Times New Roman"/>
              </a:rPr>
              <a:t>vollständige </a:t>
            </a:r>
            <a:r>
              <a:rPr lang="de-DE" sz="2000" b="1" dirty="0">
                <a:solidFill>
                  <a:srgbClr val="C00000"/>
                </a:solidFill>
                <a:latin typeface="Arial"/>
                <a:ea typeface="Calibri"/>
                <a:cs typeface="Times New Roman"/>
              </a:rPr>
              <a:t>Back </a:t>
            </a:r>
            <a:r>
              <a:rPr lang="de-DE" sz="2000" b="1" dirty="0" err="1">
                <a:solidFill>
                  <a:srgbClr val="C00000"/>
                </a:solidFill>
                <a:latin typeface="Arial"/>
                <a:ea typeface="Calibri"/>
                <a:cs typeface="Times New Roman"/>
              </a:rPr>
              <a:t>Up</a:t>
            </a:r>
            <a:r>
              <a:rPr lang="de-DE" sz="2000" b="1" dirty="0">
                <a:solidFill>
                  <a:srgbClr val="C00000"/>
                </a:solidFill>
                <a:latin typeface="Arial"/>
                <a:ea typeface="Calibri"/>
                <a:cs typeface="Times New Roman"/>
              </a:rPr>
              <a:t> Kapazität </a:t>
            </a:r>
            <a:r>
              <a:rPr lang="de-DE" dirty="0">
                <a:latin typeface="Arial"/>
                <a:ea typeface="Calibri"/>
                <a:cs typeface="Times New Roman"/>
              </a:rPr>
              <a:t>kostet</a:t>
            </a:r>
            <a:r>
              <a:rPr lang="de-DE" sz="2400" b="1" dirty="0">
                <a:solidFill>
                  <a:srgbClr val="C00000"/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de-DE" sz="2000" b="1" dirty="0">
                <a:solidFill>
                  <a:srgbClr val="C00000"/>
                </a:solidFill>
                <a:latin typeface="Arial"/>
                <a:ea typeface="Calibri"/>
                <a:cs typeface="Times New Roman"/>
              </a:rPr>
              <a:t>weniger als 1 ct/kWh</a:t>
            </a:r>
            <a:r>
              <a:rPr lang="de-DE" sz="2000" dirty="0">
                <a:solidFill>
                  <a:srgbClr val="C00000"/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de-DE" sz="2400" dirty="0">
                <a:latin typeface="Arial"/>
                <a:ea typeface="Calibri"/>
                <a:cs typeface="Times New Roman"/>
              </a:rPr>
              <a:t>!! </a:t>
            </a:r>
            <a:endParaRPr lang="de-DE" sz="2400" dirty="0"/>
          </a:p>
        </p:txBody>
      </p:sp>
      <p:sp>
        <p:nvSpPr>
          <p:cNvPr id="9" name="Textfeld 8"/>
          <p:cNvSpPr txBox="1"/>
          <p:nvPr/>
        </p:nvSpPr>
        <p:spPr>
          <a:xfrm>
            <a:off x="163900" y="6217043"/>
            <a:ext cx="6534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Ich meine: 1 ct/kWh ist als  „Flauten -Versicherung“ nicht zu teuer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-508" y="8620"/>
            <a:ext cx="540059" cy="369332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de-DE" b="1" dirty="0" smtClean="0"/>
              <a:t>(.1)</a:t>
            </a:r>
            <a:endParaRPr lang="de-DE" b="1" dirty="0"/>
          </a:p>
        </p:txBody>
      </p:sp>
      <p:sp>
        <p:nvSpPr>
          <p:cNvPr id="11" name="Ellipse 10"/>
          <p:cNvSpPr/>
          <p:nvPr/>
        </p:nvSpPr>
        <p:spPr>
          <a:xfrm>
            <a:off x="8969134" y="8620"/>
            <a:ext cx="175374" cy="17537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02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350151" y="147119"/>
            <a:ext cx="6516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Power </a:t>
            </a:r>
            <a:r>
              <a:rPr lang="de-DE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Gas (</a:t>
            </a:r>
            <a:r>
              <a:rPr lang="de-DE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P2G</a:t>
            </a:r>
            <a:r>
              <a:rPr lang="de-D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für Methanspeicher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59532" y="6466335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Quelle der Graphik: : Prof. Dr. Ing. H.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Alt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(2014), FH Aachen: Hilfsblatt 184;</a:t>
            </a:r>
            <a:r>
              <a:rPr lang="de-DE" sz="1200" dirty="0"/>
              <a:t> Speicher Strom Methan </a:t>
            </a:r>
            <a:r>
              <a:rPr lang="de-DE" sz="1200" dirty="0" err="1"/>
              <a:t>Strom.doc</a:t>
            </a:r>
            <a:r>
              <a:rPr lang="de-DE" sz="1200" dirty="0"/>
              <a:t> 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17" y="934864"/>
            <a:ext cx="8150838" cy="25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102768" y="3573016"/>
            <a:ext cx="472349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   </a:t>
            </a:r>
            <a:r>
              <a:rPr lang="de-DE" dirty="0" err="1" smtClean="0"/>
              <a:t>SpeicherWirkungsgrad</a:t>
            </a:r>
            <a:r>
              <a:rPr lang="de-DE" dirty="0" smtClean="0"/>
              <a:t>:  </a:t>
            </a:r>
            <a:r>
              <a:rPr lang="de-DE" sz="2800" b="1" dirty="0" err="1" smtClean="0">
                <a:solidFill>
                  <a:schemeClr val="accent4">
                    <a:lumMod val="75000"/>
                  </a:schemeClr>
                </a:solidFill>
              </a:rPr>
              <a:t>eta_G</a:t>
            </a:r>
            <a:r>
              <a:rPr lang="de-DE" sz="2800" b="1" dirty="0" smtClean="0">
                <a:solidFill>
                  <a:schemeClr val="accent4">
                    <a:lumMod val="75000"/>
                  </a:schemeClr>
                </a:solidFill>
              </a:rPr>
              <a:t> = 0.25</a:t>
            </a:r>
            <a:endParaRPr lang="de-DE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43508" y="4759174"/>
            <a:ext cx="7596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1. Gaskraftwerk (Gasturbine oder GuD)  </a:t>
            </a:r>
            <a:r>
              <a:rPr lang="de-DE" sz="2000" b="1" u="sng" dirty="0" smtClean="0">
                <a:solidFill>
                  <a:srgbClr val="7030A0"/>
                </a:solidFill>
              </a:rPr>
              <a:t>als </a:t>
            </a:r>
            <a:r>
              <a:rPr lang="de-DE" sz="2000" b="1" u="sng" dirty="0" err="1" smtClean="0">
                <a:solidFill>
                  <a:srgbClr val="7030A0"/>
                </a:solidFill>
              </a:rPr>
              <a:t>BackUp</a:t>
            </a:r>
            <a:r>
              <a:rPr lang="de-DE" sz="2000" b="1" u="sng" dirty="0" smtClean="0">
                <a:solidFill>
                  <a:srgbClr val="7030A0"/>
                </a:solidFill>
              </a:rPr>
              <a:t> ohnehin </a:t>
            </a:r>
            <a:r>
              <a:rPr lang="de-DE" sz="2000" dirty="0" smtClean="0"/>
              <a:t>vor</a:t>
            </a:r>
            <a:r>
              <a:rPr lang="de-DE" dirty="0" smtClean="0"/>
              <a:t>handen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143508" y="5230941"/>
            <a:ext cx="883023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smtClean="0"/>
              <a:t>2. Kleinere </a:t>
            </a:r>
            <a:r>
              <a:rPr lang="de-DE" b="1" dirty="0" smtClean="0">
                <a:solidFill>
                  <a:srgbClr val="008000"/>
                </a:solidFill>
              </a:rPr>
              <a:t>Produktion</a:t>
            </a:r>
            <a:r>
              <a:rPr lang="de-DE" b="1" dirty="0" smtClean="0"/>
              <a:t>skapazität </a:t>
            </a:r>
            <a:r>
              <a:rPr lang="de-DE" dirty="0" smtClean="0"/>
              <a:t>möglich, denn</a:t>
            </a:r>
          </a:p>
          <a:p>
            <a:r>
              <a:rPr lang="de-DE" b="1" dirty="0" smtClean="0">
                <a:solidFill>
                  <a:srgbClr val="008000"/>
                </a:solidFill>
              </a:rPr>
              <a:t>Elektrolyse und Methanproduktion  </a:t>
            </a:r>
            <a:r>
              <a:rPr lang="de-DE" dirty="0" smtClean="0"/>
              <a:t>können  über </a:t>
            </a:r>
            <a:r>
              <a:rPr lang="de-DE" b="1" dirty="0" smtClean="0">
                <a:solidFill>
                  <a:srgbClr val="008000"/>
                </a:solidFill>
              </a:rPr>
              <a:t>längere Zeit </a:t>
            </a:r>
            <a:r>
              <a:rPr lang="de-DE" dirty="0" smtClean="0"/>
              <a:t>laufen als  Stromerzeugung.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-508" y="8620"/>
            <a:ext cx="828092" cy="369332"/>
          </a:xfrm>
          <a:prstGeom prst="rect">
            <a:avLst/>
          </a:prstGeom>
          <a:solidFill>
            <a:srgbClr val="00FFFF"/>
          </a:solidFill>
        </p:spPr>
        <p:txBody>
          <a:bodyPr wrap="square" lIns="0" rIns="0" rtlCol="0">
            <a:spAutoFit/>
          </a:bodyPr>
          <a:lstStyle/>
          <a:p>
            <a:r>
              <a:rPr lang="de-DE" b="1" dirty="0" smtClean="0"/>
              <a:t>(.2a)</a:t>
            </a:r>
            <a:r>
              <a:rPr lang="de-DE" sz="1600" dirty="0" err="1" smtClean="0"/>
              <a:t>P2G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143508" y="5913276"/>
            <a:ext cx="9000492" cy="36933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r>
              <a:rPr lang="de-DE" dirty="0" smtClean="0"/>
              <a:t>3. „Strom-Gaswirtschaft“  erlaubt indirekten Einsatz des </a:t>
            </a:r>
            <a:r>
              <a:rPr lang="de-DE" b="1" u="sng" dirty="0" smtClean="0"/>
              <a:t>Ferngasnetzes</a:t>
            </a:r>
            <a:r>
              <a:rPr lang="de-DE" b="1" dirty="0" smtClean="0"/>
              <a:t>  </a:t>
            </a:r>
            <a:r>
              <a:rPr lang="de-DE" dirty="0" smtClean="0"/>
              <a:t>zur Stromverschiebung. 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-508" y="4397042"/>
            <a:ext cx="2736303" cy="400110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r>
              <a:rPr lang="de-DE" sz="2000" u="sng" dirty="0" smtClean="0"/>
              <a:t>Weitere Bemerkungen:</a:t>
            </a:r>
            <a:endParaRPr lang="de-DE" sz="2000" u="sng" dirty="0"/>
          </a:p>
        </p:txBody>
      </p:sp>
      <p:sp>
        <p:nvSpPr>
          <p:cNvPr id="12" name="Ellipse 11"/>
          <p:cNvSpPr/>
          <p:nvPr/>
        </p:nvSpPr>
        <p:spPr>
          <a:xfrm>
            <a:off x="8969134" y="8620"/>
            <a:ext cx="175374" cy="17537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36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7504" y="86144"/>
            <a:ext cx="3564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0.2  zu: Klimawandel.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763688" y="44624"/>
            <a:ext cx="669674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b="1" dirty="0" smtClean="0">
                <a:latin typeface="Arial" pitchFamily="34" charset="0"/>
                <a:cs typeface="Arial" pitchFamily="34" charset="0"/>
              </a:rPr>
              <a:t>Der Tatbestand:  z.B. Globaltemperatur</a:t>
            </a:r>
            <a:endParaRPr lang="de-DE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08" y="584684"/>
            <a:ext cx="8816094" cy="5713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108012" y="6381328"/>
            <a:ext cx="867645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dirty="0" smtClean="0"/>
              <a:t>Quelle: </a:t>
            </a:r>
            <a:r>
              <a:rPr lang="de-DE" sz="1400" b="1" dirty="0" smtClean="0"/>
              <a:t>C. Schönwiese</a:t>
            </a:r>
            <a:r>
              <a:rPr lang="de-DE" sz="1400" dirty="0" smtClean="0"/>
              <a:t>: DPG Tagung 2016:  "Globale Klimavariabilität im Industriezeitalter -Phänomene und Ursachen"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400" dirty="0" smtClean="0"/>
              <a:t> http://www.fze.uni-saarland.de/AKE_Archiv/DPG2016-AKE_Regensburg/Links_DPG2016.htm  Vortrag  13.1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93358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1340768"/>
            <a:ext cx="8573598" cy="2016223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de-DE" sz="3600" dirty="0" smtClean="0">
                <a:latin typeface="Arial" pitchFamily="34" charset="0"/>
                <a:cs typeface="Arial" pitchFamily="34" charset="0"/>
              </a:rPr>
              <a:t>Dezentrale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Speicher.KWK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mit WP</a:t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de-DE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CO2 als Arbeitsstoff</a:t>
            </a:r>
            <a:endParaRPr lang="de-DE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1500" y="44624"/>
            <a:ext cx="68407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 smtClean="0"/>
              <a:t>3. </a:t>
            </a:r>
            <a:r>
              <a:rPr lang="de-DE" sz="1400" b="1" dirty="0" err="1" smtClean="0"/>
              <a:t>WPT</a:t>
            </a:r>
            <a:endParaRPr lang="de-DE" sz="1200" b="1" dirty="0"/>
          </a:p>
        </p:txBody>
      </p:sp>
      <p:sp>
        <p:nvSpPr>
          <p:cNvPr id="4" name="Ellipse 3"/>
          <p:cNvSpPr/>
          <p:nvPr/>
        </p:nvSpPr>
        <p:spPr>
          <a:xfrm>
            <a:off x="8969134" y="8620"/>
            <a:ext cx="175374" cy="17537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1295636" y="4149080"/>
            <a:ext cx="7236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hlinkClick r:id="" action="ppaction://noaction"/>
              </a:rPr>
              <a:t>3.0</a:t>
            </a:r>
            <a:r>
              <a:rPr lang="de-DE" dirty="0"/>
              <a:t> </a:t>
            </a:r>
            <a:r>
              <a:rPr lang="de-DE" dirty="0" smtClean="0"/>
              <a:t>Ein Konzept für dezentrale Stromspeicher und Warmwasser</a:t>
            </a:r>
          </a:p>
          <a:p>
            <a:r>
              <a:rPr lang="de-DE" dirty="0" smtClean="0">
                <a:hlinkClick r:id="" action="ppaction://noaction"/>
              </a:rPr>
              <a:t>3.1</a:t>
            </a:r>
            <a:r>
              <a:rPr lang="de-DE" dirty="0" smtClean="0"/>
              <a:t> Die</a:t>
            </a:r>
            <a:r>
              <a:rPr lang="de-DE" b="1" dirty="0" smtClean="0">
                <a:solidFill>
                  <a:srgbClr val="7030A0"/>
                </a:solidFill>
              </a:rPr>
              <a:t> </a:t>
            </a:r>
            <a:r>
              <a:rPr lang="de-DE" b="1" dirty="0" err="1" smtClean="0">
                <a:solidFill>
                  <a:srgbClr val="7030A0"/>
                </a:solidFill>
              </a:rPr>
              <a:t>WPT</a:t>
            </a:r>
            <a:r>
              <a:rPr lang="de-DE" dirty="0" smtClean="0"/>
              <a:t>  (</a:t>
            </a:r>
            <a:r>
              <a:rPr lang="de-DE" dirty="0" err="1" smtClean="0"/>
              <a:t>WärmepumpTurbine</a:t>
            </a:r>
            <a:r>
              <a:rPr lang="de-DE" dirty="0" smtClean="0"/>
              <a:t>)</a:t>
            </a:r>
          </a:p>
          <a:p>
            <a:r>
              <a:rPr lang="de-DE" dirty="0" smtClean="0">
                <a:hlinkClick r:id="" action="ppaction://noaction"/>
              </a:rPr>
              <a:t>3.2</a:t>
            </a:r>
            <a:r>
              <a:rPr lang="de-DE" dirty="0" smtClean="0"/>
              <a:t>  Zur Thermodynamik des </a:t>
            </a:r>
            <a:r>
              <a:rPr lang="de-DE" dirty="0" err="1" smtClean="0">
                <a:solidFill>
                  <a:srgbClr val="7030A0"/>
                </a:solidFill>
              </a:rPr>
              <a:t>WPT</a:t>
            </a:r>
            <a:r>
              <a:rPr lang="de-DE" dirty="0" smtClean="0"/>
              <a:t> –Betriebes, incl. Zwischenüberhitzung</a:t>
            </a:r>
          </a:p>
          <a:p>
            <a:r>
              <a:rPr lang="de-DE" dirty="0" smtClean="0">
                <a:hlinkClick r:id="" action="ppaction://noaction"/>
              </a:rPr>
              <a:t>3.3</a:t>
            </a:r>
            <a:r>
              <a:rPr lang="de-DE" dirty="0" smtClean="0"/>
              <a:t> Was kann man erhoffen:</a:t>
            </a:r>
            <a:r>
              <a:rPr lang="de-DE" b="1" dirty="0" smtClean="0"/>
              <a:t> </a:t>
            </a:r>
            <a:r>
              <a:rPr lang="de-DE" b="1" dirty="0" err="1" smtClean="0">
                <a:solidFill>
                  <a:srgbClr val="7030A0"/>
                </a:solidFill>
              </a:rPr>
              <a:t>Sp35</a:t>
            </a:r>
            <a:endParaRPr lang="de-DE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83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96524" y="1854023"/>
            <a:ext cx="87129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/>
              <a:t>Unser Ansatz:</a:t>
            </a:r>
          </a:p>
          <a:p>
            <a:r>
              <a:rPr lang="de-DE" sz="2400" dirty="0" smtClean="0"/>
              <a:t>      Speicherung in </a:t>
            </a:r>
            <a:r>
              <a:rPr lang="de-DE" sz="2400" b="1" dirty="0" smtClean="0">
                <a:solidFill>
                  <a:srgbClr val="FF0000"/>
                </a:solidFill>
              </a:rPr>
              <a:t>neuen </a:t>
            </a:r>
            <a:r>
              <a:rPr lang="de-DE" sz="2400" b="1" dirty="0" smtClean="0">
                <a:solidFill>
                  <a:srgbClr val="C00000"/>
                </a:solidFill>
              </a:rPr>
              <a:t>sehr tief liegenden Blindschächten</a:t>
            </a:r>
          </a:p>
          <a:p>
            <a:r>
              <a:rPr lang="de-DE" sz="2400" dirty="0" smtClean="0"/>
              <a:t>      </a:t>
            </a:r>
            <a:r>
              <a:rPr lang="de-DE" sz="2400" b="1" dirty="0" smtClean="0">
                <a:solidFill>
                  <a:srgbClr val="7030A0"/>
                </a:solidFill>
              </a:rPr>
              <a:t>Gemeinsamer Hydraulikschacht</a:t>
            </a:r>
            <a:r>
              <a:rPr lang="de-DE" sz="2400" dirty="0" smtClean="0"/>
              <a:t>  mit mehreren </a:t>
            </a:r>
            <a:r>
              <a:rPr lang="de-DE" sz="2400" dirty="0" smtClean="0">
                <a:solidFill>
                  <a:srgbClr val="CC6600"/>
                </a:solidFill>
              </a:rPr>
              <a:t>Stockwerken</a:t>
            </a:r>
          </a:p>
          <a:p>
            <a:r>
              <a:rPr lang="de-DE" sz="1100" dirty="0" smtClean="0"/>
              <a:t>   </a:t>
            </a:r>
          </a:p>
          <a:p>
            <a:r>
              <a:rPr lang="de-DE" sz="2400" dirty="0" smtClean="0"/>
              <a:t>      </a:t>
            </a:r>
            <a:r>
              <a:rPr lang="de-DE" sz="2400" b="1" dirty="0" smtClean="0">
                <a:solidFill>
                  <a:srgbClr val="3333FF"/>
                </a:solidFill>
              </a:rPr>
              <a:t>Gleichartige PumpTurbinen </a:t>
            </a:r>
            <a:r>
              <a:rPr lang="de-DE" sz="2400" dirty="0" smtClean="0"/>
              <a:t>transportieren seriell </a:t>
            </a:r>
            <a:br>
              <a:rPr lang="de-DE" sz="2400" dirty="0" smtClean="0"/>
            </a:br>
            <a:r>
              <a:rPr lang="de-DE" sz="2400" dirty="0" smtClean="0"/>
              <a:t>                                                                       von </a:t>
            </a:r>
            <a:r>
              <a:rPr lang="de-DE" sz="2400" dirty="0" smtClean="0">
                <a:solidFill>
                  <a:srgbClr val="C00000"/>
                </a:solidFill>
              </a:rPr>
              <a:t>Stockwerk zu Stockwerk</a:t>
            </a:r>
            <a:endParaRPr lang="de-DE" sz="2400" dirty="0">
              <a:solidFill>
                <a:srgbClr val="C0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41530" y="5049180"/>
            <a:ext cx="80108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u="sng" dirty="0" smtClean="0"/>
              <a:t>Eventuell </a:t>
            </a:r>
            <a:br>
              <a:rPr lang="de-DE" sz="2000" b="1" u="sng" dirty="0" smtClean="0"/>
            </a:br>
            <a:r>
              <a:rPr lang="de-DE" sz="2000" b="1" u="sng" dirty="0" smtClean="0"/>
              <a:t>vorhandene Bergwerks-Infrastruktur</a:t>
            </a:r>
            <a:r>
              <a:rPr lang="de-DE" sz="2000" b="1" dirty="0" smtClean="0"/>
              <a:t>  </a:t>
            </a:r>
            <a:r>
              <a:rPr lang="de-DE" sz="2000" dirty="0" smtClean="0"/>
              <a:t> liefert: </a:t>
            </a:r>
          </a:p>
          <a:p>
            <a:r>
              <a:rPr lang="de-DE" dirty="0"/>
              <a:t> </a:t>
            </a:r>
            <a:r>
              <a:rPr lang="de-DE" dirty="0" smtClean="0"/>
              <a:t>                                                           </a:t>
            </a:r>
            <a:r>
              <a:rPr lang="de-DE" sz="2400" b="1" dirty="0" smtClean="0">
                <a:solidFill>
                  <a:srgbClr val="336600"/>
                </a:solidFill>
              </a:rPr>
              <a:t>Versorgungschacht, Zuwegung,</a:t>
            </a:r>
          </a:p>
          <a:p>
            <a:r>
              <a:rPr lang="de-DE" dirty="0"/>
              <a:t> </a:t>
            </a:r>
            <a:r>
              <a:rPr lang="de-DE" dirty="0" smtClean="0"/>
              <a:t>                                                          </a:t>
            </a:r>
            <a:r>
              <a:rPr lang="de-DE" sz="2400" b="1" dirty="0" smtClean="0">
                <a:solidFill>
                  <a:schemeClr val="accent6">
                    <a:lumMod val="50000"/>
                  </a:schemeClr>
                </a:solidFill>
              </a:rPr>
              <a:t> Förderung des Abraumes beim Bau</a:t>
            </a:r>
            <a:endParaRPr lang="de-DE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5495" y="44624"/>
            <a:ext cx="26102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b="1" dirty="0" smtClean="0"/>
              <a:t>5.</a:t>
            </a:r>
            <a:endParaRPr lang="de-DE" sz="1600" b="1" dirty="0"/>
          </a:p>
        </p:txBody>
      </p:sp>
      <p:sp>
        <p:nvSpPr>
          <p:cNvPr id="5" name="Rechteck 4"/>
          <p:cNvSpPr/>
          <p:nvPr/>
        </p:nvSpPr>
        <p:spPr>
          <a:xfrm>
            <a:off x="476545" y="290845"/>
            <a:ext cx="81459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/>
              <a:t>Das </a:t>
            </a:r>
            <a:r>
              <a:rPr lang="de-DE" sz="3200" b="1" dirty="0" err="1" smtClean="0">
                <a:solidFill>
                  <a:srgbClr val="C00000"/>
                </a:solidFill>
              </a:rPr>
              <a:t>TiefSchacht</a:t>
            </a:r>
            <a:r>
              <a:rPr lang="de-DE" sz="3200" b="1" dirty="0" err="1" smtClean="0"/>
              <a:t>.PumpSpeicherKraftwerk</a:t>
            </a:r>
            <a:r>
              <a:rPr lang="de-DE" sz="3200" b="1" dirty="0" smtClean="0">
                <a:solidFill>
                  <a:srgbClr val="C00000"/>
                </a:solidFill>
              </a:rPr>
              <a:t> </a:t>
            </a:r>
            <a:r>
              <a:rPr lang="de-DE" sz="2400" b="1" dirty="0" smtClean="0"/>
              <a:t>(</a:t>
            </a:r>
            <a:r>
              <a:rPr lang="de-DE" sz="2400" b="1" dirty="0" smtClean="0">
                <a:solidFill>
                  <a:srgbClr val="FF0000"/>
                </a:solidFill>
              </a:rPr>
              <a:t>TS</a:t>
            </a:r>
            <a:r>
              <a:rPr lang="de-DE" sz="2400" b="1" dirty="0" smtClean="0"/>
              <a:t>.PSKW</a:t>
            </a:r>
            <a:r>
              <a:rPr lang="de-DE" sz="2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0588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8012" y="377497"/>
            <a:ext cx="8928484" cy="7078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000" b="1" u="sng" dirty="0" smtClean="0">
                <a:solidFill>
                  <a:srgbClr val="C00000"/>
                </a:solidFill>
              </a:rPr>
              <a:t>Neubau </a:t>
            </a:r>
            <a:r>
              <a:rPr lang="de-DE" sz="4000" dirty="0" smtClean="0"/>
              <a:t>von </a:t>
            </a:r>
            <a:r>
              <a:rPr lang="de-DE" sz="4000" b="1" dirty="0" smtClean="0">
                <a:solidFill>
                  <a:srgbClr val="C00000"/>
                </a:solidFill>
              </a:rPr>
              <a:t>Schacht</a:t>
            </a:r>
            <a:r>
              <a:rPr lang="de-DE" sz="4000" dirty="0" smtClean="0"/>
              <a:t>-Speicherkraftwerken</a:t>
            </a:r>
            <a:endParaRPr lang="de-DE" sz="4000" dirty="0"/>
          </a:p>
        </p:txBody>
      </p:sp>
      <p:sp>
        <p:nvSpPr>
          <p:cNvPr id="3" name="Textfeld 2"/>
          <p:cNvSpPr txBox="1"/>
          <p:nvPr/>
        </p:nvSpPr>
        <p:spPr>
          <a:xfrm>
            <a:off x="935829" y="1592796"/>
            <a:ext cx="707075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Getrennte Optimierung der Funktionen</a:t>
            </a:r>
            <a:r>
              <a:rPr lang="de-DE" sz="2000" dirty="0" smtClean="0"/>
              <a:t>:</a:t>
            </a:r>
          </a:p>
          <a:p>
            <a:r>
              <a:rPr lang="de-DE" sz="2000" dirty="0"/>
              <a:t> </a:t>
            </a:r>
            <a:r>
              <a:rPr lang="de-DE" sz="2000" dirty="0" smtClean="0"/>
              <a:t>                                          Speicher-Blindschacht, </a:t>
            </a:r>
          </a:p>
          <a:p>
            <a:r>
              <a:rPr lang="de-DE" sz="2000" dirty="0"/>
              <a:t> </a:t>
            </a:r>
            <a:r>
              <a:rPr lang="de-DE" sz="2000" dirty="0" smtClean="0"/>
              <a:t>                                          Hydraulikschacht mit Stockwerken</a:t>
            </a:r>
            <a:br>
              <a:rPr lang="de-DE" sz="2000" dirty="0" smtClean="0"/>
            </a:br>
            <a:r>
              <a:rPr lang="de-DE" sz="2000" dirty="0" smtClean="0"/>
              <a:t>                                                         für Standard  Pumpturbinen</a:t>
            </a:r>
          </a:p>
          <a:p>
            <a:r>
              <a:rPr lang="de-DE" sz="2000" dirty="0"/>
              <a:t> </a:t>
            </a:r>
            <a:r>
              <a:rPr lang="de-DE" sz="2000" dirty="0" smtClean="0"/>
              <a:t>                                          Versorgungsschacht</a:t>
            </a:r>
          </a:p>
          <a:p>
            <a:r>
              <a:rPr lang="de-DE" sz="2000" dirty="0"/>
              <a:t> </a:t>
            </a:r>
            <a:r>
              <a:rPr lang="de-DE" sz="2000" dirty="0" smtClean="0"/>
              <a:t>                                          Außenbecken (bzw. Oberflächengewässer)</a:t>
            </a:r>
            <a:endParaRPr lang="de-DE" sz="2000" dirty="0"/>
          </a:p>
        </p:txBody>
      </p:sp>
      <p:sp>
        <p:nvSpPr>
          <p:cNvPr id="4" name="Textfeld 3"/>
          <p:cNvSpPr txBox="1"/>
          <p:nvPr/>
        </p:nvSpPr>
        <p:spPr>
          <a:xfrm>
            <a:off x="496840" y="5581911"/>
            <a:ext cx="8325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TS.PSKW  sind neu konzipierte Untertage-</a:t>
            </a:r>
            <a:r>
              <a:rPr lang="de-DE" dirty="0" err="1" smtClean="0"/>
              <a:t>SpeicherKraftwerke</a:t>
            </a:r>
            <a:r>
              <a:rPr lang="de-DE" dirty="0" smtClean="0"/>
              <a:t>, </a:t>
            </a:r>
          </a:p>
          <a:p>
            <a:r>
              <a:rPr lang="de-DE" dirty="0"/>
              <a:t> </a:t>
            </a:r>
            <a:r>
              <a:rPr lang="de-DE" dirty="0" smtClean="0"/>
              <a:t>                      die eigenständig optimiert werden ,</a:t>
            </a:r>
          </a:p>
          <a:p>
            <a:r>
              <a:rPr lang="de-DE" dirty="0"/>
              <a:t> </a:t>
            </a:r>
            <a:r>
              <a:rPr lang="de-DE" dirty="0" smtClean="0"/>
              <a:t>                       die sich aber an vorhandene Bergbaustrukturen anlehnen können .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68427" y="47577"/>
            <a:ext cx="45312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dirty="0" smtClean="0"/>
              <a:t> </a:t>
            </a:r>
            <a:r>
              <a:rPr lang="de-DE" sz="1400" dirty="0" smtClean="0"/>
              <a:t>5.0</a:t>
            </a:r>
            <a:endParaRPr lang="de-DE" sz="1400" dirty="0"/>
          </a:p>
        </p:txBody>
      </p:sp>
      <p:sp>
        <p:nvSpPr>
          <p:cNvPr id="6" name="Textfeld 5"/>
          <p:cNvSpPr txBox="1"/>
          <p:nvPr/>
        </p:nvSpPr>
        <p:spPr>
          <a:xfrm>
            <a:off x="935596" y="3861048"/>
            <a:ext cx="7060866" cy="138499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Speicherschächte müssen </a:t>
            </a:r>
          </a:p>
          <a:p>
            <a:r>
              <a:rPr lang="de-DE" sz="2000" b="1" dirty="0" smtClean="0"/>
              <a:t>              </a:t>
            </a:r>
            <a:r>
              <a:rPr lang="de-DE" sz="2000" b="1" dirty="0" smtClean="0">
                <a:solidFill>
                  <a:srgbClr val="FF0000"/>
                </a:solidFill>
              </a:rPr>
              <a:t>viele Jahrzehnte </a:t>
            </a:r>
            <a:r>
              <a:rPr lang="de-DE" sz="2000" dirty="0" smtClean="0">
                <a:solidFill>
                  <a:srgbClr val="FF0000"/>
                </a:solidFill>
              </a:rPr>
              <a:t>(100 Jahre ?) </a:t>
            </a:r>
            <a:r>
              <a:rPr lang="de-DE" sz="2000" dirty="0" smtClean="0"/>
              <a:t>funktionstüchtig bleiben</a:t>
            </a:r>
          </a:p>
          <a:p>
            <a:r>
              <a:rPr lang="de-DE" sz="2000" dirty="0" smtClean="0"/>
              <a:t>              </a:t>
            </a:r>
            <a:r>
              <a:rPr lang="de-DE" sz="2000" b="1" dirty="0" smtClean="0">
                <a:solidFill>
                  <a:srgbClr val="008000"/>
                </a:solidFill>
              </a:rPr>
              <a:t>keine Bergschäden </a:t>
            </a:r>
            <a:r>
              <a:rPr lang="de-DE" sz="2000" dirty="0" smtClean="0"/>
              <a:t>verursachen,  </a:t>
            </a:r>
          </a:p>
          <a:p>
            <a:r>
              <a:rPr lang="de-DE" sz="2000" dirty="0" smtClean="0">
                <a:solidFill>
                  <a:srgbClr val="3333FF"/>
                </a:solidFill>
              </a:rPr>
              <a:t>              </a:t>
            </a:r>
            <a:r>
              <a:rPr lang="de-DE" sz="2000" b="1" dirty="0" smtClean="0">
                <a:solidFill>
                  <a:srgbClr val="3333FF"/>
                </a:solidFill>
              </a:rPr>
              <a:t>kaum Unterhaltskosten </a:t>
            </a:r>
            <a:r>
              <a:rPr lang="de-DE" sz="2000" dirty="0" smtClean="0"/>
              <a:t>benötigen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06811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88910" y="6489340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Quelle: </a:t>
            </a:r>
            <a:r>
              <a:rPr lang="de-DE" dirty="0" err="1" smtClean="0"/>
              <a:t>G.Luther</a:t>
            </a:r>
            <a:r>
              <a:rPr lang="de-DE" dirty="0" smtClean="0"/>
              <a:t> 2011.1205 </a:t>
            </a:r>
            <a:r>
              <a:rPr lang="de-DE" dirty="0" err="1" smtClean="0"/>
              <a:t>StEnSea</a:t>
            </a:r>
            <a:r>
              <a:rPr lang="de-DE" dirty="0" smtClean="0"/>
              <a:t>-Vorstudie:  „Tag-Flaute-Saisonspeicher“ 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50876" y="1520788"/>
            <a:ext cx="8169595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/>
              <a:t>2.2. Das </a:t>
            </a:r>
            <a:r>
              <a:rPr lang="de-DE" b="1" dirty="0" err="1"/>
              <a:t>Meerei</a:t>
            </a:r>
            <a:r>
              <a:rPr lang="de-DE" b="1" dirty="0"/>
              <a:t> als Tagespeicher und als fast isothermer Luftkompressor</a:t>
            </a:r>
            <a:endParaRPr lang="de-DE" dirty="0"/>
          </a:p>
          <a:p>
            <a:r>
              <a:rPr lang="de-DE" b="1" dirty="0"/>
              <a:t>  2.2.0 Der Referenzbetrieb des eigenständigen </a:t>
            </a:r>
            <a:r>
              <a:rPr lang="de-DE" b="1" dirty="0" err="1"/>
              <a:t>Meereies</a:t>
            </a:r>
            <a:endParaRPr lang="de-DE" dirty="0"/>
          </a:p>
          <a:p>
            <a:r>
              <a:rPr lang="de-DE" b="1" dirty="0"/>
              <a:t>  </a:t>
            </a:r>
            <a:r>
              <a:rPr lang="de-DE" dirty="0"/>
              <a:t>2.2.1 Das Luftpolster als eigenständiges geschlossenes System </a:t>
            </a:r>
          </a:p>
          <a:p>
            <a:r>
              <a:rPr lang="de-DE" dirty="0"/>
              <a:t>      2.2.1.1 Die Ausgangslage</a:t>
            </a:r>
          </a:p>
          <a:p>
            <a:r>
              <a:rPr lang="de-DE" dirty="0"/>
              <a:t>       **** </a:t>
            </a:r>
            <a:r>
              <a:rPr lang="de-DE" sz="1600" dirty="0"/>
              <a:t>Exkurse: Stoffwerte anderer Gase als Luft,  Stoffliche Entkopplung durch Membran:</a:t>
            </a:r>
            <a:endParaRPr lang="de-DE" dirty="0"/>
          </a:p>
          <a:p>
            <a:r>
              <a:rPr lang="de-DE" dirty="0"/>
              <a:t>      </a:t>
            </a:r>
            <a:r>
              <a:rPr lang="de-DE" b="1" dirty="0"/>
              <a:t>2.2.1.2 Das Luftpolster im Kreisprozess des Speicherbetriebes</a:t>
            </a:r>
            <a:endParaRPr lang="de-DE" dirty="0"/>
          </a:p>
          <a:p>
            <a:r>
              <a:rPr lang="de-DE" dirty="0"/>
              <a:t>      2.2.1.3 Grenzfall: Adiabatische – isochore Prozessführung</a:t>
            </a:r>
          </a:p>
          <a:p>
            <a:r>
              <a:rPr lang="de-DE" dirty="0"/>
              <a:t>      2.2.1.4 Grenzfall:  Isotherme Prozessführung</a:t>
            </a:r>
          </a:p>
          <a:p>
            <a:r>
              <a:rPr lang="de-DE" dirty="0"/>
              <a:t>  2.2.2 Schlussfolgerung: Der isolierte Betrieb des </a:t>
            </a:r>
            <a:r>
              <a:rPr lang="de-DE" dirty="0" err="1"/>
              <a:t>Meerei</a:t>
            </a:r>
            <a:r>
              <a:rPr lang="de-DE" dirty="0"/>
              <a:t> mit Luftpolster</a:t>
            </a:r>
          </a:p>
          <a:p>
            <a:r>
              <a:rPr lang="de-DE" dirty="0"/>
              <a:t> 2.2.3 Das </a:t>
            </a:r>
            <a:r>
              <a:rPr lang="de-DE" sz="2000" b="1" dirty="0" err="1">
                <a:solidFill>
                  <a:srgbClr val="C00000"/>
                </a:solidFill>
              </a:rPr>
              <a:t>Meerei</a:t>
            </a:r>
            <a:r>
              <a:rPr lang="de-DE" sz="2000" b="1" dirty="0">
                <a:solidFill>
                  <a:srgbClr val="C00000"/>
                </a:solidFill>
              </a:rPr>
              <a:t> als fast isothermer Luftkompressor</a:t>
            </a:r>
            <a:endParaRPr lang="de-DE" b="1" dirty="0">
              <a:solidFill>
                <a:srgbClr val="C00000"/>
              </a:solidFill>
            </a:endParaRPr>
          </a:p>
          <a:p>
            <a:r>
              <a:rPr lang="de-DE" dirty="0"/>
              <a:t>     2.2.3.1 Zwischen  Isothermie und </a:t>
            </a:r>
            <a:r>
              <a:rPr lang="de-DE" dirty="0" err="1"/>
              <a:t>Adiabatie</a:t>
            </a:r>
            <a:endParaRPr lang="de-DE" dirty="0"/>
          </a:p>
          <a:p>
            <a:r>
              <a:rPr lang="de-DE" dirty="0"/>
              <a:t>     2.2.3.2 Isothermie in Zylindern</a:t>
            </a:r>
          </a:p>
          <a:p>
            <a:r>
              <a:rPr lang="de-DE" dirty="0"/>
              <a:t> </a:t>
            </a:r>
          </a:p>
        </p:txBody>
      </p:sp>
      <p:sp>
        <p:nvSpPr>
          <p:cNvPr id="4" name="Rechteck 3"/>
          <p:cNvSpPr/>
          <p:nvPr/>
        </p:nvSpPr>
        <p:spPr>
          <a:xfrm>
            <a:off x="1007604" y="368660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 err="1"/>
              <a:t>Meerei</a:t>
            </a:r>
            <a:r>
              <a:rPr lang="de-DE" sz="4000" b="1" dirty="0"/>
              <a:t> mit </a:t>
            </a:r>
            <a:r>
              <a:rPr lang="de-DE" sz="4000" b="1" dirty="0" smtClean="0"/>
              <a:t>Luftpolster Speicher</a:t>
            </a:r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60598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95536" y="260648"/>
            <a:ext cx="860495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/>
              <a:t>2.2.2 Schlussfolgerungen: Der isolierte Betrieb des </a:t>
            </a:r>
            <a:r>
              <a:rPr lang="de-DE" sz="2000" b="1" dirty="0" err="1"/>
              <a:t>Meerei</a:t>
            </a:r>
            <a:r>
              <a:rPr lang="de-DE" sz="2000" b="1" dirty="0"/>
              <a:t> mit Luftpolster</a:t>
            </a:r>
            <a:endParaRPr lang="de-DE" sz="2000" dirty="0"/>
          </a:p>
          <a:p>
            <a:r>
              <a:rPr lang="de-DE" sz="2000" dirty="0"/>
              <a:t> </a:t>
            </a:r>
          </a:p>
          <a:p>
            <a:r>
              <a:rPr lang="de-DE" sz="2000" dirty="0"/>
              <a:t>Die </a:t>
            </a:r>
            <a:r>
              <a:rPr lang="de-DE" sz="2000" b="1" dirty="0"/>
              <a:t>Einbuße der Speicherkapazität</a:t>
            </a:r>
            <a:r>
              <a:rPr lang="de-DE" sz="2000" dirty="0"/>
              <a:t> des </a:t>
            </a:r>
            <a:r>
              <a:rPr lang="de-DE" sz="2000" dirty="0" err="1"/>
              <a:t>Meereies</a:t>
            </a:r>
            <a:r>
              <a:rPr lang="de-DE" sz="2000" dirty="0"/>
              <a:t> durch eine</a:t>
            </a:r>
            <a:r>
              <a:rPr lang="de-DE" sz="2000" b="1" dirty="0"/>
              <a:t> Luftfüllung</a:t>
            </a:r>
            <a:r>
              <a:rPr lang="de-DE" sz="2000" dirty="0"/>
              <a:t> beruht auf zwei Effekten</a:t>
            </a:r>
            <a:r>
              <a:rPr lang="de-DE" sz="2000" dirty="0" smtClean="0"/>
              <a:t>:</a:t>
            </a:r>
          </a:p>
          <a:p>
            <a:endParaRPr lang="de-DE" sz="2000" dirty="0"/>
          </a:p>
          <a:p>
            <a:pPr marL="261938" lvl="0"/>
            <a:r>
              <a:rPr lang="de-DE" sz="2400" b="1" dirty="0"/>
              <a:t>Verringerung des Arbeitsvolumens:</a:t>
            </a:r>
          </a:p>
          <a:p>
            <a:pPr marL="449263"/>
            <a:r>
              <a:rPr lang="de-DE" sz="2000" dirty="0"/>
              <a:t>Das Luftpolster nimmt nach der Kompression ein </a:t>
            </a:r>
            <a:r>
              <a:rPr lang="de-DE" sz="2000" dirty="0">
                <a:solidFill>
                  <a:srgbClr val="0000FF"/>
                </a:solidFill>
              </a:rPr>
              <a:t>Restvolumen</a:t>
            </a:r>
            <a:r>
              <a:rPr lang="de-DE" sz="2000" dirty="0"/>
              <a:t> </a:t>
            </a:r>
            <a:r>
              <a:rPr lang="de-DE" sz="2000" dirty="0" err="1"/>
              <a:t>V</a:t>
            </a:r>
            <a:r>
              <a:rPr lang="de-DE" sz="2000" baseline="-25000" dirty="0" err="1"/>
              <a:t>1</a:t>
            </a:r>
            <a:r>
              <a:rPr lang="de-DE" sz="2000" dirty="0"/>
              <a:t> bzw. </a:t>
            </a:r>
            <a:r>
              <a:rPr lang="de-DE" sz="2000" dirty="0" err="1"/>
              <a:t>V</a:t>
            </a:r>
            <a:r>
              <a:rPr lang="de-DE" sz="2000" baseline="-25000" dirty="0" err="1"/>
              <a:t>1a</a:t>
            </a:r>
            <a:r>
              <a:rPr lang="de-DE" sz="2000" dirty="0"/>
              <a:t> ein, </a:t>
            </a:r>
            <a:r>
              <a:rPr lang="de-DE" sz="2000" dirty="0">
                <a:solidFill>
                  <a:srgbClr val="0000FF"/>
                </a:solidFill>
              </a:rPr>
              <a:t>das</a:t>
            </a:r>
            <a:r>
              <a:rPr lang="de-DE" sz="2000" dirty="0"/>
              <a:t> beim Ausspeichern der Energie, also bei der Füllung des </a:t>
            </a:r>
            <a:r>
              <a:rPr lang="de-DE" sz="2000" dirty="0" err="1"/>
              <a:t>Meerei</a:t>
            </a:r>
            <a:r>
              <a:rPr lang="de-DE" sz="2000" dirty="0"/>
              <a:t> mit Meerwasser, </a:t>
            </a:r>
            <a:r>
              <a:rPr lang="de-DE" sz="2000" dirty="0">
                <a:solidFill>
                  <a:srgbClr val="0000FF"/>
                </a:solidFill>
              </a:rPr>
              <a:t>nicht mehr zur Aufnahme von Turbinenwasser zur Verfügun</a:t>
            </a:r>
            <a:r>
              <a:rPr lang="de-DE" sz="2000" dirty="0"/>
              <a:t>g steht  </a:t>
            </a:r>
          </a:p>
          <a:p>
            <a:pPr lvl="0"/>
            <a:r>
              <a:rPr lang="de-DE" sz="2800" b="1" dirty="0" smtClean="0"/>
              <a:t>  </a:t>
            </a:r>
            <a:r>
              <a:rPr lang="de-DE" sz="2400" b="1" dirty="0" smtClean="0"/>
              <a:t>Gegenkopplung</a:t>
            </a:r>
            <a:endParaRPr lang="de-DE" sz="2800" b="1" dirty="0"/>
          </a:p>
          <a:p>
            <a:pPr marL="449263"/>
            <a:r>
              <a:rPr lang="de-DE" sz="2000" dirty="0"/>
              <a:t>Das </a:t>
            </a:r>
            <a:r>
              <a:rPr lang="de-DE" sz="2000" b="1" dirty="0">
                <a:solidFill>
                  <a:schemeClr val="accent6">
                    <a:lumMod val="50000"/>
                  </a:schemeClr>
                </a:solidFill>
              </a:rPr>
              <a:t>Luftpolster arbeitet als eigenständiger interner „Druckluft-Speicher“ </a:t>
            </a:r>
            <a:r>
              <a:rPr lang="de-DE" sz="2000" dirty="0"/>
              <a:t>um </a:t>
            </a:r>
            <a:r>
              <a:rPr lang="de-DE" sz="2000" b="1" dirty="0">
                <a:solidFill>
                  <a:srgbClr val="FF0000"/>
                </a:solidFill>
              </a:rPr>
              <a:t>180° phasenverschoben</a:t>
            </a:r>
            <a:r>
              <a:rPr lang="de-DE" sz="2000" dirty="0"/>
              <a:t> gegen den gesamten, von außen zugänglichen Meerei- Speicher “.</a:t>
            </a:r>
          </a:p>
          <a:p>
            <a:r>
              <a:rPr lang="de-DE" sz="2000" dirty="0"/>
              <a:t> </a:t>
            </a:r>
          </a:p>
          <a:p>
            <a:r>
              <a:rPr lang="de-DE" sz="2000" dirty="0"/>
              <a:t>Sowohl die „geometrische“ Verkleinerung des Arbeitsvolumen für den Turbinenbetrieb als auch die Gegenkopplung durch das Luftpolster bewirken eine Verringerung der Speicherfähigkeit des </a:t>
            </a:r>
            <a:r>
              <a:rPr lang="de-DE" sz="2000" dirty="0" err="1"/>
              <a:t>Meereies</a:t>
            </a:r>
            <a:r>
              <a:rPr lang="de-DE" sz="2000" dirty="0"/>
              <a:t> gegenüber seinem „Vakuum“-Referenzbetrieb nach Abschnitt 2.2.0. 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88910" y="6489340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Quelle: </a:t>
            </a:r>
            <a:r>
              <a:rPr lang="de-DE" dirty="0" err="1" smtClean="0"/>
              <a:t>G.Luther</a:t>
            </a:r>
            <a:r>
              <a:rPr lang="de-DE" dirty="0" smtClean="0"/>
              <a:t> 2011.1205 </a:t>
            </a:r>
            <a:r>
              <a:rPr lang="de-DE" dirty="0" err="1" smtClean="0"/>
              <a:t>StEnSea</a:t>
            </a:r>
            <a:r>
              <a:rPr lang="de-DE" dirty="0" smtClean="0"/>
              <a:t>-Vorstudie:  „Tag-Flaute-Saisonspeicher“ </a:t>
            </a:r>
            <a:r>
              <a:rPr lang="de-DE" dirty="0" err="1" smtClean="0"/>
              <a:t>p.25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03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92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6736" y="404664"/>
            <a:ext cx="7380820" cy="5076563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375657" y="6500373"/>
            <a:ext cx="784887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 smtClean="0"/>
              <a:t>Quelle: </a:t>
            </a:r>
            <a:r>
              <a:rPr lang="de-DE" dirty="0" err="1" smtClean="0"/>
              <a:t>G.Luther</a:t>
            </a:r>
            <a:r>
              <a:rPr lang="de-DE" dirty="0" smtClean="0"/>
              <a:t> 2011.1205 </a:t>
            </a:r>
            <a:r>
              <a:rPr lang="de-DE" dirty="0" err="1" smtClean="0"/>
              <a:t>StEnSea</a:t>
            </a:r>
            <a:r>
              <a:rPr lang="de-DE" dirty="0" smtClean="0"/>
              <a:t>-Vorstudie:  „Tag-Flaute-Saisonspeicher“ </a:t>
            </a:r>
            <a:r>
              <a:rPr lang="de-DE" dirty="0" err="1" smtClean="0"/>
              <a:t>p.26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143508" y="5217003"/>
            <a:ext cx="8696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/>
              <a:t>Bild: 2.21: Relative Speicherverkleinerung und Nettowärmeverlust </a:t>
            </a:r>
            <a:r>
              <a:rPr lang="de-DE" dirty="0"/>
              <a:t>durch ein </a:t>
            </a:r>
            <a:r>
              <a:rPr lang="de-DE" dirty="0" err="1" smtClean="0"/>
              <a:t>eingefan</a:t>
            </a:r>
            <a:r>
              <a:rPr lang="de-DE" dirty="0" smtClean="0"/>
              <a:t>-genes </a:t>
            </a:r>
            <a:r>
              <a:rPr lang="de-DE" dirty="0"/>
              <a:t>Luftpolster, das sich im Speicherbetrieb des Meereis wie ein gegengekoppelter Speicher auswirkt. Meeresdruck und maximaler </a:t>
            </a:r>
            <a:r>
              <a:rPr lang="de-DE" dirty="0" err="1"/>
              <a:t>Enddruck</a:t>
            </a:r>
            <a:r>
              <a:rPr lang="de-DE" dirty="0"/>
              <a:t> im Luftpolster: </a:t>
            </a:r>
            <a:r>
              <a:rPr lang="de-DE" b="1" dirty="0"/>
              <a:t>70 bar</a:t>
            </a:r>
            <a:r>
              <a:rPr lang="de-DE" dirty="0"/>
              <a:t>.</a:t>
            </a:r>
          </a:p>
          <a:p>
            <a:r>
              <a:rPr lang="de-DE" dirty="0" err="1"/>
              <a:t>SpQuelle</a:t>
            </a:r>
            <a:r>
              <a:rPr lang="de-DE" dirty="0"/>
              <a:t>: GasPolster-Prozess.xlsm !</a:t>
            </a:r>
            <a:r>
              <a:rPr lang="de-DE" dirty="0" err="1"/>
              <a:t>Polster!Z69S37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571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92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3588" y="152636"/>
            <a:ext cx="7272808" cy="5184576"/>
          </a:xfrm>
          <a:prstGeom prst="rect">
            <a:avLst/>
          </a:prstGeom>
          <a:noFill/>
        </p:spPr>
      </p:pic>
      <p:sp>
        <p:nvSpPr>
          <p:cNvPr id="3" name="Rechteck 2"/>
          <p:cNvSpPr/>
          <p:nvPr/>
        </p:nvSpPr>
        <p:spPr>
          <a:xfrm>
            <a:off x="197514" y="5146121"/>
            <a:ext cx="86049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/>
              <a:t>Bild: 2.24:</a:t>
            </a:r>
            <a:r>
              <a:rPr lang="de-DE" dirty="0"/>
              <a:t>  Relative Speicherverkleinerung durch ein eingefangenes Luftpolster wie Bild 2.23, jedoch mit höherer Auflösung.</a:t>
            </a:r>
          </a:p>
          <a:p>
            <a:r>
              <a:rPr lang="de-DE" dirty="0" err="1"/>
              <a:t>SpQuelle</a:t>
            </a:r>
            <a:r>
              <a:rPr lang="de-DE" dirty="0"/>
              <a:t>: GasPolster-Prozess.xlsm !</a:t>
            </a:r>
            <a:r>
              <a:rPr lang="de-DE" dirty="0" err="1"/>
              <a:t>Polster!Z114S55</a:t>
            </a:r>
            <a:r>
              <a:rPr lang="de-DE" dirty="0"/>
              <a:t>.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75657" y="6500373"/>
            <a:ext cx="784887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 smtClean="0"/>
              <a:t>Quelle: </a:t>
            </a:r>
            <a:r>
              <a:rPr lang="de-DE" dirty="0" err="1" smtClean="0"/>
              <a:t>G.Luther</a:t>
            </a:r>
            <a:r>
              <a:rPr lang="de-DE" dirty="0" smtClean="0"/>
              <a:t> 2011.1205 </a:t>
            </a:r>
            <a:r>
              <a:rPr lang="de-DE" dirty="0" err="1" smtClean="0"/>
              <a:t>StEnSea</a:t>
            </a:r>
            <a:r>
              <a:rPr lang="de-DE" dirty="0" smtClean="0"/>
              <a:t>-Vorstudie:  „Tag-Flaute-Saisonspeicher“ </a:t>
            </a:r>
            <a:r>
              <a:rPr lang="de-DE" dirty="0" err="1" smtClean="0"/>
              <a:t>p.29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346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87524" y="923813"/>
            <a:ext cx="856895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Um jedoch jetzt schon zu einer praktischen Faustformel zu gelangen </a:t>
            </a:r>
            <a:r>
              <a:rPr lang="de-DE" b="1" u="sng" dirty="0"/>
              <a:t>setzen wir ad hoc</a:t>
            </a:r>
            <a:r>
              <a:rPr lang="de-DE" dirty="0"/>
              <a:t>  an, dass die tatsächlichen Werte in der Spanne zwischen den beiden betrachteten Grenzfällen </a:t>
            </a:r>
            <a:r>
              <a:rPr lang="de-DE" b="1" dirty="0"/>
              <a:t>zu ¾</a:t>
            </a:r>
            <a:r>
              <a:rPr lang="de-DE" dirty="0"/>
              <a:t> auf der Seite des isothermen Grenzfalles liegen. Dann können wir als </a:t>
            </a:r>
            <a:r>
              <a:rPr lang="de-DE" b="1" dirty="0"/>
              <a:t>Faustformel</a:t>
            </a:r>
            <a:r>
              <a:rPr lang="de-DE" dirty="0"/>
              <a:t> das folgende Fazit ziehen: </a:t>
            </a:r>
            <a:endParaRPr lang="de-DE" dirty="0" smtClean="0"/>
          </a:p>
          <a:p>
            <a:endParaRPr lang="de-DE" dirty="0"/>
          </a:p>
          <a:p>
            <a:r>
              <a:rPr lang="de-DE" b="1" dirty="0"/>
              <a:t>Ist das leere </a:t>
            </a:r>
            <a:r>
              <a:rPr lang="de-DE" b="1" dirty="0" err="1"/>
              <a:t>Meerei</a:t>
            </a:r>
            <a:r>
              <a:rPr lang="de-DE" b="1" dirty="0"/>
              <a:t> mit Luft von 1 bar gefüllt, so wird seine </a:t>
            </a:r>
            <a:r>
              <a:rPr lang="de-DE" b="1" u="sng" dirty="0">
                <a:solidFill>
                  <a:schemeClr val="accent2">
                    <a:lumMod val="75000"/>
                  </a:schemeClr>
                </a:solidFill>
              </a:rPr>
              <a:t>Speicherkapazität </a:t>
            </a:r>
            <a:r>
              <a:rPr lang="de-DE" b="1" dirty="0"/>
              <a:t>bei einem </a:t>
            </a:r>
            <a:r>
              <a:rPr lang="de-DE" b="1" dirty="0" err="1"/>
              <a:t>Enddruck</a:t>
            </a:r>
            <a:r>
              <a:rPr lang="de-DE" b="1" dirty="0"/>
              <a:t> des Luftpolsters, der etwa dem halben Meeresdruck von </a:t>
            </a:r>
            <a:r>
              <a:rPr lang="de-DE" b="1" dirty="0">
                <a:solidFill>
                  <a:srgbClr val="0000FF"/>
                </a:solidFill>
              </a:rPr>
              <a:t>70 bar</a:t>
            </a:r>
            <a:r>
              <a:rPr lang="de-DE" b="1" dirty="0"/>
              <a:t> entspricht, um </a:t>
            </a:r>
            <a:r>
              <a:rPr lang="de-DE" sz="2000" b="1" dirty="0">
                <a:solidFill>
                  <a:schemeClr val="accent2">
                    <a:lumMod val="75000"/>
                  </a:schemeClr>
                </a:solidFill>
              </a:rPr>
              <a:t>etwa 10% 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gegenüber dem Vakuum –Referenzfall 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verringert</a:t>
            </a:r>
            <a:r>
              <a:rPr lang="de-DE" b="1" dirty="0"/>
              <a:t>. Als Prozessbedingten thermischen Verlust muss man mit etwa 1% der Einspeicherungsenergie rechnen. (Bild </a:t>
            </a:r>
            <a:r>
              <a:rPr lang="de-DE" b="1" dirty="0" smtClean="0"/>
              <a:t>2.21 oder 2.22</a:t>
            </a:r>
            <a:r>
              <a:rPr lang="de-DE" b="1" dirty="0"/>
              <a:t>)</a:t>
            </a:r>
            <a:endParaRPr lang="de-DE" dirty="0"/>
          </a:p>
          <a:p>
            <a:r>
              <a:rPr lang="de-DE" b="1" dirty="0"/>
              <a:t>Bei dem untersuchten Meeresdruck von </a:t>
            </a:r>
            <a:r>
              <a:rPr lang="de-DE" b="1" dirty="0">
                <a:solidFill>
                  <a:srgbClr val="C00000"/>
                </a:solidFill>
              </a:rPr>
              <a:t>200 bar</a:t>
            </a:r>
            <a:r>
              <a:rPr lang="de-DE" b="1" dirty="0"/>
              <a:t> reduzieren sich demgegenüber sowohl die relative Speicherverkleinerung als auch der Netto-Wärmeverlust auf </a:t>
            </a:r>
            <a:r>
              <a:rPr lang="de-DE" b="1" dirty="0">
                <a:solidFill>
                  <a:srgbClr val="C00000"/>
                </a:solidFill>
              </a:rPr>
              <a:t>etwas weniger als die Hälfte</a:t>
            </a:r>
            <a:r>
              <a:rPr lang="de-DE" b="1" dirty="0"/>
              <a:t>. (Bild 2.24).</a:t>
            </a:r>
            <a:r>
              <a:rPr lang="de-DE" dirty="0"/>
              <a:t>  </a:t>
            </a:r>
            <a:r>
              <a:rPr lang="de-DE" b="1" dirty="0"/>
              <a:t> 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375657" y="6500373"/>
            <a:ext cx="784887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 smtClean="0"/>
              <a:t>Quelle: </a:t>
            </a:r>
            <a:r>
              <a:rPr lang="de-DE" dirty="0" err="1" smtClean="0"/>
              <a:t>G.Luther</a:t>
            </a:r>
            <a:r>
              <a:rPr lang="de-DE" dirty="0" smtClean="0"/>
              <a:t> 2011.1205 </a:t>
            </a:r>
            <a:r>
              <a:rPr lang="de-DE" dirty="0" err="1" smtClean="0"/>
              <a:t>StEnSea</a:t>
            </a:r>
            <a:r>
              <a:rPr lang="de-DE" dirty="0" smtClean="0"/>
              <a:t>-Vorstudie:  „Tag-Flaute-Saisonspeicher“ </a:t>
            </a:r>
            <a:r>
              <a:rPr lang="de-DE" dirty="0" err="1" smtClean="0"/>
              <a:t>p.29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784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68660"/>
            <a:ext cx="8911991" cy="5977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35496" y="44624"/>
            <a:ext cx="4932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Glättung zeigt  deutliche  "Abschnitte"</a:t>
            </a:r>
            <a:endParaRPr lang="de-DE" b="1" u="sng" dirty="0"/>
          </a:p>
        </p:txBody>
      </p:sp>
      <p:sp>
        <p:nvSpPr>
          <p:cNvPr id="4" name="Textfeld 3"/>
          <p:cNvSpPr txBox="1"/>
          <p:nvPr/>
        </p:nvSpPr>
        <p:spPr>
          <a:xfrm>
            <a:off x="108012" y="6381328"/>
            <a:ext cx="867645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dirty="0" smtClean="0"/>
              <a:t>Quelle: </a:t>
            </a:r>
            <a:r>
              <a:rPr lang="de-DE" sz="1400" b="1" dirty="0" smtClean="0"/>
              <a:t>C. Schönwiese</a:t>
            </a:r>
            <a:r>
              <a:rPr lang="de-DE" sz="1400" dirty="0" smtClean="0"/>
              <a:t>: DPG Tagung 2016:  "Globale Klimavariabilität im Industriezeitalter -Phänomene und Ursachen"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400" dirty="0" smtClean="0"/>
              <a:t> </a:t>
            </a:r>
            <a:r>
              <a:rPr lang="de-DE" sz="1400" dirty="0" smtClean="0">
                <a:hlinkClick r:id="rId3"/>
              </a:rPr>
              <a:t>http://www.fze.uni-saarland.de/AKE_Archiv/DPG2016-AKE_Regensburg/Links_DPG2016.htm</a:t>
            </a:r>
            <a:r>
              <a:rPr lang="de-DE" sz="1400" dirty="0" smtClean="0"/>
              <a:t>   Vortrag  13.1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30826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3728</Words>
  <Application>Microsoft Office PowerPoint</Application>
  <PresentationFormat>Bildschirmpräsentation (4:3)</PresentationFormat>
  <Paragraphs>688</Paragraphs>
  <Slides>87</Slides>
  <Notes>5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87</vt:i4>
      </vt:variant>
      <vt:variant>
        <vt:lpstr>Zielgruppenorientierte Präsentationen</vt:lpstr>
      </vt:variant>
      <vt:variant>
        <vt:i4>2</vt:i4>
      </vt:variant>
    </vt:vector>
  </HeadingPairs>
  <TitlesOfParts>
    <vt:vector size="94" baseType="lpstr">
      <vt:lpstr>Arial</vt:lpstr>
      <vt:lpstr>Calibri</vt:lpstr>
      <vt:lpstr>Helvetica 45 Light</vt:lpstr>
      <vt:lpstr>Times New Roman</vt:lpstr>
      <vt:lpstr>Larissa</vt:lpstr>
      <vt:lpstr>Energiewende-   Wir schaffen das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Erste Ergebnisse  zur Kapazität der PSKW-artige Speicher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4. Spezial: Unkonventioneller Energiespeicher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IWES: Metastudie Energiespeicher          Spezifische Investitionskosten Speichertechnologien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3. Dezentrale Speicher.KWK mit WP  CO2 als Arbeitsstoff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HochTief2014.0227</vt:lpstr>
      <vt:lpstr>Seminar_Institut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jerrry</dc:creator>
  <cp:lastModifiedBy>Luther Gerhard</cp:lastModifiedBy>
  <cp:revision>636</cp:revision>
  <dcterms:created xsi:type="dcterms:W3CDTF">2014-01-16T11:02:06Z</dcterms:created>
  <dcterms:modified xsi:type="dcterms:W3CDTF">2017-12-19T13:19:14Z</dcterms:modified>
</cp:coreProperties>
</file>