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461" r:id="rId3"/>
    <p:sldId id="462" r:id="rId4"/>
    <p:sldId id="463" r:id="rId5"/>
    <p:sldId id="407" r:id="rId6"/>
    <p:sldId id="287" r:id="rId7"/>
    <p:sldId id="290" r:id="rId8"/>
    <p:sldId id="291" r:id="rId9"/>
    <p:sldId id="278" r:id="rId10"/>
    <p:sldId id="372" r:id="rId11"/>
    <p:sldId id="275" r:id="rId12"/>
    <p:sldId id="280" r:id="rId13"/>
    <p:sldId id="279" r:id="rId14"/>
    <p:sldId id="423" r:id="rId15"/>
    <p:sldId id="424" r:id="rId16"/>
    <p:sldId id="425" r:id="rId17"/>
    <p:sldId id="408" r:id="rId18"/>
    <p:sldId id="373" r:id="rId19"/>
    <p:sldId id="409" r:id="rId20"/>
    <p:sldId id="458" r:id="rId21"/>
    <p:sldId id="453" r:id="rId22"/>
    <p:sldId id="452" r:id="rId23"/>
    <p:sldId id="455" r:id="rId24"/>
    <p:sldId id="416" r:id="rId25"/>
    <p:sldId id="438" r:id="rId26"/>
    <p:sldId id="459" r:id="rId27"/>
    <p:sldId id="440" r:id="rId28"/>
    <p:sldId id="444" r:id="rId29"/>
    <p:sldId id="460" r:id="rId30"/>
    <p:sldId id="445" r:id="rId31"/>
    <p:sldId id="451" r:id="rId32"/>
    <p:sldId id="449" r:id="rId33"/>
    <p:sldId id="420" r:id="rId34"/>
    <p:sldId id="309" r:id="rId35"/>
    <p:sldId id="310" r:id="rId36"/>
    <p:sldId id="421" r:id="rId37"/>
    <p:sldId id="333" r:id="rId38"/>
    <p:sldId id="334" r:id="rId39"/>
    <p:sldId id="435" r:id="rId40"/>
    <p:sldId id="436" r:id="rId41"/>
    <p:sldId id="336" r:id="rId42"/>
    <p:sldId id="335" r:id="rId43"/>
    <p:sldId id="337" r:id="rId44"/>
    <p:sldId id="446" r:id="rId45"/>
    <p:sldId id="340" r:id="rId46"/>
    <p:sldId id="403" r:id="rId47"/>
    <p:sldId id="377" r:id="rId48"/>
    <p:sldId id="437" r:id="rId49"/>
    <p:sldId id="381" r:id="rId50"/>
    <p:sldId id="464" r:id="rId51"/>
    <p:sldId id="465" r:id="rId52"/>
    <p:sldId id="466" r:id="rId53"/>
    <p:sldId id="467" r:id="rId54"/>
    <p:sldId id="468" r:id="rId55"/>
    <p:sldId id="358" r:id="rId56"/>
    <p:sldId id="433" r:id="rId57"/>
    <p:sldId id="430" r:id="rId58"/>
    <p:sldId id="431" r:id="rId59"/>
    <p:sldId id="447" r:id="rId60"/>
  </p:sldIdLst>
  <p:sldSz cx="9144000" cy="6858000" type="screen4x3"/>
  <p:notesSz cx="6858000" cy="9144000"/>
  <p:custShowLst>
    <p:custShow name="HochTief2014.0227" id="0">
      <p:sldLst>
        <p:sld r:id="rId2"/>
        <p:sld r:id="rId6"/>
        <p:sld r:id="rId7"/>
        <p:sld r:id="rId8"/>
        <p:sld r:id="rId9"/>
        <p:sld r:id="rId11"/>
        <p:sld r:id="rId12"/>
        <p:sld r:id="rId13"/>
        <p:sld r:id="rId14"/>
        <p:sld r:id="rId18"/>
        <p:sld r:id="rId19"/>
        <p:sld r:id="rId20"/>
        <p:sld r:id="rId25"/>
        <p:sld r:id="rId34"/>
        <p:sld r:id="rId35"/>
        <p:sld r:id="rId36"/>
        <p:sld r:id="rId37"/>
        <p:sld r:id="rId38"/>
        <p:sld r:id="rId39"/>
        <p:sld r:id="rId43"/>
        <p:sld r:id="rId42"/>
        <p:sld r:id="rId44"/>
        <p:sld r:id="rId46"/>
        <p:sld r:id="rId47"/>
        <p:sld r:id="rId48"/>
        <p:sld r:id="rId50"/>
        <p:sld r:id="rId56"/>
      </p:sldLst>
    </p:custShow>
    <p:custShow name="Seminar_Institut" id="1">
      <p:sldLst>
        <p:sld r:id="rId2"/>
        <p:sld r:id="rId6"/>
        <p:sld r:id="rId7"/>
        <p:sld r:id="rId8"/>
        <p:sld r:id="rId9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6"/>
        <p:sld r:id="rId47"/>
        <p:sld r:id="rId48"/>
        <p:sld r:id="rId49"/>
        <p:sld r:id="rId50"/>
        <p:sld r:id="rId56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33CC"/>
    <a:srgbClr val="0033CC"/>
    <a:srgbClr val="6600CC"/>
    <a:srgbClr val="FFE07D"/>
    <a:srgbClr val="009900"/>
    <a:srgbClr val="3333FF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30" autoAdjust="0"/>
    <p:restoredTop sz="94660"/>
  </p:normalViewPr>
  <p:slideViewPr>
    <p:cSldViewPr showGuides="1">
      <p:cViewPr>
        <p:scale>
          <a:sx n="86" d="100"/>
          <a:sy n="86" d="100"/>
        </p:scale>
        <p:origin x="-1290" y="-7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0_Forschung\a0_EnergieWende2014_RE-2013AD\Gro&#223;SpeicherRE_2013_2014v6_DXX_2014.032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eta_RE  für 80%, 90 und 100% Autarkie</a:t>
            </a:r>
          </a:p>
        </c:rich>
      </c:tx>
      <c:layout>
        <c:manualLayout>
          <c:xMode val="edge"/>
          <c:yMode val="edge"/>
          <c:x val="0.2171097634534814"/>
          <c:y val="3.03720577069096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888547156889089E-2"/>
          <c:y val="0.12543683747959775"/>
          <c:w val="0.80956350472398309"/>
          <c:h val="0.7279976563294072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D_39sol!$A$2067</c:f>
              <c:strCache>
                <c:ptCount val="1"/>
                <c:pt idx="0">
                  <c:v>eta.RE_80%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D_39sol!$C$2026:$BI$2026</c:f>
              <c:numCache>
                <c:formatCode>General</c:formatCode>
                <c:ptCount val="59"/>
                <c:pt idx="0">
                  <c:v>1.0000000000000014E-6</c:v>
                </c:pt>
                <c:pt idx="1">
                  <c:v>1.0000000000000011E-5</c:v>
                </c:pt>
                <c:pt idx="2">
                  <c:v>1.000000000000001E-4</c:v>
                </c:pt>
                <c:pt idx="3" formatCode="0.000">
                  <c:v>1.0000000000000007E-3</c:v>
                </c:pt>
                <c:pt idx="4" formatCode="0.00">
                  <c:v>1.0000000000000007E-2</c:v>
                </c:pt>
                <c:pt idx="5" formatCode="0.00">
                  <c:v>2.0000000000000014E-2</c:v>
                </c:pt>
                <c:pt idx="6" formatCode="0.00">
                  <c:v>4.0000000000000029E-2</c:v>
                </c:pt>
                <c:pt idx="7" formatCode="0.00">
                  <c:v>6.0000000000000032E-2</c:v>
                </c:pt>
                <c:pt idx="8" formatCode="0.00">
                  <c:v>8.0000000000000057E-2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0.16000000000000006</c:v>
                </c:pt>
                <c:pt idx="13" formatCode="0.00">
                  <c:v>0.18000000000000008</c:v>
                </c:pt>
                <c:pt idx="14" formatCode="0.00">
                  <c:v>0.2</c:v>
                </c:pt>
                <c:pt idx="15" formatCode="0.00">
                  <c:v>0.22000000000000008</c:v>
                </c:pt>
                <c:pt idx="16">
                  <c:v>0.24000000000000007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0.30000000000000016</c:v>
                </c:pt>
                <c:pt idx="21" formatCode="0.00">
                  <c:v>0.32000000000000017</c:v>
                </c:pt>
                <c:pt idx="22" formatCode="0.00">
                  <c:v>0.34000000000000025</c:v>
                </c:pt>
                <c:pt idx="23" formatCode="0.00">
                  <c:v>0.35000000000000014</c:v>
                </c:pt>
                <c:pt idx="24" formatCode="0.00">
                  <c:v>0.36000000000000015</c:v>
                </c:pt>
                <c:pt idx="25" formatCode="0.00">
                  <c:v>0.38000000000000017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0.60000000000000031</c:v>
                </c:pt>
                <c:pt idx="31" formatCode="0.0">
                  <c:v>0.65000000000000036</c:v>
                </c:pt>
                <c:pt idx="32" formatCode="0.00">
                  <c:v>0.70000000000000029</c:v>
                </c:pt>
                <c:pt idx="33" formatCode="0.00">
                  <c:v>0.75000000000000033</c:v>
                </c:pt>
                <c:pt idx="34" formatCode="0.00">
                  <c:v>0.8</c:v>
                </c:pt>
                <c:pt idx="35" formatCode="0.00">
                  <c:v>0.85000000000000031</c:v>
                </c:pt>
                <c:pt idx="36" formatCode="0.00">
                  <c:v>0.9</c:v>
                </c:pt>
                <c:pt idx="37" formatCode="0.00">
                  <c:v>0.95000000000000029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D_39sol!$C$2067:$BI$2067</c:f>
              <c:numCache>
                <c:formatCode>0.000</c:formatCode>
                <c:ptCount val="59"/>
                <c:pt idx="0">
                  <c:v>0.73841742294519963</c:v>
                </c:pt>
                <c:pt idx="1">
                  <c:v>0.73842495318951507</c:v>
                </c:pt>
                <c:pt idx="2">
                  <c:v>0.73850001879094906</c:v>
                </c:pt>
                <c:pt idx="3">
                  <c:v>0.73924074582191446</c:v>
                </c:pt>
                <c:pt idx="4">
                  <c:v>0.74614264786171702</c:v>
                </c:pt>
                <c:pt idx="5">
                  <c:v>0.75349818781329392</c:v>
                </c:pt>
                <c:pt idx="6">
                  <c:v>0.76739943957215284</c:v>
                </c:pt>
                <c:pt idx="7">
                  <c:v>0.78036043692758561</c:v>
                </c:pt>
                <c:pt idx="8">
                  <c:v>0.79277178889786859</c:v>
                </c:pt>
                <c:pt idx="9">
                  <c:v>0.80477125920812598</c:v>
                </c:pt>
                <c:pt idx="10">
                  <c:v>0.81612141157140483</c:v>
                </c:pt>
                <c:pt idx="11">
                  <c:v>0.82612207497426837</c:v>
                </c:pt>
                <c:pt idx="12">
                  <c:v>0.83550971893752202</c:v>
                </c:pt>
                <c:pt idx="13">
                  <c:v>0.84419721142285864</c:v>
                </c:pt>
                <c:pt idx="14">
                  <c:v>0.85214324120133023</c:v>
                </c:pt>
                <c:pt idx="15">
                  <c:v>0.85919573641540214</c:v>
                </c:pt>
                <c:pt idx="16">
                  <c:v>0.8655560907954265</c:v>
                </c:pt>
                <c:pt idx="17">
                  <c:v>0.86845996594262331</c:v>
                </c:pt>
                <c:pt idx="18">
                  <c:v>0.87105516374837522</c:v>
                </c:pt>
                <c:pt idx="19">
                  <c:v>0.87557343552798494</c:v>
                </c:pt>
                <c:pt idx="20">
                  <c:v>0.87941225766480324</c:v>
                </c:pt>
                <c:pt idx="21">
                  <c:v>0.88237436609452125</c:v>
                </c:pt>
                <c:pt idx="22">
                  <c:v>0.88482079812939174</c:v>
                </c:pt>
                <c:pt idx="23">
                  <c:v>0.88592458324042744</c:v>
                </c:pt>
                <c:pt idx="24">
                  <c:v>0.8870274059776464</c:v>
                </c:pt>
                <c:pt idx="25">
                  <c:v>0.88916844517020333</c:v>
                </c:pt>
                <c:pt idx="26">
                  <c:v>0.89123620808998461</c:v>
                </c:pt>
                <c:pt idx="27">
                  <c:v>0.89545595508359144</c:v>
                </c:pt>
                <c:pt idx="28">
                  <c:v>0.89908298784047369</c:v>
                </c:pt>
                <c:pt idx="29">
                  <c:v>0.90192512760497412</c:v>
                </c:pt>
                <c:pt idx="30">
                  <c:v>0.90429021398804021</c:v>
                </c:pt>
                <c:pt idx="31">
                  <c:v>0.90665076800198419</c:v>
                </c:pt>
                <c:pt idx="32">
                  <c:v>0.90879176247427595</c:v>
                </c:pt>
                <c:pt idx="33">
                  <c:v>0.91074573312619411</c:v>
                </c:pt>
                <c:pt idx="34">
                  <c:v>0.91256775108746213</c:v>
                </c:pt>
                <c:pt idx="35">
                  <c:v>0.91435990590895877</c:v>
                </c:pt>
                <c:pt idx="36">
                  <c:v>0.91604433901821003</c:v>
                </c:pt>
                <c:pt idx="37">
                  <c:v>0.91746173580238954</c:v>
                </c:pt>
                <c:pt idx="38">
                  <c:v>0.9188268451073448</c:v>
                </c:pt>
                <c:pt idx="39">
                  <c:v>0.92424156639080823</c:v>
                </c:pt>
                <c:pt idx="40">
                  <c:v>0.92816448364510029</c:v>
                </c:pt>
                <c:pt idx="41">
                  <c:v>0.93166632187029497</c:v>
                </c:pt>
                <c:pt idx="42">
                  <c:v>0.93505041637396447</c:v>
                </c:pt>
                <c:pt idx="43">
                  <c:v>0.93780714093613049</c:v>
                </c:pt>
                <c:pt idx="44">
                  <c:v>0.94913747535298187</c:v>
                </c:pt>
                <c:pt idx="45">
                  <c:v>0.95042238113457211</c:v>
                </c:pt>
                <c:pt idx="46">
                  <c:v>0.95052084584309604</c:v>
                </c:pt>
                <c:pt idx="47">
                  <c:v>0.95052084584309604</c:v>
                </c:pt>
                <c:pt idx="48">
                  <c:v>0.95052084584312402</c:v>
                </c:pt>
                <c:pt idx="49">
                  <c:v>0.95052084584312402</c:v>
                </c:pt>
                <c:pt idx="50">
                  <c:v>0.95052084584312402</c:v>
                </c:pt>
                <c:pt idx="51">
                  <c:v>0.95052084584312402</c:v>
                </c:pt>
                <c:pt idx="52">
                  <c:v>0.95052084584312402</c:v>
                </c:pt>
                <c:pt idx="53">
                  <c:v>0.95052084584312402</c:v>
                </c:pt>
                <c:pt idx="54">
                  <c:v>0.95052084584312924</c:v>
                </c:pt>
                <c:pt idx="55">
                  <c:v>0.95052084584312913</c:v>
                </c:pt>
                <c:pt idx="56">
                  <c:v>0.95052084584312913</c:v>
                </c:pt>
                <c:pt idx="57">
                  <c:v>0.95052084584312924</c:v>
                </c:pt>
                <c:pt idx="58">
                  <c:v>0.95052084584312835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D_39sol!$A$2007</c:f>
              <c:strCache>
                <c:ptCount val="1"/>
                <c:pt idx="0">
                  <c:v>eta.RE_90%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D_39sol!$C$1966:$BI$1966</c:f>
              <c:numCache>
                <c:formatCode>General</c:formatCode>
                <c:ptCount val="59"/>
                <c:pt idx="0">
                  <c:v>1.0000000000000011E-5</c:v>
                </c:pt>
                <c:pt idx="1">
                  <c:v>1.0000000000000011E-5</c:v>
                </c:pt>
                <c:pt idx="2">
                  <c:v>1.000000000000001E-4</c:v>
                </c:pt>
                <c:pt idx="3" formatCode="0.000">
                  <c:v>1.0000000000000007E-3</c:v>
                </c:pt>
                <c:pt idx="4" formatCode="0.00">
                  <c:v>1.0000000000000007E-2</c:v>
                </c:pt>
                <c:pt idx="5" formatCode="0.00">
                  <c:v>2.0000000000000014E-2</c:v>
                </c:pt>
                <c:pt idx="6" formatCode="0.00">
                  <c:v>4.0000000000000029E-2</c:v>
                </c:pt>
                <c:pt idx="7" formatCode="0.00">
                  <c:v>6.0000000000000032E-2</c:v>
                </c:pt>
                <c:pt idx="8" formatCode="0.00">
                  <c:v>8.0000000000000057E-2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0.16000000000000006</c:v>
                </c:pt>
                <c:pt idx="13" formatCode="0.00">
                  <c:v>0.18000000000000008</c:v>
                </c:pt>
                <c:pt idx="14" formatCode="0.00">
                  <c:v>0.2</c:v>
                </c:pt>
                <c:pt idx="15" formatCode="0.00">
                  <c:v>0.22000000000000008</c:v>
                </c:pt>
                <c:pt idx="16">
                  <c:v>0.24000000000000007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0.30000000000000016</c:v>
                </c:pt>
                <c:pt idx="21" formatCode="0.00">
                  <c:v>0.32000000000000017</c:v>
                </c:pt>
                <c:pt idx="22" formatCode="0.00">
                  <c:v>0.34000000000000025</c:v>
                </c:pt>
                <c:pt idx="23" formatCode="0.00">
                  <c:v>0.35000000000000014</c:v>
                </c:pt>
                <c:pt idx="24" formatCode="0.00">
                  <c:v>0.36000000000000015</c:v>
                </c:pt>
                <c:pt idx="25" formatCode="0.00">
                  <c:v>0.38000000000000017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0.60000000000000031</c:v>
                </c:pt>
                <c:pt idx="31" formatCode="0.0">
                  <c:v>0.65000000000000036</c:v>
                </c:pt>
                <c:pt idx="32" formatCode="0.00">
                  <c:v>0.70000000000000029</c:v>
                </c:pt>
                <c:pt idx="33" formatCode="0.00">
                  <c:v>0.75000000000000033</c:v>
                </c:pt>
                <c:pt idx="34" formatCode="0.00">
                  <c:v>0.8</c:v>
                </c:pt>
                <c:pt idx="35" formatCode="0.00">
                  <c:v>0.85000000000000031</c:v>
                </c:pt>
                <c:pt idx="36" formatCode="0.00">
                  <c:v>0.9</c:v>
                </c:pt>
                <c:pt idx="37" formatCode="0.00">
                  <c:v>0.95000000000000029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D_39sol!$C$2007:$BI$2007</c:f>
              <c:numCache>
                <c:formatCode>0.000</c:formatCode>
                <c:ptCount val="59"/>
                <c:pt idx="0">
                  <c:v>0.67846181062708166</c:v>
                </c:pt>
                <c:pt idx="1">
                  <c:v>0.67846181062868305</c:v>
                </c:pt>
                <c:pt idx="2">
                  <c:v>0.6785249038749871</c:v>
                </c:pt>
                <c:pt idx="3">
                  <c:v>0.67913528338008089</c:v>
                </c:pt>
                <c:pt idx="4">
                  <c:v>0.68491250892799216</c:v>
                </c:pt>
                <c:pt idx="5">
                  <c:v>0.69109020186065462</c:v>
                </c:pt>
                <c:pt idx="6">
                  <c:v>0.70298113444709043</c:v>
                </c:pt>
                <c:pt idx="7">
                  <c:v>0.71427965314425979</c:v>
                </c:pt>
                <c:pt idx="8">
                  <c:v>0.7251687052957535</c:v>
                </c:pt>
                <c:pt idx="9">
                  <c:v>0.73559324803407833</c:v>
                </c:pt>
                <c:pt idx="10">
                  <c:v>0.74543411457692088</c:v>
                </c:pt>
                <c:pt idx="11">
                  <c:v>0.75468606384877401</c:v>
                </c:pt>
                <c:pt idx="12">
                  <c:v>0.76363618123089161</c:v>
                </c:pt>
                <c:pt idx="13">
                  <c:v>0.77215713910986372</c:v>
                </c:pt>
                <c:pt idx="14">
                  <c:v>0.77993528976355342</c:v>
                </c:pt>
                <c:pt idx="15">
                  <c:v>0.7870831823355906</c:v>
                </c:pt>
                <c:pt idx="16">
                  <c:v>0.79388634832658733</c:v>
                </c:pt>
                <c:pt idx="17">
                  <c:v>0.79709760709196453</c:v>
                </c:pt>
                <c:pt idx="18">
                  <c:v>0.80023088566256739</c:v>
                </c:pt>
                <c:pt idx="19">
                  <c:v>0.80601321232501377</c:v>
                </c:pt>
                <c:pt idx="20">
                  <c:v>0.8110173934811491</c:v>
                </c:pt>
                <c:pt idx="21">
                  <c:v>0.81523669429697931</c:v>
                </c:pt>
                <c:pt idx="22">
                  <c:v>0.8191127036841096</c:v>
                </c:pt>
                <c:pt idx="23">
                  <c:v>0.82093930674715976</c:v>
                </c:pt>
                <c:pt idx="24">
                  <c:v>0.8226229156778293</c:v>
                </c:pt>
                <c:pt idx="25">
                  <c:v>0.82562446102748543</c:v>
                </c:pt>
                <c:pt idx="26">
                  <c:v>0.82836163959705555</c:v>
                </c:pt>
                <c:pt idx="27">
                  <c:v>0.83395156755140543</c:v>
                </c:pt>
                <c:pt idx="28">
                  <c:v>0.83883488590421329</c:v>
                </c:pt>
                <c:pt idx="29">
                  <c:v>0.8432752130118597</c:v>
                </c:pt>
                <c:pt idx="30">
                  <c:v>0.84742302911942269</c:v>
                </c:pt>
                <c:pt idx="31">
                  <c:v>0.8512012580065651</c:v>
                </c:pt>
                <c:pt idx="32">
                  <c:v>0.85463858341225452</c:v>
                </c:pt>
                <c:pt idx="33">
                  <c:v>0.85760370383106654</c:v>
                </c:pt>
                <c:pt idx="34">
                  <c:v>0.86045578870701389</c:v>
                </c:pt>
                <c:pt idx="35">
                  <c:v>0.86319949295309939</c:v>
                </c:pt>
                <c:pt idx="36">
                  <c:v>0.86587970698542338</c:v>
                </c:pt>
                <c:pt idx="37">
                  <c:v>0.86839418249546163</c:v>
                </c:pt>
                <c:pt idx="38">
                  <c:v>0.87085363297723895</c:v>
                </c:pt>
                <c:pt idx="39">
                  <c:v>0.87872145629711129</c:v>
                </c:pt>
                <c:pt idx="40">
                  <c:v>0.88454690545548553</c:v>
                </c:pt>
                <c:pt idx="41">
                  <c:v>0.88964822909070584</c:v>
                </c:pt>
                <c:pt idx="42">
                  <c:v>0.89430251302597064</c:v>
                </c:pt>
                <c:pt idx="43">
                  <c:v>0.89883121498595664</c:v>
                </c:pt>
                <c:pt idx="44">
                  <c:v>0.91882898352526299</c:v>
                </c:pt>
                <c:pt idx="45">
                  <c:v>0.93134703189706536</c:v>
                </c:pt>
                <c:pt idx="46">
                  <c:v>0.93677569210879119</c:v>
                </c:pt>
                <c:pt idx="47">
                  <c:v>0.93956080095129979</c:v>
                </c:pt>
                <c:pt idx="48">
                  <c:v>0.94003306005194365</c:v>
                </c:pt>
                <c:pt idx="49">
                  <c:v>0.94022318835166008</c:v>
                </c:pt>
                <c:pt idx="50">
                  <c:v>0.94022318835166008</c:v>
                </c:pt>
                <c:pt idx="51">
                  <c:v>0.94022318835166008</c:v>
                </c:pt>
                <c:pt idx="52">
                  <c:v>0.94022318835166008</c:v>
                </c:pt>
                <c:pt idx="53">
                  <c:v>0.94022318835166008</c:v>
                </c:pt>
                <c:pt idx="54">
                  <c:v>0.94022318835166008</c:v>
                </c:pt>
                <c:pt idx="55">
                  <c:v>0.94022318835165997</c:v>
                </c:pt>
                <c:pt idx="56">
                  <c:v>0.94022318835166019</c:v>
                </c:pt>
                <c:pt idx="57">
                  <c:v>0.9402231883516603</c:v>
                </c:pt>
                <c:pt idx="58">
                  <c:v>0.94022318835166041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7680"/>
        <c:axId val="43769856"/>
      </c:scatterChart>
      <c:scatterChart>
        <c:scatterStyle val="smoothMarker"/>
        <c:varyColors val="0"/>
        <c:ser>
          <c:idx val="0"/>
          <c:order val="2"/>
          <c:tx>
            <c:strRef>
              <c:f>D_39sol!$A$1947</c:f>
              <c:strCache>
                <c:ptCount val="1"/>
                <c:pt idx="0">
                  <c:v>eta.RE_100%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D_39sol!$C$1906:$BI$1906</c:f>
              <c:numCache>
                <c:formatCode>General</c:formatCode>
                <c:ptCount val="59"/>
                <c:pt idx="0">
                  <c:v>1.0000000000000014E-6</c:v>
                </c:pt>
                <c:pt idx="1">
                  <c:v>1.0000000000000011E-5</c:v>
                </c:pt>
                <c:pt idx="2">
                  <c:v>1.000000000000001E-4</c:v>
                </c:pt>
                <c:pt idx="3" formatCode="0.000">
                  <c:v>1.0000000000000007E-3</c:v>
                </c:pt>
                <c:pt idx="4" formatCode="0.00">
                  <c:v>1.0000000000000007E-2</c:v>
                </c:pt>
                <c:pt idx="5" formatCode="0.00">
                  <c:v>2.0000000000000014E-2</c:v>
                </c:pt>
                <c:pt idx="6" formatCode="0.00">
                  <c:v>4.0000000000000029E-2</c:v>
                </c:pt>
                <c:pt idx="7" formatCode="0.00">
                  <c:v>6.0000000000000032E-2</c:v>
                </c:pt>
                <c:pt idx="8" formatCode="0.00">
                  <c:v>8.0000000000000057E-2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0.16000000000000006</c:v>
                </c:pt>
                <c:pt idx="13" formatCode="0.00">
                  <c:v>0.18000000000000008</c:v>
                </c:pt>
                <c:pt idx="14" formatCode="0.00">
                  <c:v>0.2</c:v>
                </c:pt>
                <c:pt idx="15" formatCode="0.00">
                  <c:v>0.22000000000000008</c:v>
                </c:pt>
                <c:pt idx="16">
                  <c:v>0.24000000000000007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0.30000000000000016</c:v>
                </c:pt>
                <c:pt idx="21" formatCode="0.00">
                  <c:v>0.32000000000000017</c:v>
                </c:pt>
                <c:pt idx="22" formatCode="0.00">
                  <c:v>0.34000000000000025</c:v>
                </c:pt>
                <c:pt idx="23" formatCode="0.00">
                  <c:v>0.35000000000000014</c:v>
                </c:pt>
                <c:pt idx="24" formatCode="0.00">
                  <c:v>0.36000000000000015</c:v>
                </c:pt>
                <c:pt idx="25" formatCode="0.00">
                  <c:v>0.38000000000000017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0.60000000000000031</c:v>
                </c:pt>
                <c:pt idx="31" formatCode="0.0">
                  <c:v>0.65000000000000036</c:v>
                </c:pt>
                <c:pt idx="32" formatCode="0.00">
                  <c:v>0.70000000000000029</c:v>
                </c:pt>
                <c:pt idx="33" formatCode="0.00">
                  <c:v>0.75000000000000033</c:v>
                </c:pt>
                <c:pt idx="34" formatCode="0.00">
                  <c:v>0.8</c:v>
                </c:pt>
                <c:pt idx="35" formatCode="0.00">
                  <c:v>0.85000000000000031</c:v>
                </c:pt>
                <c:pt idx="36" formatCode="0.00">
                  <c:v>0.9</c:v>
                </c:pt>
                <c:pt idx="37" formatCode="0.00">
                  <c:v>0.95000000000000029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D_39sol!$C$1947:$BI$1947</c:f>
              <c:numCache>
                <c:formatCode>0.000</c:formatCode>
                <c:ptCount val="59"/>
                <c:pt idx="0">
                  <c:v>0.62628913962973032</c:v>
                </c:pt>
                <c:pt idx="1">
                  <c:v>0.62629420529229463</c:v>
                </c:pt>
                <c:pt idx="2">
                  <c:v>0.62634477236502006</c:v>
                </c:pt>
                <c:pt idx="3">
                  <c:v>0.62683903676560315</c:v>
                </c:pt>
                <c:pt idx="4">
                  <c:v>0.6315060739784546</c:v>
                </c:pt>
                <c:pt idx="5">
                  <c:v>0.6364519100267626</c:v>
                </c:pt>
                <c:pt idx="6">
                  <c:v>0.64599401274364765</c:v>
                </c:pt>
                <c:pt idx="7">
                  <c:v>0.65511665518020901</c:v>
                </c:pt>
                <c:pt idx="8">
                  <c:v>0.66383998477396522</c:v>
                </c:pt>
                <c:pt idx="9">
                  <c:v>0.67210021819234234</c:v>
                </c:pt>
                <c:pt idx="10">
                  <c:v>0.68008653313212131</c:v>
                </c:pt>
                <c:pt idx="11">
                  <c:v>0.6879347297622932</c:v>
                </c:pt>
                <c:pt idx="12">
                  <c:v>0.69536021660805436</c:v>
                </c:pt>
                <c:pt idx="13">
                  <c:v>0.70215851816926467</c:v>
                </c:pt>
                <c:pt idx="14">
                  <c:v>0.70861903651285163</c:v>
                </c:pt>
                <c:pt idx="15">
                  <c:v>0.71471790674224955</c:v>
                </c:pt>
                <c:pt idx="16">
                  <c:v>0.72051194038397071</c:v>
                </c:pt>
                <c:pt idx="17">
                  <c:v>0.72323946046118992</c:v>
                </c:pt>
                <c:pt idx="18">
                  <c:v>0.72587655229141013</c:v>
                </c:pt>
                <c:pt idx="19">
                  <c:v>0.73063739804045691</c:v>
                </c:pt>
                <c:pt idx="20">
                  <c:v>0.73482871533424832</c:v>
                </c:pt>
                <c:pt idx="21">
                  <c:v>0.7384674713270365</c:v>
                </c:pt>
                <c:pt idx="22">
                  <c:v>0.74170016665251204</c:v>
                </c:pt>
                <c:pt idx="23">
                  <c:v>0.74312475453178706</c:v>
                </c:pt>
                <c:pt idx="24">
                  <c:v>0.74449096361886902</c:v>
                </c:pt>
                <c:pt idx="25">
                  <c:v>0.74703844429640365</c:v>
                </c:pt>
                <c:pt idx="26">
                  <c:v>0.74939641005468205</c:v>
                </c:pt>
                <c:pt idx="27">
                  <c:v>0.7542237462773117</c:v>
                </c:pt>
                <c:pt idx="28">
                  <c:v>0.75823891272594368</c:v>
                </c:pt>
                <c:pt idx="29">
                  <c:v>0.76163960740344128</c:v>
                </c:pt>
                <c:pt idx="30">
                  <c:v>0.76470436536708242</c:v>
                </c:pt>
                <c:pt idx="31">
                  <c:v>0.76749792709559572</c:v>
                </c:pt>
                <c:pt idx="32">
                  <c:v>0.77016871367719664</c:v>
                </c:pt>
                <c:pt idx="33">
                  <c:v>0.77255826396617655</c:v>
                </c:pt>
                <c:pt idx="34">
                  <c:v>0.77480014915099338</c:v>
                </c:pt>
                <c:pt idx="35">
                  <c:v>0.77694432085224829</c:v>
                </c:pt>
                <c:pt idx="36">
                  <c:v>0.77906677973925031</c:v>
                </c:pt>
                <c:pt idx="37">
                  <c:v>0.78098614443666259</c:v>
                </c:pt>
                <c:pt idx="38">
                  <c:v>0.78281103182740108</c:v>
                </c:pt>
                <c:pt idx="39">
                  <c:v>0.78945497272453313</c:v>
                </c:pt>
                <c:pt idx="40">
                  <c:v>0.79524509227430884</c:v>
                </c:pt>
                <c:pt idx="41">
                  <c:v>0.80068062660786465</c:v>
                </c:pt>
                <c:pt idx="42">
                  <c:v>0.80576694497316359</c:v>
                </c:pt>
                <c:pt idx="43">
                  <c:v>0.8104019872354955</c:v>
                </c:pt>
                <c:pt idx="44">
                  <c:v>0.82857694401063908</c:v>
                </c:pt>
                <c:pt idx="45">
                  <c:v>0.84511177466501819</c:v>
                </c:pt>
                <c:pt idx="46">
                  <c:v>0.85871824144050113</c:v>
                </c:pt>
                <c:pt idx="47">
                  <c:v>0.86970831350892108</c:v>
                </c:pt>
                <c:pt idx="48">
                  <c:v>0.88497186317414489</c:v>
                </c:pt>
                <c:pt idx="49">
                  <c:v>0.8905163037748095</c:v>
                </c:pt>
                <c:pt idx="50">
                  <c:v>0.90457785143131397</c:v>
                </c:pt>
                <c:pt idx="51">
                  <c:v>0.91893152985146564</c:v>
                </c:pt>
                <c:pt idx="52">
                  <c:v>0.92922719884725546</c:v>
                </c:pt>
                <c:pt idx="53">
                  <c:v>0.93042906660615543</c:v>
                </c:pt>
                <c:pt idx="54">
                  <c:v>0.9309298209760567</c:v>
                </c:pt>
                <c:pt idx="55">
                  <c:v>0.93092982097605625</c:v>
                </c:pt>
                <c:pt idx="56">
                  <c:v>0.93092982097616861</c:v>
                </c:pt>
                <c:pt idx="57">
                  <c:v>0.93092982097616961</c:v>
                </c:pt>
                <c:pt idx="58">
                  <c:v>0.93092982097616961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73312"/>
        <c:axId val="43771776"/>
      </c:scatterChart>
      <c:valAx>
        <c:axId val="43767680"/>
        <c:scaling>
          <c:logBase val="10"/>
          <c:orientation val="minMax"/>
          <c:max val="10"/>
          <c:min val="1.0000000000000011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Kapazität Sp80 in Tagen, Sp80_Mx_Nd</a:t>
                </a:r>
              </a:p>
            </c:rich>
          </c:tx>
          <c:layout>
            <c:manualLayout>
              <c:xMode val="edge"/>
              <c:yMode val="edge"/>
              <c:x val="0.44555653503463905"/>
              <c:y val="0.92952152051608583"/>
            </c:manualLayout>
          </c:layout>
          <c:overlay val="0"/>
        </c:title>
        <c:numFmt formatCode="General" sourceLinked="0"/>
        <c:majorTickMark val="out"/>
        <c:minorTickMark val="in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43769856"/>
        <c:crosses val="autoZero"/>
        <c:crossBetween val="midCat"/>
        <c:majorUnit val="10"/>
        <c:minorUnit val="10"/>
      </c:valAx>
      <c:valAx>
        <c:axId val="43769856"/>
        <c:scaling>
          <c:orientation val="minMax"/>
          <c:max val="1"/>
          <c:min val="0.2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 sz="1200">
                    <a:latin typeface="Arial" panose="020B0604020202020204" pitchFamily="34" charset="0"/>
                    <a:cs typeface="Arial" panose="020B0604020202020204" pitchFamily="34" charset="0"/>
                  </a:rPr>
                  <a:t>eta_RE</a:t>
                </a:r>
              </a:p>
            </c:rich>
          </c:tx>
          <c:layout>
            <c:manualLayout>
              <c:xMode val="edge"/>
              <c:yMode val="edge"/>
              <c:x val="8.6439762290653858E-3"/>
              <c:y val="6.5434087253899778E-2"/>
            </c:manualLayout>
          </c:layout>
          <c:overlay val="0"/>
        </c:title>
        <c:numFmt formatCode="0.00" sourceLinked="0"/>
        <c:majorTickMark val="cross"/>
        <c:minorTickMark val="in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de-DE"/>
          </a:p>
        </c:txPr>
        <c:crossAx val="43767680"/>
        <c:crossesAt val="1.0000000000000038E-5"/>
        <c:crossBetween val="midCat"/>
        <c:majorUnit val="0.1"/>
        <c:minorUnit val="1.0000000000000011E-2"/>
      </c:valAx>
      <c:valAx>
        <c:axId val="43771776"/>
        <c:scaling>
          <c:orientation val="minMax"/>
          <c:max val="1"/>
          <c:min val="0.25"/>
        </c:scaling>
        <c:delete val="0"/>
        <c:axPos val="r"/>
        <c:majorGridlines/>
        <c:numFmt formatCode="0.00" sourceLinked="0"/>
        <c:majorTickMark val="cross"/>
        <c:minorTickMark val="in"/>
        <c:tickLblPos val="nextTo"/>
        <c:txPr>
          <a:bodyPr/>
          <a:lstStyle/>
          <a:p>
            <a: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43773312"/>
        <c:crosses val="max"/>
        <c:crossBetween val="midCat"/>
        <c:majorUnit val="5.0000000000000044E-2"/>
        <c:minorUnit val="1.0000000000000011E-2"/>
      </c:valAx>
      <c:valAx>
        <c:axId val="43773312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771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8179107271234528E-2"/>
          <c:y val="0.72294489384726679"/>
          <c:w val="0.26266075564083902"/>
          <c:h val="0.10984305777267601"/>
        </c:manualLayout>
      </c:layout>
      <c:overlay val="0"/>
      <c:spPr>
        <a:solidFill>
          <a:schemeClr val="bg2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0.00526</cdr:x>
      <cdr:y>0.93926</cdr:y>
    </cdr:from>
    <cdr:to>
      <cdr:x>0.28999</cdr:x>
      <cdr:y>0.9974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901" y="3927475"/>
          <a:ext cx="1673339" cy="2431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bg2">
              <a:lumMod val="90000"/>
            </a:schemeClr>
          </a:solidFill>
        </a:ln>
      </cdr:spPr>
      <cdr:txBody>
        <a:bodyPr xmlns:a="http://schemas.openxmlformats.org/drawingml/2006/main" wrap="square" lIns="18000" tIns="10800" rIns="18000" bIns="108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B2AB4EE-CEA2-4D48-AAE8-F41EF3BDD9EB}" type="TxLink">
            <a:rPr lang="en-US" sz="1400" b="1" i="0" u="none" strike="noStrike">
              <a:solidFill>
                <a:srgbClr val="000000"/>
              </a:solidFill>
              <a:latin typeface="Arial"/>
              <a:cs typeface="Arial"/>
            </a:rPr>
            <a:pPr/>
            <a:t>Ausbau: 39%sol</a:t>
          </a:fld>
          <a:endParaRPr lang="de-DE" sz="12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0.43578</cdr:x>
      <cdr:y>0.43128</cdr:y>
    </cdr:from>
    <cdr:to>
      <cdr:x>0.875</cdr:x>
      <cdr:y>0.54981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390873" y="1803374"/>
          <a:ext cx="2409727" cy="4956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9050" cmpd="sng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80%, 90%</a:t>
          </a:r>
          <a:r>
            <a:rPr lang="de-DE" sz="1200" b="1" baseline="0">
              <a:latin typeface="Arial" panose="020B0604020202020204" pitchFamily="34" charset="0"/>
              <a:cs typeface="Arial" panose="020B0604020202020204" pitchFamily="34" charset="0"/>
            </a:rPr>
            <a:t> und 100%</a:t>
          </a:r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Autarkie</a:t>
          </a:r>
          <a:b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Einspeicherung: Allzeit-Bereit</a:t>
          </a:r>
          <a:endParaRPr lang="de-DE" sz="1600">
            <a:solidFill>
              <a:sysClr val="windowText" lastClr="000000"/>
            </a:solidFill>
            <a:effectLst/>
          </a:endParaRPr>
        </a:p>
        <a:p xmlns:a="http://schemas.openxmlformats.org/drawingml/2006/main">
          <a:endParaRPr lang="de-DE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09CB-AB16-4A55-B738-BA8704CD2FCD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72A2-BE31-4280-9B60-79392BF51D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37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70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2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68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91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7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2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2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5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77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64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4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50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0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b@atom.uni-frankfurt.de" TargetMode="External"/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thek.cesifo-group.de/iptv/player/macros/cesifo/mediathek?content=2959393&amp;idx=1&amp;category=21133066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esifo-group.de/de/ifoHome/events/individual-events/Archive/2013/vortrag-sinn-lmu-20131216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reaming.uni-konstanz.de/player/?videoFile=phy-10600-20141_2014-07-22_01&amp;format=02&amp;pip=true&amp;mp4=true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50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46.xml"/><Relationship Id="rId5" Type="http://schemas.openxmlformats.org/officeDocument/2006/relationships/slide" Target="slide13.xml"/><Relationship Id="rId10" Type="http://schemas.openxmlformats.org/officeDocument/2006/relationships/slide" Target="slide41.xml"/><Relationship Id="rId4" Type="http://schemas.openxmlformats.org/officeDocument/2006/relationships/slide" Target="slide12.xml"/><Relationship Id="rId9" Type="http://schemas.openxmlformats.org/officeDocument/2006/relationships/slide" Target="slide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b@atom.uni-frankfurt.de" TargetMode="External"/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2188" y="836712"/>
            <a:ext cx="8188678" cy="2376263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Das Zusammenwirken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b="1" dirty="0" smtClean="0">
                <a:latin typeface="Arial" pitchFamily="34" charset="0"/>
                <a:cs typeface="Arial" pitchFamily="34" charset="0"/>
              </a:rPr>
            </a:b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de-DE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 - artigen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P2G</a:t>
            </a:r>
            <a:r>
              <a:rPr lang="de-D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artigen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Energiespeichern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mögliche Rolle 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von  </a:t>
            </a:r>
            <a:r>
              <a:rPr lang="de-DE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Tiefschachtspeichern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bei der Energiewende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3548" y="4389702"/>
            <a:ext cx="8388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Dr</a:t>
            </a:r>
            <a:r>
              <a:rPr lang="de-DE" sz="2000" b="1" dirty="0"/>
              <a:t>. Gerhard Luther </a:t>
            </a:r>
            <a:r>
              <a:rPr lang="de-DE" sz="2000" b="1" dirty="0" smtClean="0"/>
              <a:t>                                            Prof</a:t>
            </a:r>
            <a:r>
              <a:rPr lang="de-DE" sz="2000" b="1" dirty="0"/>
              <a:t>. Dr. Horst Schmidt-Böcking                    </a:t>
            </a:r>
            <a:endParaRPr lang="de-DE" sz="2000" dirty="0"/>
          </a:p>
          <a:p>
            <a:r>
              <a:rPr lang="de-DE" dirty="0" smtClean="0"/>
              <a:t> </a:t>
            </a:r>
            <a:r>
              <a:rPr lang="de-DE" dirty="0"/>
              <a:t>Universität des </a:t>
            </a:r>
            <a:r>
              <a:rPr lang="de-DE" dirty="0" smtClean="0"/>
              <a:t>Saarlandes                                       Universität </a:t>
            </a:r>
            <a:r>
              <a:rPr lang="de-DE" dirty="0"/>
              <a:t>Frankfurt</a:t>
            </a:r>
          </a:p>
          <a:p>
            <a:r>
              <a:rPr lang="de-DE" dirty="0" smtClean="0"/>
              <a:t> Experimentalphysik </a:t>
            </a:r>
            <a:r>
              <a:rPr lang="de-DE" dirty="0"/>
              <a:t>, Bau </a:t>
            </a:r>
            <a:r>
              <a:rPr lang="de-DE" dirty="0" err="1" smtClean="0"/>
              <a:t>E26</a:t>
            </a:r>
            <a:r>
              <a:rPr lang="de-DE" dirty="0" smtClean="0"/>
              <a:t>                                      Institut </a:t>
            </a:r>
            <a:r>
              <a:rPr lang="de-DE" dirty="0"/>
              <a:t>für Kernphysik                                             </a:t>
            </a:r>
            <a:r>
              <a:rPr lang="de-DE" dirty="0" smtClean="0"/>
              <a:t>   </a:t>
            </a:r>
            <a:endParaRPr lang="de-DE" dirty="0"/>
          </a:p>
          <a:p>
            <a:r>
              <a:rPr lang="de-DE" dirty="0" smtClean="0"/>
              <a:t> 66123 </a:t>
            </a:r>
            <a:r>
              <a:rPr lang="de-DE" dirty="0"/>
              <a:t>Saarbrücken                                                    60438 Frankfurt, Max-von-Laue-Str. 1                       </a:t>
            </a:r>
          </a:p>
          <a:p>
            <a:r>
              <a:rPr lang="de-DE" dirty="0" smtClean="0"/>
              <a:t> </a:t>
            </a:r>
            <a:r>
              <a:rPr lang="de-DE" u="sng" dirty="0" smtClean="0">
                <a:hlinkClick r:id="rId2"/>
              </a:rPr>
              <a:t>luther.gerhard@ingenieur.de</a:t>
            </a:r>
            <a:r>
              <a:rPr lang="de-DE" dirty="0" smtClean="0"/>
              <a:t>                                    </a:t>
            </a:r>
            <a:r>
              <a:rPr lang="de-DE" u="sng" dirty="0">
                <a:hlinkClick r:id="rId3"/>
              </a:rPr>
              <a:t>schmidtb@atom.uni-frankfurt.de</a:t>
            </a:r>
            <a:r>
              <a:rPr lang="de-DE" dirty="0"/>
              <a:t>  </a:t>
            </a:r>
          </a:p>
          <a:p>
            <a:r>
              <a:rPr lang="de-DE" dirty="0" smtClean="0"/>
              <a:t>0681-302-2737(d</a:t>
            </a:r>
            <a:r>
              <a:rPr lang="de-DE" dirty="0"/>
              <a:t>)  und 0681-56310(p)                  069-798 47002 und 06174-934099(p</a:t>
            </a:r>
            <a:r>
              <a:rPr lang="de-DE" dirty="0" smtClean="0"/>
              <a:t>) 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83660" y="6734889"/>
            <a:ext cx="30603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Bildspeicher teilweise in  V_Hochtief2011.0715_BergSpeicher.pptx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500" y="5362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V_LFB-Dillingen2014.0930_2SpModell-Bergei.pptx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1007440"/>
            <a:ext cx="2542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 smtClean="0"/>
              <a:t>Zwischenbilanz</a:t>
            </a:r>
            <a:r>
              <a:rPr lang="de-DE" sz="2800" u="sng" dirty="0" smtClean="0"/>
              <a:t>:</a:t>
            </a:r>
            <a:endParaRPr lang="de-DE" sz="2800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791580" y="1853107"/>
            <a:ext cx="7956884" cy="1692771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Es gibt einen großen und ziemlich </a:t>
            </a:r>
            <a:r>
              <a:rPr lang="de-DE" sz="2400" b="1" dirty="0" smtClean="0">
                <a:solidFill>
                  <a:srgbClr val="008000"/>
                </a:solidFill>
              </a:rPr>
              <a:t>zuverlässigen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                                               </a:t>
            </a:r>
            <a:r>
              <a:rPr lang="de-DE" sz="2800" b="1" dirty="0" smtClean="0">
                <a:solidFill>
                  <a:srgbClr val="008000"/>
                </a:solidFill>
              </a:rPr>
              <a:t>Intra-Tag Speicherbedarf</a:t>
            </a:r>
            <a:r>
              <a:rPr lang="de-DE" sz="2400" dirty="0" smtClean="0"/>
              <a:t>, </a:t>
            </a:r>
          </a:p>
          <a:p>
            <a:r>
              <a:rPr lang="de-DE" sz="2400" dirty="0" smtClean="0"/>
              <a:t>    der am besten </a:t>
            </a:r>
            <a:r>
              <a:rPr lang="de-DE" sz="2400" dirty="0"/>
              <a:t>abgedeckt wird </a:t>
            </a:r>
            <a:r>
              <a:rPr lang="de-DE" sz="2400" dirty="0" smtClean="0"/>
              <a:t> durch</a:t>
            </a:r>
          </a:p>
          <a:p>
            <a:r>
              <a:rPr lang="de-DE" sz="2400" dirty="0" smtClean="0"/>
              <a:t>                                                          </a:t>
            </a:r>
            <a:r>
              <a:rPr lang="de-DE" sz="2800" b="1" dirty="0" smtClean="0">
                <a:solidFill>
                  <a:srgbClr val="3333FF"/>
                </a:solidFill>
              </a:rPr>
              <a:t>PSKW-artige Speicher.</a:t>
            </a:r>
            <a:endParaRPr lang="de-DE" sz="2400" b="1" dirty="0" smtClean="0">
              <a:solidFill>
                <a:srgbClr val="3333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3896469"/>
            <a:ext cx="7956884" cy="144655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</a:t>
            </a:r>
            <a:r>
              <a:rPr lang="de-DE" sz="2800" b="1" dirty="0" smtClean="0">
                <a:solidFill>
                  <a:srgbClr val="FF0000"/>
                </a:solidFill>
              </a:rPr>
              <a:t>Gasspeicher</a:t>
            </a:r>
            <a:r>
              <a:rPr lang="de-DE" sz="2400" dirty="0" smtClean="0"/>
              <a:t>, mit ihrem </a:t>
            </a:r>
            <a:r>
              <a:rPr lang="de-DE" sz="2400" dirty="0" smtClean="0">
                <a:solidFill>
                  <a:srgbClr val="FF0000"/>
                </a:solidFill>
              </a:rPr>
              <a:t>Wirkungsgrad </a:t>
            </a:r>
            <a:r>
              <a:rPr lang="de-DE" sz="2400" dirty="0" smtClean="0"/>
              <a:t>von ca. </a:t>
            </a:r>
            <a:r>
              <a:rPr lang="de-DE" sz="3200" b="1" dirty="0" smtClean="0">
                <a:solidFill>
                  <a:srgbClr val="FF0000"/>
                </a:solidFill>
              </a:rPr>
              <a:t>¼</a:t>
            </a:r>
            <a:r>
              <a:rPr lang="de-DE" sz="2400" dirty="0" smtClean="0"/>
              <a:t> ,</a:t>
            </a:r>
          </a:p>
          <a:p>
            <a:r>
              <a:rPr lang="de-DE" sz="2400" dirty="0" smtClean="0"/>
              <a:t>                  sind   </a:t>
            </a:r>
            <a:r>
              <a:rPr lang="de-DE" sz="2400" b="1" i="1" dirty="0" smtClean="0">
                <a:solidFill>
                  <a:srgbClr val="008000"/>
                </a:solidFill>
              </a:rPr>
              <a:t>als</a:t>
            </a:r>
            <a:r>
              <a:rPr lang="de-DE" sz="2400" dirty="0" smtClean="0"/>
              <a:t>   (fast) </a:t>
            </a:r>
            <a:r>
              <a:rPr lang="de-DE" sz="2400" b="1" dirty="0" smtClean="0"/>
              <a:t>alltäglicher</a:t>
            </a:r>
            <a:r>
              <a:rPr lang="de-DE" sz="2400" dirty="0" smtClean="0"/>
              <a:t>   </a:t>
            </a:r>
            <a:r>
              <a:rPr lang="de-DE" sz="2800" b="1" i="1" dirty="0" smtClean="0">
                <a:solidFill>
                  <a:srgbClr val="008000"/>
                </a:solidFill>
              </a:rPr>
              <a:t>Intra-Tag Speicher</a:t>
            </a:r>
            <a:r>
              <a:rPr lang="de-DE" sz="2400" dirty="0" smtClean="0"/>
              <a:t>, </a:t>
            </a:r>
          </a:p>
          <a:p>
            <a:r>
              <a:rPr lang="de-DE" sz="2400" dirty="0" smtClean="0"/>
              <a:t>      wohl </a:t>
            </a:r>
            <a:r>
              <a:rPr lang="de-DE" sz="2800" b="1" dirty="0" smtClean="0">
                <a:solidFill>
                  <a:srgbClr val="FF0000"/>
                </a:solidFill>
              </a:rPr>
              <a:t>zu teuer.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3417" y="1268760"/>
            <a:ext cx="8046894" cy="5232202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Wir brauchen 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Schnelle Speicher im Stunden und Tagesbereich</a:t>
            </a:r>
            <a:r>
              <a:rPr lang="de-DE" sz="2000" b="1" dirty="0" smtClean="0"/>
              <a:t>, </a:t>
            </a:r>
            <a:r>
              <a:rPr lang="de-DE" b="1" dirty="0" smtClean="0"/>
              <a:t>die </a:t>
            </a:r>
          </a:p>
          <a:p>
            <a:r>
              <a:rPr lang="de-DE" b="1" dirty="0" smtClean="0"/>
              <a:t>       -  die </a:t>
            </a:r>
            <a:r>
              <a:rPr lang="de-DE" b="1" dirty="0" smtClean="0">
                <a:solidFill>
                  <a:srgbClr val="336600"/>
                </a:solidFill>
              </a:rPr>
              <a:t>Überschüsse der RE-Fluktuationen  </a:t>
            </a:r>
            <a:r>
              <a:rPr lang="de-DE" b="1" dirty="0" smtClean="0"/>
              <a:t>nutzen,  </a:t>
            </a:r>
            <a:r>
              <a:rPr lang="de-DE" b="1" dirty="0" smtClean="0">
                <a:solidFill>
                  <a:srgbClr val="FF0000"/>
                </a:solidFill>
              </a:rPr>
              <a:t>hoher Wirkungsgrad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- häufig genug eingesetzt werden um die </a:t>
            </a:r>
            <a:r>
              <a:rPr lang="de-DE" b="1" dirty="0" smtClean="0">
                <a:solidFill>
                  <a:srgbClr val="0000CC"/>
                </a:solidFill>
              </a:rPr>
              <a:t>fixen Speicherkosten </a:t>
            </a:r>
            <a:r>
              <a:rPr lang="de-DE" b="1" dirty="0" smtClean="0"/>
              <a:t>zu decken</a:t>
            </a:r>
          </a:p>
          <a:p>
            <a:r>
              <a:rPr lang="de-DE" sz="900" b="1" dirty="0" smtClean="0"/>
              <a:t> </a:t>
            </a:r>
          </a:p>
          <a:p>
            <a:r>
              <a:rPr lang="de-DE" b="1" dirty="0" smtClean="0"/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unkonventionelle (</a:t>
            </a:r>
            <a:r>
              <a:rPr lang="de-DE" b="1" dirty="0" smtClean="0">
                <a:solidFill>
                  <a:srgbClr val="3333FF"/>
                </a:solidFill>
              </a:rPr>
              <a:t>Bergspeicher</a:t>
            </a:r>
            <a:r>
              <a:rPr lang="de-DE" b="1" dirty="0" smtClean="0"/>
              <a:t>)</a:t>
            </a:r>
            <a:br>
              <a:rPr lang="de-DE" b="1" dirty="0" smtClean="0"/>
            </a:br>
            <a:r>
              <a:rPr lang="de-DE" b="1" dirty="0" smtClean="0"/>
              <a:t>              </a:t>
            </a:r>
            <a:r>
              <a:rPr lang="de-DE" sz="1600" b="1" dirty="0" smtClean="0"/>
              <a:t>(u.U. auch interessant: CAES, Batterien etc.)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>
                <a:solidFill>
                  <a:srgbClr val="C00000"/>
                </a:solidFill>
              </a:rPr>
              <a:t>Brennstoff basierte Backup Kraftwerke  </a:t>
            </a:r>
            <a:r>
              <a:rPr lang="de-DE" b="1" dirty="0" smtClean="0">
                <a:solidFill>
                  <a:srgbClr val="FF0000"/>
                </a:solidFill>
              </a:rPr>
              <a:t>+ Methanspeicher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zwar hohe Brennstoffkosten, aber</a:t>
            </a:r>
            <a:br>
              <a:rPr lang="de-DE" b="1" dirty="0" smtClean="0"/>
            </a:br>
            <a:r>
              <a:rPr lang="de-DE" b="1" dirty="0" smtClean="0"/>
              <a:t>      -  günstige Speicherung wg. hoher Energiedichte, </a:t>
            </a:r>
            <a:r>
              <a:rPr lang="de-DE" b="1" dirty="0">
                <a:solidFill>
                  <a:srgbClr val="FF0000"/>
                </a:solidFill>
              </a:rPr>
              <a:t>niedrige </a:t>
            </a:r>
            <a:r>
              <a:rPr lang="de-DE" b="1" dirty="0" err="1" smtClean="0">
                <a:solidFill>
                  <a:srgbClr val="FF0000"/>
                </a:solidFill>
              </a:rPr>
              <a:t>SpeicherraumKosten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niedrige Umwandlungskosten</a:t>
            </a: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000" b="1" dirty="0" smtClean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>
                <a:solidFill>
                  <a:srgbClr val="C00000"/>
                </a:solidFill>
              </a:rPr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Gasturbinen mit Erdgas </a:t>
            </a:r>
            <a:r>
              <a:rPr lang="de-DE" sz="1400" dirty="0" smtClean="0">
                <a:solidFill>
                  <a:srgbClr val="C00000"/>
                </a:solidFill>
              </a:rPr>
              <a:t>oder H2</a:t>
            </a:r>
            <a:r>
              <a:rPr lang="de-DE" b="1" dirty="0" smtClean="0"/>
              <a:t>, auch mit  </a:t>
            </a:r>
            <a:r>
              <a:rPr lang="de-DE" b="1" dirty="0" smtClean="0">
                <a:solidFill>
                  <a:srgbClr val="FF0000"/>
                </a:solidFill>
              </a:rPr>
              <a:t>P2G</a:t>
            </a:r>
            <a:r>
              <a:rPr lang="de-DE" b="1" dirty="0" smtClean="0"/>
              <a:t>,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</a:t>
            </a:r>
            <a:r>
              <a:rPr lang="de-DE" sz="1600" b="1" dirty="0" smtClean="0">
                <a:solidFill>
                  <a:srgbClr val="008000"/>
                </a:solidFill>
              </a:rPr>
              <a:t>Biogas, vor allem aus Abfällen </a:t>
            </a:r>
            <a:r>
              <a:rPr lang="de-DE" b="1" dirty="0" smtClean="0">
                <a:solidFill>
                  <a:srgbClr val="008000"/>
                </a:solidFill>
              </a:rPr>
              <a:t>  </a:t>
            </a:r>
          </a:p>
          <a:p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Ergebnis im Weichbild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6274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7604" y="1797784"/>
            <a:ext cx="739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Ein 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Strom zu 100% aus RE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Deutschland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193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116632"/>
            <a:ext cx="2520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.1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15516" y="980728"/>
            <a:ext cx="8796073" cy="4479482"/>
            <a:chOff x="215516" y="980728"/>
            <a:chExt cx="8796073" cy="4479482"/>
          </a:xfrm>
        </p:grpSpPr>
        <p:sp>
          <p:nvSpPr>
            <p:cNvPr id="2" name="Rechteck 1"/>
            <p:cNvSpPr/>
            <p:nvPr/>
          </p:nvSpPr>
          <p:spPr>
            <a:xfrm>
              <a:off x="215516" y="980728"/>
              <a:ext cx="8796073" cy="447948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 tIns="108000">
              <a:spAutoFit/>
            </a:bodyPr>
            <a:lstStyle/>
            <a:p>
              <a:r>
                <a:rPr lang="de-DE" u="sng" dirty="0" smtClean="0">
                  <a:latin typeface="Arial" pitchFamily="34" charset="0"/>
                  <a:cs typeface="Arial" pitchFamily="34" charset="0"/>
                </a:rPr>
                <a:t> Allgemeines </a:t>
              </a:r>
              <a:r>
                <a:rPr lang="de-DE" b="1" u="sng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(.0)  Stromversorgung zu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100 %  aus RE 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(der deutsche Plan A  )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(.1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de-DE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Vollständiges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Back </a:t>
              </a:r>
              <a:r>
                <a:rPr lang="de-DE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de-DE" sz="2400" b="1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 durch Gaskraftwerke</a:t>
              </a:r>
              <a:endParaRPr lang="de-DE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                  (= </a:t>
              </a:r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100 % der nachgefragten Leistung) </a:t>
              </a:r>
              <a:b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5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Bem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.: Das k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ostet nur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0,7 ct/kWh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bei Umlegung auf den gesamten(!) Stromverbrauch.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(.2) 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Zwei Speichertypen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latin typeface="Arial" pitchFamily="34" charset="0"/>
                  <a:cs typeface="Arial" pitchFamily="34" charset="0"/>
                </a:rPr>
                <a:t>G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= 0.25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Gasspeicher (aus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oder H2; vorläufig Erdgas) :</a:t>
              </a:r>
            </a:p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     </a:t>
              </a:r>
              <a:br>
                <a:rPr lang="de-DE" sz="900" dirty="0" smtClean="0">
                  <a:latin typeface="Arial" pitchFamily="34" charset="0"/>
                  <a:cs typeface="Arial" pitchFamily="34" charset="0"/>
                </a:rPr>
              </a:b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0.80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PSKW- artige Speicher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(PSKW,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Bergspeicher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Batterien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(.3)  Speicherverluste gedeckt durch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Überkapazitäten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der RE-Installation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935596" y="3825044"/>
              <a:ext cx="1260140" cy="864096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83768" y="5985284"/>
            <a:ext cx="6444716" cy="369332"/>
            <a:chOff x="2159732" y="5985284"/>
            <a:chExt cx="6444716" cy="369332"/>
          </a:xfrm>
        </p:grpSpPr>
        <p:sp>
          <p:nvSpPr>
            <p:cNvPr id="8" name="Pfeil nach rechts 7"/>
            <p:cNvSpPr/>
            <p:nvPr/>
          </p:nvSpPr>
          <p:spPr>
            <a:xfrm>
              <a:off x="7092280" y="6129300"/>
              <a:ext cx="1512168" cy="152636"/>
            </a:xfrm>
            <a:prstGeom prst="rightArrow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159732" y="5985284"/>
              <a:ext cx="5916261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Es folgen </a:t>
              </a:r>
              <a:r>
                <a:rPr lang="de-DE" b="1" dirty="0" smtClean="0"/>
                <a:t>noch einige Anmerkungen </a:t>
              </a:r>
              <a:r>
                <a:rPr lang="de-DE" dirty="0" smtClean="0"/>
                <a:t>zum </a:t>
              </a:r>
              <a:r>
                <a:rPr lang="de-DE" dirty="0" err="1" smtClean="0"/>
                <a:t>LösungsSzenario</a:t>
              </a:r>
              <a:r>
                <a:rPr lang="de-DE" dirty="0" smtClean="0"/>
                <a:t>: </a:t>
              </a:r>
              <a:endParaRPr lang="de-DE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347864" y="635461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 der Kurzfassung nur eine besonders wichtige Anmerkung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283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563" y="245874"/>
            <a:ext cx="788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Optimierter Ausbau der Erneuerbaren Energien (RE) 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26120" y="1700808"/>
            <a:ext cx="7470315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Erweiterung der RE-Quellen</a:t>
            </a:r>
            <a:r>
              <a:rPr lang="de-DE" sz="2000" dirty="0" smtClean="0"/>
              <a:t>: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</a:t>
            </a:r>
            <a:r>
              <a:rPr lang="de-DE" sz="2800" dirty="0" err="1" smtClean="0">
                <a:solidFill>
                  <a:srgbClr val="3333FF"/>
                </a:solidFill>
              </a:rPr>
              <a:t>OffshoreWind</a:t>
            </a:r>
            <a:endParaRPr lang="de-DE" sz="2800" dirty="0" smtClean="0">
              <a:solidFill>
                <a:srgbClr val="3333FF"/>
              </a:solidFill>
            </a:endParaRP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PV in West und </a:t>
            </a:r>
            <a:r>
              <a:rPr lang="de-DE" sz="2800" b="1" dirty="0" err="1" smtClean="0">
                <a:solidFill>
                  <a:srgbClr val="C00000"/>
                </a:solidFill>
              </a:rPr>
              <a:t>Ostlagen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7604" y="3429000"/>
            <a:ext cx="7164796" cy="172354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Optimierungspotential</a:t>
            </a:r>
            <a:r>
              <a:rPr lang="de-DE" sz="2000" b="1" dirty="0" smtClean="0"/>
              <a:t>:</a:t>
            </a:r>
            <a:r>
              <a:rPr lang="de-DE" b="1" dirty="0" smtClean="0"/>
              <a:t>  </a:t>
            </a:r>
          </a:p>
          <a:p>
            <a:pPr algn="ctr"/>
            <a:r>
              <a:rPr lang="de-DE" sz="2000" b="1" dirty="0" smtClean="0"/>
              <a:t>weitere Ausbau der RE mit</a:t>
            </a:r>
          </a:p>
          <a:p>
            <a:pPr algn="ctr"/>
            <a:r>
              <a:rPr lang="de-DE" sz="2800" b="1" dirty="0" smtClean="0">
                <a:solidFill>
                  <a:srgbClr val="C00000"/>
                </a:solidFill>
              </a:rPr>
              <a:t>unterschiedlicher Gewichtung </a:t>
            </a:r>
            <a:br>
              <a:rPr lang="de-DE" sz="2800" b="1" dirty="0" smtClean="0">
                <a:solidFill>
                  <a:srgbClr val="C00000"/>
                </a:solidFill>
              </a:rPr>
            </a:br>
            <a:r>
              <a:rPr lang="de-DE" sz="2000" dirty="0" smtClean="0"/>
              <a:t>der einzelnen RE-Quellen</a:t>
            </a:r>
            <a:endParaRPr lang="de-DE" sz="2800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276" y="61208"/>
            <a:ext cx="540059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(.0)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49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215352"/>
            <a:ext cx="78128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Umgelegte Kosten der Backup –Gasturbinen </a:t>
            </a:r>
            <a: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/>
              <a:t>(nur Investitions-Kosten)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1510" y="1305099"/>
            <a:ext cx="51125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Eine schlichte aber fundamentale  Rechnung</a:t>
            </a:r>
            <a:r>
              <a:rPr lang="de-DE" sz="2000" b="1" dirty="0" smtClean="0"/>
              <a:t>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9522" y="1997255"/>
            <a:ext cx="84609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Was eine Umlegung </a:t>
            </a:r>
            <a:r>
              <a:rPr lang="de-DE" dirty="0">
                <a:latin typeface="Arial"/>
                <a:ea typeface="Calibri"/>
                <a:cs typeface="Times New Roman"/>
              </a:rPr>
              <a:t>der Investitionskosten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100 </a:t>
            </a:r>
            <a:r>
              <a:rPr lang="de-DE" dirty="0">
                <a:latin typeface="Arial"/>
                <a:ea typeface="Calibri"/>
                <a:cs typeface="Times New Roman"/>
              </a:rPr>
              <a:t>% </a:t>
            </a:r>
            <a:r>
              <a:rPr lang="de-DE" dirty="0" err="1">
                <a:latin typeface="Arial"/>
                <a:ea typeface="Calibri"/>
                <a:cs typeface="Times New Roman"/>
              </a:rPr>
              <a:t>ige</a:t>
            </a:r>
            <a:r>
              <a:rPr lang="de-DE" dirty="0">
                <a:latin typeface="Arial"/>
                <a:ea typeface="Calibri"/>
                <a:cs typeface="Times New Roman"/>
              </a:rPr>
              <a:t> Back </a:t>
            </a:r>
            <a:r>
              <a:rPr lang="de-DE" dirty="0" err="1">
                <a:latin typeface="Arial"/>
                <a:ea typeface="Calibri"/>
                <a:cs typeface="Times New Roman"/>
              </a:rPr>
              <a:t>Up</a:t>
            </a:r>
            <a:r>
              <a:rPr lang="de-DE" dirty="0">
                <a:latin typeface="Arial"/>
                <a:ea typeface="Calibri"/>
                <a:cs typeface="Times New Roman"/>
              </a:rPr>
              <a:t> Kapazität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auf </a:t>
            </a:r>
            <a:r>
              <a:rPr lang="de-DE" dirty="0">
                <a:latin typeface="Arial"/>
                <a:ea typeface="Calibri"/>
                <a:cs typeface="Times New Roman"/>
              </a:rPr>
              <a:t>den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allgemeinen Strompreis </a:t>
            </a:r>
            <a:r>
              <a:rPr lang="de-DE" dirty="0">
                <a:latin typeface="Arial"/>
                <a:ea typeface="Calibri"/>
                <a:cs typeface="Times New Roman"/>
              </a:rPr>
              <a:t>wirklich 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würde: </a:t>
            </a:r>
          </a:p>
          <a:p>
            <a:pPr>
              <a:spcAft>
                <a:spcPts val="0"/>
              </a:spcAft>
            </a:pPr>
            <a:endParaRPr lang="de-DE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              </a:t>
            </a:r>
            <a:r>
              <a:rPr lang="de-DE" dirty="0">
                <a:latin typeface="Arial"/>
                <a:ea typeface="Calibri"/>
                <a:cs typeface="Times New Roman"/>
              </a:rPr>
              <a:t>Investition </a:t>
            </a:r>
            <a:r>
              <a:rPr lang="de-DE" sz="2400" b="1" dirty="0">
                <a:solidFill>
                  <a:srgbClr val="008000"/>
                </a:solidFill>
                <a:latin typeface="Arial"/>
                <a:ea typeface="Calibri"/>
                <a:cs typeface="Times New Roman"/>
              </a:rPr>
              <a:t>Gasturbine</a:t>
            </a:r>
            <a:r>
              <a:rPr lang="de-DE" dirty="0">
                <a:latin typeface="Arial"/>
                <a:ea typeface="Calibri"/>
                <a:cs typeface="Times New Roman"/>
              </a:rPr>
              <a:t>: ca. </a:t>
            </a:r>
            <a:r>
              <a:rPr lang="de-DE" sz="2400" b="1" dirty="0">
                <a:solidFill>
                  <a:srgbClr val="008000"/>
                </a:solidFill>
                <a:latin typeface="Arial"/>
                <a:ea typeface="Calibri"/>
                <a:cs typeface="Times New Roman"/>
              </a:rPr>
              <a:t>500 €/kW</a:t>
            </a:r>
            <a:r>
              <a:rPr lang="de-DE" dirty="0">
                <a:latin typeface="Arial"/>
                <a:ea typeface="Calibri"/>
                <a:cs typeface="Times New Roman"/>
              </a:rPr>
              <a:t>= 0,5 €/W 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                         </a:t>
            </a:r>
            <a:r>
              <a:rPr lang="de-DE" dirty="0">
                <a:latin typeface="Arial"/>
                <a:ea typeface="Calibri"/>
                <a:cs typeface="Times New Roman"/>
              </a:rPr>
              <a:t>80 GW 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dann:          </a:t>
            </a:r>
            <a:r>
              <a:rPr lang="de-DE" dirty="0">
                <a:latin typeface="Arial"/>
                <a:ea typeface="Calibri"/>
                <a:cs typeface="Times New Roman"/>
              </a:rPr>
              <a:t>40 G€. </a:t>
            </a: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       </a:t>
            </a:r>
            <a:r>
              <a:rPr lang="de-DE" sz="2000" b="1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Jahreskosten </a:t>
            </a:r>
            <a:r>
              <a:rPr lang="de-DE" dirty="0">
                <a:latin typeface="Arial"/>
                <a:ea typeface="Calibri"/>
                <a:cs typeface="Times New Roman"/>
              </a:rPr>
              <a:t>bei </a:t>
            </a:r>
            <a:r>
              <a:rPr lang="de-DE" b="1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10 a</a:t>
            </a:r>
            <a:r>
              <a:rPr lang="de-DE" dirty="0">
                <a:latin typeface="Arial"/>
                <a:ea typeface="Calibri"/>
                <a:cs typeface="Times New Roman"/>
              </a:rPr>
              <a:t> Abschreibung: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</a:t>
            </a:r>
            <a:r>
              <a:rPr lang="de-DE" sz="2000" b="1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4 </a:t>
            </a:r>
            <a:r>
              <a:rPr lang="de-DE" sz="2000" b="1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G€/a </a:t>
            </a:r>
          </a:p>
          <a:p>
            <a:pPr>
              <a:spcAft>
                <a:spcPts val="0"/>
              </a:spcAft>
            </a:pP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de-DE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4 G€/a </a:t>
            </a:r>
            <a:r>
              <a:rPr lang="de-DE" dirty="0">
                <a:latin typeface="Arial"/>
                <a:ea typeface="Calibri"/>
                <a:cs typeface="Times New Roman"/>
              </a:rPr>
              <a:t>werden auf </a:t>
            </a:r>
            <a:r>
              <a:rPr lang="de-DE" b="1" dirty="0">
                <a:latin typeface="Arial"/>
                <a:ea typeface="Calibri"/>
                <a:cs typeface="Times New Roman"/>
              </a:rPr>
              <a:t>600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T</a:t>
            </a:r>
            <a:r>
              <a:rPr lang="de-DE" dirty="0">
                <a:latin typeface="Arial"/>
                <a:ea typeface="Calibri"/>
                <a:cs typeface="Times New Roman"/>
              </a:rPr>
              <a:t>Wh/a</a:t>
            </a:r>
            <a:r>
              <a:rPr lang="de-DE" b="1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>
                <a:latin typeface="Arial"/>
                <a:ea typeface="Calibri"/>
                <a:cs typeface="Times New Roman"/>
              </a:rPr>
              <a:t>= 600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M*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</a:t>
            </a:r>
            <a:r>
              <a:rPr lang="de-DE" dirty="0" err="1" smtClean="0">
                <a:latin typeface="Arial"/>
                <a:ea typeface="Calibri"/>
                <a:cs typeface="Times New Roman"/>
              </a:rPr>
              <a:t>Wh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/a </a:t>
            </a:r>
            <a:r>
              <a:rPr lang="de-DE" dirty="0">
                <a:latin typeface="Arial"/>
                <a:ea typeface="Calibri"/>
                <a:cs typeface="Times New Roman"/>
              </a:rPr>
              <a:t>umgelegt: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/>
            </a:r>
            <a:br>
              <a:rPr lang="de-DE" dirty="0" smtClean="0">
                <a:latin typeface="Arial"/>
                <a:ea typeface="Calibri"/>
                <a:cs typeface="Times New Roman"/>
              </a:rPr>
            </a:br>
            <a:r>
              <a:rPr lang="de-DE" dirty="0" smtClean="0">
                <a:latin typeface="Arial"/>
                <a:ea typeface="Calibri"/>
                <a:cs typeface="Times New Roman"/>
              </a:rPr>
              <a:t>                 4/600 </a:t>
            </a:r>
            <a:r>
              <a:rPr lang="de-DE" dirty="0">
                <a:latin typeface="Arial"/>
                <a:ea typeface="Calibri"/>
                <a:cs typeface="Times New Roman"/>
              </a:rPr>
              <a:t>= 0,007 G/M €/</a:t>
            </a:r>
            <a:r>
              <a:rPr lang="de-DE" dirty="0" err="1">
                <a:latin typeface="Arial"/>
                <a:ea typeface="Calibri"/>
                <a:cs typeface="Times New Roman"/>
              </a:rPr>
              <a:t>MWh</a:t>
            </a:r>
            <a:r>
              <a:rPr lang="de-DE" dirty="0">
                <a:latin typeface="Arial"/>
                <a:ea typeface="Calibri"/>
                <a:cs typeface="Times New Roman"/>
              </a:rPr>
              <a:t>   = 7 €/</a:t>
            </a:r>
            <a:r>
              <a:rPr lang="de-DE" dirty="0" err="1">
                <a:latin typeface="Arial"/>
                <a:ea typeface="Calibri"/>
                <a:cs typeface="Times New Roman"/>
              </a:rPr>
              <a:t>MWh</a:t>
            </a:r>
            <a:r>
              <a:rPr lang="de-DE" dirty="0">
                <a:latin typeface="Arial"/>
                <a:ea typeface="Calibri"/>
                <a:cs typeface="Times New Roman"/>
              </a:rPr>
              <a:t> = </a:t>
            </a:r>
            <a:r>
              <a:rPr lang="de-DE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0,7 ct/kWh </a:t>
            </a:r>
            <a:endParaRPr lang="de-DE" b="1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 </a:t>
            </a: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b="1" u="sng" dirty="0" smtClean="0">
                <a:latin typeface="Arial"/>
                <a:ea typeface="Calibri"/>
                <a:cs typeface="Times New Roman"/>
              </a:rPr>
              <a:t>also</a:t>
            </a:r>
            <a:r>
              <a:rPr lang="de-DE" b="1" dirty="0" smtClean="0">
                <a:latin typeface="Arial"/>
                <a:ea typeface="Calibri"/>
                <a:cs typeface="Times New Roman"/>
              </a:rPr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1007604" y="5352020"/>
            <a:ext cx="7722858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die </a:t>
            </a:r>
            <a:r>
              <a:rPr lang="de-DE" dirty="0">
                <a:latin typeface="Arial"/>
                <a:ea typeface="Calibri"/>
                <a:cs typeface="Times New Roman"/>
              </a:rPr>
              <a:t>vollständige 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Back </a:t>
            </a:r>
            <a:r>
              <a:rPr lang="de-DE" sz="2000" b="1" dirty="0" err="1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Up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Kapazität </a:t>
            </a:r>
            <a:r>
              <a:rPr lang="de-DE" dirty="0">
                <a:latin typeface="Arial"/>
                <a:ea typeface="Calibri"/>
                <a:cs typeface="Times New Roman"/>
              </a:rPr>
              <a:t>kostet</a:t>
            </a:r>
            <a:r>
              <a:rPr lang="de-DE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weniger als 1 ct/kWh</a:t>
            </a:r>
            <a:r>
              <a:rPr lang="de-DE" sz="20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dirty="0">
                <a:latin typeface="Arial"/>
                <a:ea typeface="Calibri"/>
                <a:cs typeface="Times New Roman"/>
              </a:rPr>
              <a:t>!!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63900" y="6217043"/>
            <a:ext cx="653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Ich meine: 1 ct/kWh ist als  „Flauten -Versicherung“ nicht zu teuer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508" y="8620"/>
            <a:ext cx="540059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(.1)</a:t>
            </a:r>
            <a:endParaRPr lang="de-DE" b="1" dirty="0"/>
          </a:p>
        </p:txBody>
      </p:sp>
      <p:sp>
        <p:nvSpPr>
          <p:cNvPr id="11" name="Ellipse 10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50151" y="147119"/>
            <a:ext cx="65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Gas (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P2G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für Methanspeicher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532" y="646633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 der Graphik: : Prof. Dr. Ing. H.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(2014), FH Aachen: Hilfsblatt 184;</a:t>
            </a:r>
            <a:r>
              <a:rPr lang="de-DE" sz="1200" dirty="0"/>
              <a:t> Speicher Strom Methan </a:t>
            </a:r>
            <a:r>
              <a:rPr lang="de-DE" sz="1200" dirty="0" err="1"/>
              <a:t>Strom.doc</a:t>
            </a:r>
            <a:r>
              <a:rPr lang="de-DE" sz="1200" dirty="0"/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7" y="934864"/>
            <a:ext cx="8150838" cy="2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02768" y="3573016"/>
            <a:ext cx="47234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</a:t>
            </a:r>
            <a:r>
              <a:rPr lang="de-DE" dirty="0" err="1" smtClean="0"/>
              <a:t>SpeicherWirkungsgrad</a:t>
            </a:r>
            <a:r>
              <a:rPr lang="de-DE" dirty="0" smtClean="0"/>
              <a:t>:  </a:t>
            </a:r>
            <a:r>
              <a:rPr lang="de-DE" sz="2800" b="1" dirty="0" err="1" smtClean="0">
                <a:solidFill>
                  <a:schemeClr val="accent4">
                    <a:lumMod val="75000"/>
                  </a:schemeClr>
                </a:solidFill>
              </a:rPr>
              <a:t>eta_G</a:t>
            </a:r>
            <a:r>
              <a:rPr lang="de-DE" sz="2800" b="1" dirty="0" smtClean="0">
                <a:solidFill>
                  <a:schemeClr val="accent4">
                    <a:lumMod val="75000"/>
                  </a:schemeClr>
                </a:solidFill>
              </a:rPr>
              <a:t> = 0.25</a:t>
            </a:r>
            <a:endParaRPr lang="de-DE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3508" y="4759174"/>
            <a:ext cx="759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Gaskraftwerk (Gasturbine oder GuD)  </a:t>
            </a:r>
            <a:r>
              <a:rPr lang="de-DE" sz="2000" b="1" u="sng" dirty="0" smtClean="0">
                <a:solidFill>
                  <a:srgbClr val="7030A0"/>
                </a:solidFill>
              </a:rPr>
              <a:t>als </a:t>
            </a:r>
            <a:r>
              <a:rPr lang="de-DE" sz="2000" b="1" u="sng" dirty="0" err="1" smtClean="0">
                <a:solidFill>
                  <a:srgbClr val="7030A0"/>
                </a:solidFill>
              </a:rPr>
              <a:t>BackUp</a:t>
            </a:r>
            <a:r>
              <a:rPr lang="de-DE" sz="2000" b="1" u="sng" dirty="0" smtClean="0">
                <a:solidFill>
                  <a:srgbClr val="7030A0"/>
                </a:solidFill>
              </a:rPr>
              <a:t> ohnehin </a:t>
            </a:r>
            <a:r>
              <a:rPr lang="de-DE" sz="2000" dirty="0" smtClean="0"/>
              <a:t>vor</a:t>
            </a:r>
            <a:r>
              <a:rPr lang="de-DE" dirty="0" smtClean="0"/>
              <a:t>handen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3508" y="5230941"/>
            <a:ext cx="8830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2. Kleinere </a:t>
            </a:r>
            <a:r>
              <a:rPr lang="de-DE" b="1" dirty="0" smtClean="0">
                <a:solidFill>
                  <a:srgbClr val="008000"/>
                </a:solidFill>
              </a:rPr>
              <a:t>Produktion</a:t>
            </a:r>
            <a:r>
              <a:rPr lang="de-DE" b="1" dirty="0" smtClean="0"/>
              <a:t>skapazität </a:t>
            </a:r>
            <a:r>
              <a:rPr lang="de-DE" dirty="0" smtClean="0"/>
              <a:t>möglich, denn</a:t>
            </a:r>
          </a:p>
          <a:p>
            <a:r>
              <a:rPr lang="de-DE" b="1" dirty="0" smtClean="0">
                <a:solidFill>
                  <a:srgbClr val="008000"/>
                </a:solidFill>
              </a:rPr>
              <a:t>Elektrolyse und Methanproduktion  </a:t>
            </a:r>
            <a:r>
              <a:rPr lang="de-DE" dirty="0" smtClean="0"/>
              <a:t>können  über </a:t>
            </a:r>
            <a:r>
              <a:rPr lang="de-DE" b="1" dirty="0" smtClean="0">
                <a:solidFill>
                  <a:srgbClr val="008000"/>
                </a:solidFill>
              </a:rPr>
              <a:t>längere Zeit </a:t>
            </a:r>
            <a:r>
              <a:rPr lang="de-DE" dirty="0" smtClean="0"/>
              <a:t>laufen als  Stromerzeugung.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-508" y="8620"/>
            <a:ext cx="828092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(.2a)</a:t>
            </a:r>
            <a:r>
              <a:rPr lang="de-DE" sz="1600" dirty="0" err="1" smtClean="0"/>
              <a:t>P2G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3508" y="5913276"/>
            <a:ext cx="9000492" cy="3693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de-DE" dirty="0" smtClean="0"/>
              <a:t>3. „Strom-Gaswirtschaft“  erlaubt indirekten Einsatz des </a:t>
            </a:r>
            <a:r>
              <a:rPr lang="de-DE" b="1" u="sng" dirty="0" smtClean="0"/>
              <a:t>Ferngasnetzes</a:t>
            </a:r>
            <a:r>
              <a:rPr lang="de-DE" b="1" dirty="0" smtClean="0"/>
              <a:t>  </a:t>
            </a:r>
            <a:r>
              <a:rPr lang="de-DE" dirty="0" smtClean="0"/>
              <a:t>zur Stromverschiebung.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-508" y="4397042"/>
            <a:ext cx="2736303" cy="40011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Weitere Bemerkungen:</a:t>
            </a:r>
            <a:endParaRPr lang="de-DE" sz="2000" u="sng" dirty="0"/>
          </a:p>
        </p:txBody>
      </p:sp>
    </p:spTree>
    <p:extLst>
      <p:ext uri="{BB962C8B-B14F-4D97-AF65-F5344CB8AC3E}">
        <p14:creationId xmlns:p14="http://schemas.microsoft.com/office/powerpoint/2010/main" val="40833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0237" y="1772816"/>
            <a:ext cx="82449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Zu optimierende </a:t>
            </a:r>
            <a:r>
              <a:rPr lang="de-DE" sz="2000" b="1" u="sng" dirty="0" err="1" smtClean="0"/>
              <a:t>EinstellParampeter</a:t>
            </a:r>
            <a:r>
              <a:rPr lang="de-DE" sz="2000" dirty="0" smtClean="0"/>
              <a:t>:  </a:t>
            </a:r>
            <a:br>
              <a:rPr lang="de-DE" sz="2000" dirty="0" smtClean="0"/>
            </a:br>
            <a:r>
              <a:rPr lang="de-DE" sz="2000" dirty="0" smtClean="0"/>
              <a:t>       1.   </a:t>
            </a:r>
            <a:r>
              <a:rPr lang="de-DE" sz="2000" dirty="0" err="1" smtClean="0">
                <a:solidFill>
                  <a:srgbClr val="FF0000"/>
                </a:solidFill>
              </a:rPr>
              <a:t>ÜberschussFaktor</a:t>
            </a:r>
            <a:r>
              <a:rPr lang="de-DE" sz="2000" dirty="0" smtClean="0">
                <a:solidFill>
                  <a:srgbClr val="FF0000"/>
                </a:solidFill>
              </a:rPr>
              <a:t> (</a:t>
            </a:r>
            <a:r>
              <a:rPr lang="de-DE" sz="2000" dirty="0" err="1" smtClean="0">
                <a:solidFill>
                  <a:srgbClr val="FF0000"/>
                </a:solidFill>
              </a:rPr>
              <a:t>ÜsF</a:t>
            </a:r>
            <a:r>
              <a:rPr lang="de-DE" sz="2000" dirty="0" smtClean="0">
                <a:solidFill>
                  <a:srgbClr val="FF0000"/>
                </a:solidFill>
              </a:rPr>
              <a:t>)  der RE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Struktur des RE-Ausbaues (Gewichtung)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2.   </a:t>
            </a:r>
            <a:r>
              <a:rPr lang="de-DE" sz="2000" u="sng" dirty="0" smtClean="0"/>
              <a:t>PSKW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PSKW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smtClean="0">
                <a:solidFill>
                  <a:srgbClr val="C00000"/>
                </a:solidFill>
              </a:rPr>
              <a:t>max.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/>
              <a:t>(Pumpen) der PSKW</a:t>
            </a:r>
            <a:br>
              <a:rPr lang="de-DE" sz="2000" dirty="0" smtClean="0"/>
            </a:br>
            <a:r>
              <a:rPr lang="de-DE" sz="800" dirty="0" smtClean="0"/>
              <a:t> </a:t>
            </a:r>
            <a:endParaRPr lang="de-DE" sz="2000" dirty="0" smtClean="0"/>
          </a:p>
          <a:p>
            <a:r>
              <a:rPr lang="de-DE" b="1" dirty="0" smtClean="0"/>
              <a:t>             </a:t>
            </a:r>
            <a:r>
              <a:rPr lang="de-DE" b="1" u="sng" dirty="0" smtClean="0"/>
              <a:t>praktisch </a:t>
            </a:r>
            <a:r>
              <a:rPr lang="de-DE" b="1" u="sng" dirty="0"/>
              <a:t>schon festgelegt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sz="2000" dirty="0" smtClean="0"/>
              <a:t>             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ca. Höchstlast </a:t>
            </a:r>
            <a:r>
              <a:rPr lang="de-DE" sz="2000" dirty="0">
                <a:solidFill>
                  <a:srgbClr val="FF0000"/>
                </a:solidFill>
              </a:rPr>
              <a:t>des Verbrauches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de-DE" sz="2000" dirty="0" smtClean="0"/>
              <a:t>     3. </a:t>
            </a:r>
            <a:r>
              <a:rPr lang="de-DE" sz="2000" u="sng" dirty="0" smtClean="0"/>
              <a:t>Gasspeicher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/>
              <a:t> (Elektrolyse, Methanerzeuger)</a:t>
            </a:r>
            <a:br>
              <a:rPr lang="de-DE" sz="2000" dirty="0" smtClean="0"/>
            </a:br>
            <a:r>
              <a:rPr lang="de-DE" sz="800" dirty="0" smtClean="0"/>
              <a:t>   </a:t>
            </a:r>
          </a:p>
          <a:p>
            <a:r>
              <a:rPr lang="de-DE" sz="2000" dirty="0" smtClean="0"/>
              <a:t>          </a:t>
            </a:r>
            <a:r>
              <a:rPr lang="de-DE" b="1" u="sng" dirty="0" smtClean="0"/>
              <a:t>praktisch </a:t>
            </a:r>
            <a:r>
              <a:rPr lang="de-DE" b="1" u="sng" dirty="0"/>
              <a:t>schon festgelegt</a:t>
            </a:r>
            <a:r>
              <a:rPr lang="de-DE" b="1" dirty="0"/>
              <a:t>:</a:t>
            </a:r>
            <a:r>
              <a:rPr lang="de-DE" b="1" dirty="0" smtClean="0"/>
              <a:t>  </a:t>
            </a:r>
            <a:endParaRPr lang="de-DE" sz="2000" b="1" dirty="0" smtClean="0"/>
          </a:p>
          <a:p>
            <a:r>
              <a:rPr lang="de-DE" sz="2000" dirty="0" smtClean="0"/>
              <a:t>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 :  riesig, da Speicherraum preiswert</a:t>
            </a:r>
          </a:p>
          <a:p>
            <a:r>
              <a:rPr lang="de-DE" sz="2000" dirty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Höchstlast des Verbrauches </a:t>
            </a:r>
            <a:r>
              <a:rPr lang="de-DE" sz="2000" b="1" u="sng" dirty="0" smtClean="0">
                <a:solidFill>
                  <a:srgbClr val="FF0000"/>
                </a:solidFill>
              </a:rPr>
              <a:t>(„Versicherung“)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83768" y="29665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Die Optimierungsaufgabe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1151620" y="1054256"/>
            <a:ext cx="734481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Ziel: </a:t>
            </a:r>
            <a:r>
              <a:rPr lang="de-DE" sz="2000" b="1" dirty="0"/>
              <a:t>Gesamtkosten </a:t>
            </a:r>
            <a:r>
              <a:rPr lang="de-DE" sz="2000" b="1" dirty="0" smtClean="0"/>
              <a:t>minimal ,   </a:t>
            </a:r>
            <a:r>
              <a:rPr lang="de-DE" b="1" dirty="0" smtClean="0"/>
              <a:t>bei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sicherer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und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nachhaltiger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Versorgung</a:t>
            </a:r>
            <a:endParaRPr lang="de-DE" sz="20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244408" y="6669360"/>
            <a:ext cx="7560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2.2.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762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 rot="16200000">
            <a:off x="3779844" y="4239168"/>
            <a:ext cx="180001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128284" y="4725144"/>
            <a:ext cx="1651278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606363" y="754689"/>
            <a:ext cx="2556284" cy="144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Verbrauch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64804"/>
            <a:ext cx="1260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2400" b="1" dirty="0" smtClean="0"/>
              <a:t>PV </a:t>
            </a:r>
            <a:r>
              <a:rPr lang="de-DE" dirty="0" smtClean="0"/>
              <a:t>in</a:t>
            </a:r>
          </a:p>
          <a:p>
            <a:pPr algn="ctr"/>
            <a:r>
              <a:rPr lang="de-DE" dirty="0" smtClean="0"/>
              <a:t>S. + O. + W.</a:t>
            </a:r>
          </a:p>
          <a:p>
            <a:pPr algn="ctr"/>
            <a:r>
              <a:rPr lang="de-DE" dirty="0" smtClean="0"/>
              <a:t>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64" y="433117"/>
            <a:ext cx="1068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Wind</a:t>
            </a:r>
          </a:p>
          <a:p>
            <a:pPr algn="ctr"/>
            <a:r>
              <a:rPr lang="de-DE" dirty="0" smtClean="0"/>
              <a:t>On + Off</a:t>
            </a:r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Shore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561917" y="2492185"/>
            <a:ext cx="2566367" cy="14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PSKW-artige</a:t>
            </a:r>
            <a:r>
              <a:rPr lang="de-DE" sz="2400" dirty="0" smtClean="0"/>
              <a:t> </a:t>
            </a:r>
            <a:r>
              <a:rPr lang="de-DE" sz="2400" b="1" dirty="0" smtClean="0"/>
              <a:t>Speicher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[beschränkt]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400000">
            <a:off x="2141656" y="489491"/>
            <a:ext cx="72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51683" y="1839492"/>
            <a:ext cx="360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3797114" y="639528"/>
            <a:ext cx="324000" cy="1294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3761860" y="2654965"/>
            <a:ext cx="360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und unten 15"/>
          <p:cNvSpPr/>
          <p:nvPr/>
        </p:nvSpPr>
        <p:spPr>
          <a:xfrm>
            <a:off x="1696186" y="1134871"/>
            <a:ext cx="468052" cy="72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529662" y="1124744"/>
            <a:ext cx="3006334" cy="1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103992" y="1117486"/>
            <a:ext cx="396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09656" y="1088740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06363" y="3091342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72000" y="4416325"/>
            <a:ext cx="2590647" cy="144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Gas</a:t>
            </a:r>
          </a:p>
          <a:p>
            <a:pPr algn="ctr"/>
            <a:r>
              <a:rPr lang="de-DE" sz="2400" b="1" dirty="0" smtClean="0"/>
              <a:t>  Speicher</a:t>
            </a:r>
            <a:br>
              <a:rPr lang="de-DE" sz="2400" b="1" dirty="0" smtClean="0"/>
            </a:br>
            <a:r>
              <a:rPr lang="de-DE" sz="2400" b="1" dirty="0" smtClean="0"/>
              <a:t>(riesig)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4725144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1683" y="3429000"/>
            <a:ext cx="226730" cy="153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/>
          <p:cNvGrpSpPr/>
          <p:nvPr/>
        </p:nvGrpSpPr>
        <p:grpSpPr>
          <a:xfrm>
            <a:off x="3491838" y="1448780"/>
            <a:ext cx="1044000" cy="1656000"/>
            <a:chOff x="3923886" y="1628801"/>
            <a:chExt cx="612110" cy="1440159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3923886" y="1628801"/>
              <a:ext cx="0" cy="1440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3923996" y="3068959"/>
              <a:ext cx="61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Abgerundetes Rechteck 31"/>
          <p:cNvSpPr/>
          <p:nvPr/>
        </p:nvSpPr>
        <p:spPr>
          <a:xfrm>
            <a:off x="161510" y="224644"/>
            <a:ext cx="1386154" cy="2520000"/>
          </a:xfrm>
          <a:prstGeom prst="roundRect">
            <a:avLst/>
          </a:prstGeom>
          <a:solidFill>
            <a:srgbClr val="92D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Pfeil nach oben und unten 33"/>
          <p:cNvSpPr/>
          <p:nvPr/>
        </p:nvSpPr>
        <p:spPr>
          <a:xfrm>
            <a:off x="4031815" y="3105004"/>
            <a:ext cx="287998" cy="36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483768" y="4977172"/>
            <a:ext cx="1387995" cy="1728192"/>
            <a:chOff x="2879812" y="4977172"/>
            <a:chExt cx="1387995" cy="1728192"/>
          </a:xfrm>
        </p:grpSpPr>
        <p:sp>
          <p:nvSpPr>
            <p:cNvPr id="8" name="Zylinder 7"/>
            <p:cNvSpPr/>
            <p:nvPr/>
          </p:nvSpPr>
          <p:spPr>
            <a:xfrm>
              <a:off x="2879812" y="6273316"/>
              <a:ext cx="1387995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Abschaltung</a:t>
              </a:r>
              <a:endParaRPr lang="de-DE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 flipH="1">
              <a:off x="3563888" y="4977172"/>
              <a:ext cx="356296" cy="1440160"/>
              <a:chOff x="3491900" y="5049180"/>
              <a:chExt cx="196161" cy="121375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688061" y="5049180"/>
                <a:ext cx="0" cy="121375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6200000" flipH="1">
                <a:off x="3581900" y="4960640"/>
                <a:ext cx="0" cy="18000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2245352" y="4845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Potential der Stromleistungs-Flüsse</a:t>
            </a:r>
            <a:endParaRPr lang="de-DE" sz="2800" b="1" dirty="0"/>
          </a:p>
        </p:txBody>
      </p:sp>
      <p:sp>
        <p:nvSpPr>
          <p:cNvPr id="45" name="Rechteckiger Pfeil 44"/>
          <p:cNvSpPr/>
          <p:nvPr/>
        </p:nvSpPr>
        <p:spPr>
          <a:xfrm rot="5400000" flipV="1">
            <a:off x="3712843" y="3982118"/>
            <a:ext cx="1160250" cy="558071"/>
          </a:xfrm>
          <a:prstGeom prst="bentArrow">
            <a:avLst>
              <a:gd name="adj1" fmla="val 13156"/>
              <a:gd name="adj2" fmla="val 24738"/>
              <a:gd name="adj3" fmla="val 25000"/>
              <a:gd name="adj4" fmla="val 37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73777" y="5406315"/>
            <a:ext cx="114619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</a:t>
            </a:r>
          </a:p>
          <a:p>
            <a:r>
              <a:rPr lang="de-DE" sz="1600" dirty="0" smtClean="0"/>
              <a:t>Konverter- Engpass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378413" y="3465156"/>
            <a:ext cx="1157583" cy="1368000"/>
            <a:chOff x="3342409" y="3465156"/>
            <a:chExt cx="1157583" cy="1368000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3342409" y="3465156"/>
              <a:ext cx="0" cy="136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347992" y="4833155"/>
              <a:ext cx="115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7128284" y="3091342"/>
            <a:ext cx="162002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601038" y="3104964"/>
            <a:ext cx="252000" cy="28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601038" y="4725144"/>
            <a:ext cx="29896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7544" y="3032956"/>
            <a:ext cx="25742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Strikte Priorität</a:t>
            </a:r>
            <a:endParaRPr lang="de-DE" sz="24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6408" y="4257092"/>
            <a:ext cx="2245352" cy="1672482"/>
            <a:chOff x="166408" y="4240794"/>
            <a:chExt cx="2245352" cy="16724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377548" y="4241426"/>
              <a:ext cx="2034212" cy="1563838"/>
              <a:chOff x="251520" y="3413334"/>
              <a:chExt cx="2034212" cy="1563838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760026" y="4262518"/>
                <a:ext cx="1512140" cy="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schwankend</a:t>
                </a:r>
              </a:p>
              <a:p>
                <a:r>
                  <a:rPr lang="de-DE" dirty="0" smtClean="0"/>
                  <a:t>bis auf Null</a:t>
                </a:r>
                <a:endParaRPr lang="de-DE" dirty="0"/>
              </a:p>
            </p:txBody>
          </p:sp>
          <p:sp>
            <p:nvSpPr>
              <p:cNvPr id="28" name="Pfeil nach unten 27"/>
              <p:cNvSpPr/>
              <p:nvPr/>
            </p:nvSpPr>
            <p:spPr>
              <a:xfrm>
                <a:off x="251520" y="3541997"/>
                <a:ext cx="504000" cy="45732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73592" y="3413334"/>
                <a:ext cx="1512140" cy="714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mäßig</a:t>
                </a:r>
                <a:br>
                  <a:rPr lang="de-DE" dirty="0" smtClean="0"/>
                </a:br>
                <a:r>
                  <a:rPr lang="de-DE" dirty="0" smtClean="0"/>
                  <a:t>schwankend</a:t>
                </a:r>
                <a:endParaRPr lang="de-DE" dirty="0"/>
              </a:p>
            </p:txBody>
          </p:sp>
          <p:sp>
            <p:nvSpPr>
              <p:cNvPr id="56" name="Pfeil nach oben und unten 55"/>
              <p:cNvSpPr/>
              <p:nvPr/>
            </p:nvSpPr>
            <p:spPr>
              <a:xfrm>
                <a:off x="251520" y="4181061"/>
                <a:ext cx="468052" cy="79611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166408" y="4240794"/>
              <a:ext cx="2245352" cy="1672482"/>
            </a:xfrm>
            <a:prstGeom prst="rect">
              <a:avLst/>
            </a:prstGeom>
            <a:solidFill>
              <a:srgbClr val="EAEAEA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Pfeil nach oben und unten 68"/>
          <p:cNvSpPr/>
          <p:nvPr/>
        </p:nvSpPr>
        <p:spPr>
          <a:xfrm>
            <a:off x="8010382" y="3096658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oben und unten 69"/>
          <p:cNvSpPr/>
          <p:nvPr/>
        </p:nvSpPr>
        <p:spPr>
          <a:xfrm>
            <a:off x="8028384" y="4689140"/>
            <a:ext cx="288000" cy="3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665246" y="5577043"/>
            <a:ext cx="2099358" cy="1200329"/>
            <a:chOff x="6665246" y="5577043"/>
            <a:chExt cx="2099358" cy="1200329"/>
          </a:xfrm>
        </p:grpSpPr>
        <p:sp>
          <p:nvSpPr>
            <p:cNvPr id="72" name="Rechteckiger Pfeil 71"/>
            <p:cNvSpPr/>
            <p:nvPr/>
          </p:nvSpPr>
          <p:spPr>
            <a:xfrm rot="16200000">
              <a:off x="7016114" y="5539180"/>
              <a:ext cx="347264" cy="1049000"/>
            </a:xfrm>
            <a:prstGeom prst="bentArrow">
              <a:avLst>
                <a:gd name="adj1" fmla="val 25000"/>
                <a:gd name="adj2" fmla="val 18600"/>
                <a:gd name="adj3" fmla="val 25000"/>
                <a:gd name="adj4" fmla="val 4375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96336" y="5577043"/>
              <a:ext cx="1168268" cy="1200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Import</a:t>
              </a:r>
            </a:p>
            <a:p>
              <a:r>
                <a:rPr lang="de-DE" b="1" dirty="0" smtClean="0">
                  <a:solidFill>
                    <a:schemeClr val="tx1"/>
                  </a:solidFill>
                </a:rPr>
                <a:t>     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Gas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smtClean="0">
                  <a:solidFill>
                    <a:schemeClr val="tx1"/>
                  </a:solidFill>
                </a:rPr>
                <a:t>zum Jahres- Ausgleich 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hteck 65"/>
          <p:cNvSpPr/>
          <p:nvPr/>
        </p:nvSpPr>
        <p:spPr>
          <a:xfrm>
            <a:off x="6912260" y="5268530"/>
            <a:ext cx="112918" cy="158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8460432" y="1088740"/>
            <a:ext cx="324000" cy="388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flipH="1">
            <a:off x="7162647" y="944724"/>
            <a:ext cx="1306690" cy="61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oben und unten 41"/>
          <p:cNvSpPr/>
          <p:nvPr/>
        </p:nvSpPr>
        <p:spPr>
          <a:xfrm>
            <a:off x="4257007" y="4797184"/>
            <a:ext cx="209995" cy="288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oben und unten 76"/>
          <p:cNvSpPr/>
          <p:nvPr/>
        </p:nvSpPr>
        <p:spPr>
          <a:xfrm>
            <a:off x="8028418" y="1088740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7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03548" y="188640"/>
            <a:ext cx="7772400" cy="1044115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Erste Ergebnisse </a:t>
            </a:r>
            <a:b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zur Kapazität der PSKW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-artige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9512" y="4941168"/>
            <a:ext cx="874846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analoge Bezeichnungen für P2G-artigen Speicher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Sp25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= Speicher mit rund 25% Wirkungsgrad   (Produkt aus Ein- und Ausspeichern)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Sp25_mx_Nd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= Speicherkapazität des Sp25, angegeben in "Verbrauchstagen" [d]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                          Hier jedoch nicht entscheidend, da  "beliebig" groß  und niemals leer oder überfüllt.              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P25_mx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=maximale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Einspeicherleistung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[GW] </a:t>
            </a:r>
          </a:p>
          <a:p>
            <a:r>
              <a:rPr lang="de-DE" dirty="0" smtClean="0"/>
              <a:t>                   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23528" y="1412776"/>
            <a:ext cx="8244916" cy="1785104"/>
            <a:chOff x="323528" y="1412776"/>
            <a:chExt cx="8244916" cy="1785104"/>
          </a:xfrm>
        </p:grpSpPr>
        <p:sp>
          <p:nvSpPr>
            <p:cNvPr id="5" name="Textfeld 4"/>
            <p:cNvSpPr txBox="1"/>
            <p:nvPr/>
          </p:nvSpPr>
          <p:spPr>
            <a:xfrm>
              <a:off x="323528" y="1412776"/>
              <a:ext cx="8244916" cy="1785104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u="sng" dirty="0" smtClean="0"/>
                <a:t>Begriffe und Bezeichnungen  für den Ausbau der RE- Stromerzeuger.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Q_a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= Jährlicher Stromverbrauch.</a:t>
              </a:r>
              <a:br>
                <a:rPr lang="de-DE" sz="16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               Er wird zunächst als zeitlich konstant angenommen.</a:t>
              </a:r>
            </a:p>
            <a:p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6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RE_a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= die im Jahr zur Verfügung stehende RE-Strommenge („brutto“)</a:t>
              </a:r>
            </a:p>
            <a:p>
              <a:r>
                <a:rPr lang="de-DE" sz="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</a:p>
            <a:p>
              <a:endParaRPr lang="de-DE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295636" y="2636912"/>
              <a:ext cx="5652628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ÜsF = Überschussfaktor 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=  </a:t>
              </a:r>
              <a:r>
                <a:rPr lang="de-DE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RE_a</a:t>
              </a:r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/ Q_a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DE" sz="2000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51520" y="3320988"/>
            <a:ext cx="8748464" cy="156966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Bezeichnungen für </a:t>
            </a:r>
            <a:r>
              <a:rPr lang="de-DE" b="1" u="sng" dirty="0" smtClean="0">
                <a:solidFill>
                  <a:srgbClr val="3333FF"/>
                </a:solidFill>
              </a:rPr>
              <a:t>PSKW -artige Speicher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Sp80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= Speicher mit rund 80% Wirkungsgrad (=Produkt aus Ein- und Ausspeichern)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Sp80_mx_Nd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Speicherkapazität des Sp80, angegeben in "Verbrauchstagen" [d]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P80_mx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maximale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Einspeicherleistung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[GW] </a:t>
            </a:r>
          </a:p>
          <a:p>
            <a:r>
              <a:rPr lang="de-DE" dirty="0" smtClean="0"/>
              <a:t>                  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2.3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86144"/>
            <a:ext cx="1602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 Einführung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Bild 1" descr="Hans-Werner Si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1883"/>
            <a:ext cx="16201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31740" y="812902"/>
            <a:ext cx="6396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Energiewende ins Nichts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96144" y="1520788"/>
            <a:ext cx="64323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Universitätsöffentlicher Vortrag von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1" dirty="0" smtClean="0"/>
              <a:t>Prof</a:t>
            </a:r>
            <a:r>
              <a:rPr lang="de-DE" sz="2000" b="1" dirty="0"/>
              <a:t>. Dr</a:t>
            </a:r>
            <a:r>
              <a:rPr lang="de-DE" sz="2000" b="1" dirty="0" smtClean="0"/>
              <a:t>. H. W. </a:t>
            </a:r>
            <a:r>
              <a:rPr lang="de-DE" sz="2000" b="1" dirty="0"/>
              <a:t>Sinn, Präsident des ifo Instituts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smtClean="0"/>
              <a:t>Montag</a:t>
            </a:r>
            <a:r>
              <a:rPr lang="de-DE" dirty="0"/>
              <a:t>, 16. Dezember 2013</a:t>
            </a:r>
            <a:r>
              <a:rPr lang="de-DE" dirty="0" smtClean="0"/>
              <a:t>, </a:t>
            </a:r>
          </a:p>
          <a:p>
            <a:r>
              <a:rPr lang="de-DE" b="1" u="sng" dirty="0" smtClean="0"/>
              <a:t>Videodokumentation </a:t>
            </a:r>
            <a:r>
              <a:rPr lang="de-DE" b="1" dirty="0" smtClean="0"/>
              <a:t>:  </a:t>
            </a:r>
            <a:r>
              <a:rPr lang="de-DE" u="sng" dirty="0" err="1" smtClean="0">
                <a:hlinkClick r:id="rId3"/>
              </a:rPr>
              <a:t>CESifo</a:t>
            </a:r>
            <a:r>
              <a:rPr lang="de-DE" u="sng" dirty="0" smtClean="0">
                <a:hlinkClick r:id="rId3"/>
              </a:rPr>
              <a:t> </a:t>
            </a:r>
            <a:r>
              <a:rPr lang="de-DE" u="sng" dirty="0">
                <a:hlinkClick r:id="rId3"/>
              </a:rPr>
              <a:t>Mediathek</a:t>
            </a:r>
            <a:r>
              <a:rPr lang="de-DE" dirty="0"/>
              <a:t> </a:t>
            </a:r>
          </a:p>
          <a:p>
            <a:r>
              <a:rPr lang="de-DE" sz="2000" u="sng" dirty="0" smtClean="0">
                <a:hlinkClick r:id="rId4"/>
              </a:rPr>
              <a:t>http</a:t>
            </a:r>
            <a:r>
              <a:rPr lang="de-DE" sz="2000" u="sng" dirty="0">
                <a:hlinkClick r:id="rId4"/>
              </a:rPr>
              <a:t>://</a:t>
            </a:r>
            <a:r>
              <a:rPr lang="de-DE" sz="2000" u="sng" dirty="0" err="1">
                <a:hlinkClick r:id="rId4"/>
              </a:rPr>
              <a:t>www.cesifo-group.de</a:t>
            </a:r>
            <a:r>
              <a:rPr lang="de-DE" sz="2000" u="sng" dirty="0">
                <a:hlinkClick r:id="rId4"/>
              </a:rPr>
              <a:t>/de/</a:t>
            </a:r>
            <a:r>
              <a:rPr lang="de-DE" sz="2000" u="sng" dirty="0" err="1">
                <a:hlinkClick r:id="rId4"/>
              </a:rPr>
              <a:t>ifoHome</a:t>
            </a:r>
            <a:r>
              <a:rPr lang="de-DE" sz="2000" u="sng" dirty="0">
                <a:hlinkClick r:id="rId4"/>
              </a:rPr>
              <a:t>/</a:t>
            </a:r>
            <a:r>
              <a:rPr lang="de-DE" sz="2000" u="sng" dirty="0" err="1">
                <a:hlinkClick r:id="rId4"/>
              </a:rPr>
              <a:t>events</a:t>
            </a:r>
            <a:r>
              <a:rPr lang="de-DE" sz="2000" u="sng" dirty="0">
                <a:hlinkClick r:id="rId4"/>
              </a:rPr>
              <a:t>/individual-events/Archive/2013/vortrag-sinn-</a:t>
            </a:r>
            <a:r>
              <a:rPr lang="de-DE" sz="2000" u="sng" dirty="0" err="1">
                <a:hlinkClick r:id="rId4"/>
              </a:rPr>
              <a:t>lmu</a:t>
            </a:r>
            <a:r>
              <a:rPr lang="de-DE" sz="2000" u="sng" dirty="0">
                <a:hlinkClick r:id="rId4"/>
              </a:rPr>
              <a:t>-</a:t>
            </a:r>
            <a:r>
              <a:rPr lang="de-DE" sz="2000" u="sng" dirty="0" err="1">
                <a:hlinkClick r:id="rId4"/>
              </a:rPr>
              <a:t>20131216.html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5543" y="3483322"/>
            <a:ext cx="782524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......</a:t>
            </a:r>
          </a:p>
          <a:p>
            <a:r>
              <a:rPr lang="de-DE" dirty="0" smtClean="0"/>
              <a:t> </a:t>
            </a:r>
            <a:r>
              <a:rPr lang="de-DE" dirty="0"/>
              <a:t>Bislang schien die Atomkraft den Weg in eine klimaneutrale Energieversorgung zu ermöglichen. </a:t>
            </a:r>
            <a:r>
              <a:rPr lang="de-DE" dirty="0" smtClean="0"/>
              <a:t>Mit </a:t>
            </a:r>
            <a:r>
              <a:rPr lang="de-DE" dirty="0"/>
              <a:t>der Energiewende und ihrem Ausstieg aus der Atomkraft und den fossilen Energien steht man nun mit ziemlich leeren Händen da. </a:t>
            </a:r>
            <a:endParaRPr lang="de-DE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Die </a:t>
            </a:r>
            <a:r>
              <a:rPr lang="de-DE" sz="2400" b="1" dirty="0">
                <a:solidFill>
                  <a:srgbClr val="FF0000"/>
                </a:solidFill>
              </a:rPr>
              <a:t>Vorstellung, die Energieversorgung Deutschlands mit Wind- und Sonnenstrom aus heimischen Quellen zu sichern, ist </a:t>
            </a:r>
            <a:r>
              <a:rPr lang="de-DE" sz="2800" b="1" u="sng" dirty="0">
                <a:solidFill>
                  <a:srgbClr val="FF0000"/>
                </a:solidFill>
              </a:rPr>
              <a:t>eine Illusion</a:t>
            </a:r>
            <a:r>
              <a:rPr lang="de-DE" sz="2400" dirty="0">
                <a:solidFill>
                  <a:srgbClr val="FF0000"/>
                </a:solidFill>
              </a:rPr>
              <a:t>. 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Die </a:t>
            </a:r>
            <a:r>
              <a:rPr lang="de-DE" dirty="0"/>
              <a:t>unsichere Versorgungssituation ist Gift für die Investitionsplanung der deutschen Industriefirmen. </a:t>
            </a:r>
            <a:endParaRPr lang="de-DE" dirty="0" smtClean="0"/>
          </a:p>
          <a:p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16224" y="1679592"/>
            <a:ext cx="58321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2.3.2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1400" b="1" dirty="0"/>
          </a:p>
          <a:p>
            <a:r>
              <a:rPr lang="de-DE" sz="1400" b="1" dirty="0" smtClean="0"/>
              <a:t>     2.3.3 </a:t>
            </a:r>
            <a:r>
              <a:rPr lang="de-DE" sz="14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2.3.4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12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.3.1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71700" y="1592796"/>
            <a:ext cx="4552262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6407" y="35389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Netto genutzte RE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bei wachsendem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RE-Ausbau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5876" y="6633356"/>
            <a:ext cx="5148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  Kapitel7, Bild 7.1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165567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Ein wichtiges Bild</a:t>
            </a:r>
            <a:endParaRPr lang="de-DE" sz="1600" b="1" u="sng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457197" y="6611727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849" y="1432317"/>
            <a:ext cx="1866259" cy="101142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de-DE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Strom aus  RE-Quelle,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„aus der Steckdose“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14" y="800708"/>
            <a:ext cx="6853362" cy="57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3508" y="333910"/>
            <a:ext cx="6372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Wieviel vom RE-Aufkommen, </a:t>
            </a:r>
            <a:r>
              <a:rPr lang="de-DE" dirty="0" err="1" smtClean="0"/>
              <a:t>RE</a:t>
            </a:r>
            <a:r>
              <a:rPr lang="de-DE" baseline="-25000" dirty="0" err="1" smtClean="0"/>
              <a:t>brutto</a:t>
            </a:r>
            <a:r>
              <a:rPr lang="de-DE" dirty="0" smtClean="0"/>
              <a:t>, kann genutzt werden:  </a:t>
            </a:r>
            <a:r>
              <a:rPr lang="de-DE" b="1" dirty="0" err="1" smtClean="0">
                <a:solidFill>
                  <a:srgbClr val="0000FF"/>
                </a:solidFill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nutz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4350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88528" y="1664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3825044"/>
            <a:ext cx="86409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Bei geringem Ausbau: Volle Aufnahme im Netz, Speicher überflüssig</a:t>
            </a:r>
          </a:p>
          <a:p>
            <a:endParaRPr lang="de-DE" dirty="0" smtClean="0"/>
          </a:p>
          <a:p>
            <a:r>
              <a:rPr lang="de-DE" dirty="0" smtClean="0"/>
              <a:t>2. Bei wachsendem Ausbau bis etwa </a:t>
            </a:r>
            <a:r>
              <a:rPr lang="de-DE" dirty="0" err="1" smtClean="0"/>
              <a:t>UsF</a:t>
            </a:r>
            <a:r>
              <a:rPr lang="de-DE" dirty="0" smtClean="0"/>
              <a:t>=1:  zunehmende Inanspruchnahme der Speicher</a:t>
            </a:r>
          </a:p>
          <a:p>
            <a:endParaRPr lang="de-DE" dirty="0" smtClean="0"/>
          </a:p>
          <a:p>
            <a:r>
              <a:rPr lang="de-DE" dirty="0" smtClean="0"/>
              <a:t>3.  </a:t>
            </a:r>
            <a:r>
              <a:rPr lang="de-DE" b="1" u="sng" dirty="0" smtClean="0"/>
              <a:t>Autarkie</a:t>
            </a:r>
            <a:r>
              <a:rPr lang="de-DE" dirty="0" smtClean="0"/>
              <a:t> ist erreicht bei ÜsF = ca.  </a:t>
            </a:r>
            <a:r>
              <a:rPr lang="de-DE" sz="2000" b="1" dirty="0" smtClean="0">
                <a:solidFill>
                  <a:srgbClr val="0033CC"/>
                </a:solidFill>
              </a:rPr>
              <a:t>1.40</a:t>
            </a:r>
            <a:r>
              <a:rPr lang="de-DE" dirty="0" smtClean="0"/>
              <a:t>  :  bei der Speichergröße </a:t>
            </a:r>
            <a:r>
              <a:rPr lang="de-DE" dirty="0" err="1" smtClean="0">
                <a:solidFill>
                  <a:srgbClr val="0033CC"/>
                </a:solidFill>
              </a:rPr>
              <a:t>Sp80_mx</a:t>
            </a:r>
            <a:r>
              <a:rPr lang="de-DE" dirty="0" smtClean="0">
                <a:solidFill>
                  <a:srgbClr val="0033CC"/>
                </a:solidFill>
              </a:rPr>
              <a:t> =0,25 [d] </a:t>
            </a:r>
            <a:r>
              <a:rPr lang="de-DE" dirty="0" smtClean="0"/>
              <a:t>.  </a:t>
            </a:r>
          </a:p>
          <a:p>
            <a:r>
              <a:rPr lang="de-DE" dirty="0" smtClean="0"/>
              <a:t>                                 und  bei ÜsF = ca.  </a:t>
            </a:r>
            <a:r>
              <a:rPr lang="de-DE" sz="2000" b="1" dirty="0" smtClean="0">
                <a:solidFill>
                  <a:srgbClr val="FF33CC"/>
                </a:solidFill>
              </a:rPr>
              <a:t>1.68</a:t>
            </a:r>
            <a:r>
              <a:rPr lang="de-DE" dirty="0" smtClean="0"/>
              <a:t>   : </a:t>
            </a:r>
            <a:r>
              <a:rPr lang="de-DE" dirty="0" smtClean="0">
                <a:solidFill>
                  <a:srgbClr val="FF33CC"/>
                </a:solidFill>
              </a:rPr>
              <a:t>bei </a:t>
            </a:r>
            <a:r>
              <a:rPr lang="de-DE" dirty="0" err="1" smtClean="0">
                <a:solidFill>
                  <a:srgbClr val="FF33CC"/>
                </a:solidFill>
              </a:rPr>
              <a:t>Sp80_mx</a:t>
            </a:r>
            <a:r>
              <a:rPr lang="de-DE" dirty="0" smtClean="0">
                <a:solidFill>
                  <a:srgbClr val="FF33CC"/>
                </a:solidFill>
              </a:rPr>
              <a:t> = 0, also ohne Kurzzeitspeicher</a:t>
            </a:r>
          </a:p>
          <a:p>
            <a:endParaRPr lang="de-DE" dirty="0" smtClean="0"/>
          </a:p>
          <a:p>
            <a:r>
              <a:rPr lang="de-DE" dirty="0" smtClean="0"/>
              <a:t>4. Darüber hinaus: Strom kann (bilanziert) </a:t>
            </a:r>
            <a:r>
              <a:rPr lang="de-DE" b="1" dirty="0" smtClean="0"/>
              <a:t>exportiert</a:t>
            </a:r>
            <a:r>
              <a:rPr lang="de-DE" dirty="0" smtClean="0"/>
              <a:t> werden, aber </a:t>
            </a:r>
            <a:br>
              <a:rPr lang="de-DE" dirty="0" smtClean="0"/>
            </a:br>
            <a:r>
              <a:rPr lang="de-DE" dirty="0" smtClean="0"/>
              <a:t>               mit asymptotischen Wirkungsgrad von 0,25 </a:t>
            </a:r>
            <a:r>
              <a:rPr lang="de-DE" sz="1200" dirty="0" smtClean="0"/>
              <a:t>(sofern Einspeicherer= „Allzeit Bereit und Sp25= „riesig“)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3" y="721920"/>
            <a:ext cx="3699581" cy="31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 flipH="1">
            <a:off x="8800147" y="127665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2.3.1 Der netto genutzte RE – Strom</a:t>
            </a:r>
          </a:p>
          <a:p>
            <a:endParaRPr lang="de-DE" sz="2000" b="1" dirty="0"/>
          </a:p>
          <a:p>
            <a:r>
              <a:rPr lang="de-DE" sz="2000" b="1" dirty="0" smtClean="0"/>
              <a:t>2.3.2 </a:t>
            </a:r>
            <a:r>
              <a:rPr lang="de-DE" sz="2000" b="1" dirty="0"/>
              <a:t>Der Jahresumschlag des Kurzzeitspeichers </a:t>
            </a:r>
            <a:r>
              <a:rPr lang="de-DE" sz="2000" b="1" dirty="0" smtClean="0"/>
              <a:t>Sp80</a:t>
            </a:r>
          </a:p>
          <a:p>
            <a:endParaRPr lang="de-DE" sz="2000" b="1" dirty="0"/>
          </a:p>
          <a:p>
            <a:r>
              <a:rPr lang="de-DE" sz="1400" b="1" dirty="0" smtClean="0"/>
              <a:t>      2.3.3 </a:t>
            </a:r>
            <a:r>
              <a:rPr lang="de-DE" sz="14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2.3.4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20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2.3.2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9532" y="1880828"/>
            <a:ext cx="6292596" cy="778443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3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39978"/>
            <a:ext cx="2052228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Das 2. wichtige Bild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628800"/>
            <a:ext cx="3239852" cy="295465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ysClr val="windowText" lastClr="000000"/>
                </a:solidFill>
              </a:rPr>
              <a:t>Fazit: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0,25  Tage Sp80 -Kapazität </a:t>
            </a:r>
          </a:p>
          <a:p>
            <a:r>
              <a:rPr lang="de-DE" b="1" dirty="0" smtClean="0"/>
              <a:t>und  </a:t>
            </a:r>
            <a:r>
              <a:rPr lang="de-DE" b="1" dirty="0" smtClean="0">
                <a:solidFill>
                  <a:srgbClr val="3333FF"/>
                </a:solidFill>
              </a:rPr>
              <a:t/>
            </a:r>
            <a:br>
              <a:rPr lang="de-DE" b="1" dirty="0" smtClean="0">
                <a:solidFill>
                  <a:srgbClr val="3333FF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100</a:t>
            </a:r>
            <a:r>
              <a:rPr lang="de-DE" b="1" dirty="0" smtClean="0">
                <a:solidFill>
                  <a:srgbClr val="FF0000"/>
                </a:solidFill>
              </a:rPr>
              <a:t> -</a:t>
            </a:r>
            <a:r>
              <a:rPr lang="de-DE" b="1" dirty="0" smtClean="0">
                <a:solidFill>
                  <a:srgbClr val="C00000"/>
                </a:solidFill>
              </a:rPr>
              <a:t>130 GW 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                    </a:t>
            </a:r>
            <a:r>
              <a:rPr lang="de-DE" b="1" dirty="0" smtClean="0">
                <a:solidFill>
                  <a:srgbClr val="C00000"/>
                </a:solidFill>
              </a:rPr>
              <a:t>Elektrolysekapazität</a:t>
            </a:r>
          </a:p>
          <a:p>
            <a:r>
              <a:rPr lang="de-DE" b="1" dirty="0" smtClean="0"/>
              <a:t>bringen</a:t>
            </a:r>
          </a:p>
          <a:p>
            <a:r>
              <a:rPr lang="de-DE" b="1" dirty="0" smtClean="0"/>
              <a:t>ein Speicherumschlag von immerhin noch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ca.  </a:t>
            </a:r>
            <a:r>
              <a:rPr lang="de-DE" sz="2400" b="1" dirty="0" smtClean="0">
                <a:solidFill>
                  <a:srgbClr val="FF0000"/>
                </a:solidFill>
              </a:rPr>
              <a:t>165</a:t>
            </a:r>
            <a:r>
              <a:rPr lang="de-DE" sz="2400" b="1" dirty="0" smtClean="0"/>
              <a:t> mal im Jahr </a:t>
            </a:r>
            <a:endParaRPr lang="de-DE" b="1" dirty="0" smtClean="0"/>
          </a:p>
          <a:p>
            <a:endParaRPr lang="de-DE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493" y="4941168"/>
            <a:ext cx="2844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P80_mx</a:t>
            </a:r>
            <a:r>
              <a:rPr lang="de-DE" sz="1600" dirty="0" smtClean="0"/>
              <a:t> ist mit Augenmaß ausgewählt, so dass</a:t>
            </a:r>
          </a:p>
          <a:p>
            <a:r>
              <a:rPr lang="de-DE" sz="1600" dirty="0" err="1" smtClean="0">
                <a:solidFill>
                  <a:srgbClr val="FF00FF"/>
                </a:solidFill>
              </a:rPr>
              <a:t>NN</a:t>
            </a:r>
            <a:r>
              <a:rPr lang="de-DE" sz="1400" dirty="0" err="1" smtClean="0">
                <a:solidFill>
                  <a:srgbClr val="FF00FF"/>
                </a:solidFill>
              </a:rPr>
              <a:t>80</a:t>
            </a:r>
            <a:r>
              <a:rPr lang="de-DE" sz="1600" dirty="0" smtClean="0">
                <a:solidFill>
                  <a:srgbClr val="FF00FF"/>
                </a:solidFill>
              </a:rPr>
              <a:t> nicht weniger als 1% unter seinem Maximum  liegt.</a:t>
            </a:r>
          </a:p>
          <a:p>
            <a:r>
              <a:rPr lang="de-DE" sz="1600" dirty="0" smtClean="0">
                <a:solidFill>
                  <a:srgbClr val="FF00FF"/>
                </a:solidFill>
              </a:rPr>
              <a:t>xx</a:t>
            </a:r>
            <a:r>
              <a:rPr lang="de-DE" sz="1600" dirty="0" smtClean="0"/>
              <a:t> [GW]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453786" y="6694297"/>
            <a:ext cx="4428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Kapitel_1.1A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, Bild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1.1A_1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330"/>
            <a:ext cx="551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980601" y="3068960"/>
            <a:ext cx="3951439" cy="8269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1580" y="0"/>
            <a:ext cx="709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Modifikation des Jahresumschlages durch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unterschiedlichen RE-Ausbau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5380037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7"/>
          <p:cNvGrpSpPr/>
          <p:nvPr/>
        </p:nvGrpSpPr>
        <p:grpSpPr>
          <a:xfrm>
            <a:off x="179512" y="1916832"/>
            <a:ext cx="3240360" cy="1976738"/>
            <a:chOff x="179512" y="1376772"/>
            <a:chExt cx="3240360" cy="1976738"/>
          </a:xfrm>
        </p:grpSpPr>
        <p:sp>
          <p:nvSpPr>
            <p:cNvPr id="4" name="Textfeld 3"/>
            <p:cNvSpPr txBox="1"/>
            <p:nvPr/>
          </p:nvSpPr>
          <p:spPr>
            <a:xfrm>
              <a:off x="179512" y="2060848"/>
              <a:ext cx="3240360" cy="12926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C00000"/>
                  </a:solidFill>
                </a:rPr>
                <a:t>39%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sola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r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dirty="0" smtClean="0"/>
                <a:t>: </a:t>
              </a:r>
              <a:r>
                <a:rPr lang="de-DE" b="1" dirty="0" smtClean="0">
                  <a:solidFill>
                    <a:srgbClr val="C00000"/>
                  </a:solidFill>
                </a:rPr>
                <a:t>tatsächlich in </a:t>
              </a:r>
              <a:r>
                <a:rPr lang="de-DE" sz="2000" b="1" dirty="0" smtClean="0">
                  <a:solidFill>
                    <a:srgbClr val="C00000"/>
                  </a:solidFill>
                </a:rPr>
                <a:t>2013 AD</a:t>
              </a:r>
              <a:endParaRPr lang="de-DE" b="1" dirty="0" smtClean="0">
                <a:solidFill>
                  <a:srgbClr val="C00000"/>
                </a:solidFill>
              </a:endParaRPr>
            </a:p>
            <a:p>
              <a:endParaRPr lang="de-DE" dirty="0" smtClean="0"/>
            </a:p>
            <a:p>
              <a:r>
                <a:rPr lang="de-DE" sz="2000" b="1" dirty="0" smtClean="0">
                  <a:solidFill>
                    <a:srgbClr val="008000"/>
                  </a:solidFill>
                </a:rPr>
                <a:t>60% </a:t>
              </a:r>
              <a:r>
                <a:rPr lang="de-DE" sz="1400" dirty="0" smtClean="0">
                  <a:solidFill>
                    <a:srgbClr val="008000"/>
                  </a:solidFill>
                </a:rPr>
                <a:t>solar </a:t>
              </a:r>
              <a:r>
                <a:rPr lang="de-DE" sz="2000" dirty="0" smtClean="0">
                  <a:solidFill>
                    <a:srgbClr val="008000"/>
                  </a:solidFill>
                </a:rPr>
                <a:t>=</a:t>
              </a:r>
              <a:r>
                <a:rPr lang="de-DE" dirty="0" smtClean="0">
                  <a:solidFill>
                    <a:srgbClr val="008000"/>
                  </a:solidFill>
                </a:rPr>
                <a:t> " </a:t>
              </a:r>
              <a:r>
                <a:rPr lang="de-DE" b="1" dirty="0" smtClean="0">
                  <a:solidFill>
                    <a:srgbClr val="008000"/>
                  </a:solidFill>
                </a:rPr>
                <a:t>Solar</a:t>
              </a:r>
              <a:r>
                <a:rPr lang="de-DE" dirty="0" smtClean="0">
                  <a:solidFill>
                    <a:srgbClr val="008000"/>
                  </a:solidFill>
                </a:rPr>
                <a:t>-Szenario"</a:t>
              </a:r>
            </a:p>
            <a:p>
              <a:r>
                <a:rPr lang="de-DE" sz="2000" b="1" dirty="0" smtClean="0">
                  <a:solidFill>
                    <a:srgbClr val="0000FF"/>
                  </a:solidFill>
                </a:rPr>
                <a:t>20%</a:t>
              </a:r>
              <a:r>
                <a:rPr lang="de-DE" dirty="0" smtClean="0"/>
                <a:t> </a:t>
              </a:r>
              <a:r>
                <a:rPr lang="de-DE" sz="1400" dirty="0" smtClean="0">
                  <a:solidFill>
                    <a:srgbClr val="0000FF"/>
                  </a:solidFill>
                </a:rPr>
                <a:t>solar </a:t>
              </a:r>
              <a:r>
                <a:rPr lang="de-DE" sz="2000" dirty="0" smtClean="0">
                  <a:solidFill>
                    <a:srgbClr val="0000FF"/>
                  </a:solidFill>
                </a:rPr>
                <a:t>=</a:t>
              </a:r>
              <a:r>
                <a:rPr lang="de-DE" dirty="0" smtClean="0">
                  <a:solidFill>
                    <a:srgbClr val="0000FF"/>
                  </a:solidFill>
                </a:rPr>
                <a:t> "</a:t>
              </a:r>
              <a:r>
                <a:rPr lang="de-DE" b="1" dirty="0" smtClean="0">
                  <a:solidFill>
                    <a:srgbClr val="0000FF"/>
                  </a:solidFill>
                </a:rPr>
                <a:t>Wind</a:t>
              </a:r>
              <a:r>
                <a:rPr lang="de-DE" dirty="0" smtClean="0">
                  <a:solidFill>
                    <a:srgbClr val="0000FF"/>
                  </a:solidFill>
                </a:rPr>
                <a:t>- Szenario"</a:t>
              </a:r>
              <a:r>
                <a:rPr lang="de-DE" dirty="0" smtClean="0"/>
                <a:t> 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79512" y="1376772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u="sng" dirty="0" smtClean="0"/>
                <a:t>Szenarien für solarer Anteil </a:t>
              </a:r>
              <a:r>
                <a:rPr lang="de-DE" sz="2000" dirty="0" smtClean="0"/>
                <a:t/>
              </a:r>
              <a:br>
                <a:rPr lang="de-DE" sz="2000" dirty="0" smtClean="0"/>
              </a:br>
              <a:r>
                <a:rPr lang="de-DE" sz="2000" dirty="0" smtClean="0"/>
                <a:t>am RE-JahresAufkommen</a:t>
              </a:r>
              <a:endParaRPr lang="de-DE" sz="2000" dirty="0"/>
            </a:p>
          </p:txBody>
        </p:sp>
      </p:grpSp>
      <p:sp>
        <p:nvSpPr>
          <p:cNvPr id="7" name="Abgerundetes Rechteck 6"/>
          <p:cNvSpPr/>
          <p:nvPr/>
        </p:nvSpPr>
        <p:spPr>
          <a:xfrm>
            <a:off x="71500" y="1880828"/>
            <a:ext cx="3348372" cy="2232248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3508" y="4401108"/>
            <a:ext cx="3132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Ausmaß der RE-Produktion</a:t>
            </a:r>
          </a:p>
          <a:p>
            <a:r>
              <a:rPr lang="de-DE" dirty="0" smtClean="0"/>
              <a:t>[</a:t>
            </a:r>
            <a:r>
              <a:rPr lang="de-DE" sz="1600" dirty="0" smtClean="0"/>
              <a:t>100%]</a:t>
            </a:r>
            <a:r>
              <a:rPr lang="de-DE" sz="2000" b="1" dirty="0" smtClean="0"/>
              <a:t>Autarkie .= 0% Import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90% Autarkie  .= 10% Import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61248"/>
            <a:ext cx="356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Allzeit Bereit</a:t>
            </a:r>
            <a:r>
              <a:rPr lang="de-DE" sz="1600" b="1" dirty="0" smtClean="0"/>
              <a:t> </a:t>
            </a:r>
            <a:r>
              <a:rPr lang="de-DE" sz="1400" dirty="0" smtClean="0"/>
              <a:t>.=  Unbegrenzte </a:t>
            </a:r>
            <a:r>
              <a:rPr lang="de-DE" sz="1400" b="1" dirty="0" smtClean="0"/>
              <a:t>Einspeicherer</a:t>
            </a:r>
            <a:r>
              <a:rPr lang="de-DE" sz="1400" dirty="0" smtClean="0"/>
              <a:t>;</a:t>
            </a:r>
            <a:br>
              <a:rPr lang="de-DE" sz="1400" dirty="0" smtClean="0"/>
            </a:br>
            <a:r>
              <a:rPr lang="de-DE" sz="1400" dirty="0" smtClean="0"/>
              <a:t>                       </a:t>
            </a:r>
            <a:r>
              <a:rPr lang="de-DE" sz="1200" dirty="0" smtClean="0"/>
              <a:t>Begrenzung nur durch Speicherzustand  </a:t>
            </a:r>
            <a:endParaRPr lang="de-DE" sz="1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07504" y="4365104"/>
            <a:ext cx="3348372" cy="1044116"/>
          </a:xfrm>
          <a:prstGeom prst="roundRect">
            <a:avLst/>
          </a:prstGeom>
          <a:solidFill>
            <a:schemeClr val="bg2">
              <a:lumMod val="5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319972" y="6694297"/>
            <a:ext cx="47885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GroßSpeicherRE2013_2014_DXX.xlsm!D_Alle.Kap.1;  Bild1.3_NN_alle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2.3.1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  2.3.2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2000" b="1" dirty="0"/>
          </a:p>
          <a:p>
            <a:r>
              <a:rPr lang="de-DE" sz="2000" b="1" dirty="0" smtClean="0"/>
              <a:t>2.3.3 </a:t>
            </a:r>
            <a:r>
              <a:rPr lang="de-DE" sz="20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2.3.4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20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2.3.3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43542" y="2497253"/>
            <a:ext cx="7180786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1332148" cy="338554"/>
          </a:xfrm>
          <a:prstGeom prst="rect">
            <a:avLst/>
          </a:prstGeom>
          <a:solidFill>
            <a:srgbClr val="EAEAEA"/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600" b="1" u="sng" dirty="0" smtClean="0"/>
              <a:t>Wirkungsgrade</a:t>
            </a:r>
            <a:endParaRPr lang="de-DE" sz="16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1583668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Ausnutzungsgrad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der möglichen RE-Arbeit 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08069"/>
              </p:ext>
            </p:extLst>
          </p:nvPr>
        </p:nvGraphicFramePr>
        <p:xfrm>
          <a:off x="2843300" y="1211760"/>
          <a:ext cx="6271592" cy="47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9512" y="1088740"/>
            <a:ext cx="2663788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8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</a:t>
            </a:r>
            <a:r>
              <a:rPr lang="de-DE" sz="20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29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Strom aus RE-Quelle,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960948"/>
            <a:ext cx="2879812" cy="64633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RE -Aufkommen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genutzt, abgespeichert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12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überschüssig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7504" y="1088740"/>
            <a:ext cx="2772308" cy="720080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Bild9.3_eta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842442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96" y="332656"/>
            <a:ext cx="584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u="sng" dirty="0" smtClean="0">
                <a:latin typeface="Arial" pitchFamily="34" charset="0"/>
                <a:cs typeface="Arial" pitchFamily="34" charset="0"/>
              </a:rPr>
              <a:t>für den gesamten Bereich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der RE Abdeckung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4031" y="1537227"/>
            <a:ext cx="2232248" cy="40011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0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</a:t>
            </a:r>
            <a:r>
              <a:rPr lang="de-DE" sz="16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1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29518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2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= Strom aus RE-Quelle,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05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              „Strom aus der Steckdose“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960948"/>
            <a:ext cx="2879812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2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2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= RE -Aufkommen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genutzt, abgespeichert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105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überschüssig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34318" y="1508954"/>
            <a:ext cx="2322636" cy="456657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Bild9.4_eta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35496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82" y="1304764"/>
            <a:ext cx="6203256" cy="473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2.3.1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  2.3.2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2000" b="1" dirty="0"/>
          </a:p>
          <a:p>
            <a:r>
              <a:rPr lang="de-DE" sz="2000" b="1" dirty="0" smtClean="0"/>
              <a:t>     </a:t>
            </a:r>
            <a:r>
              <a:rPr lang="de-DE" sz="1400" b="1" dirty="0" smtClean="0"/>
              <a:t>2.3.3 </a:t>
            </a:r>
            <a:r>
              <a:rPr lang="de-DE" sz="1400" b="1" dirty="0"/>
              <a:t>Der Ausnutzungsgrad des brutto erzeugten RE-Stromes</a:t>
            </a:r>
            <a:endParaRPr lang="de-DE" sz="2000" b="1" dirty="0"/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</a:t>
            </a:r>
            <a:r>
              <a:rPr lang="de-DE" sz="2000" b="1" dirty="0" smtClean="0"/>
              <a:t>2.3.4 Strom-Bereitstellung </a:t>
            </a:r>
            <a:r>
              <a:rPr lang="de-DE" sz="2000" b="1" dirty="0"/>
              <a:t>aus direktem RE-Strom, Speicher und </a:t>
            </a:r>
            <a:r>
              <a:rPr lang="de-DE" sz="2000" b="1" dirty="0" smtClean="0"/>
              <a:t>Import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2.3.4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83660" y="3033737"/>
            <a:ext cx="7948780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4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548680"/>
            <a:ext cx="85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entscheidende Argument, hier entnommen aus einem Gastvortrag des zuständigen </a:t>
            </a:r>
            <a:br>
              <a:rPr lang="de-DE" dirty="0" smtClean="0"/>
            </a:br>
            <a:r>
              <a:rPr lang="de-DE" dirty="0" smtClean="0"/>
              <a:t>Ifo Mitarbeiters Hans Dieter Karl, in der Uni Konstanz (Physik) am 2014.0722: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16133" y="6021288"/>
            <a:ext cx="8784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Quelle:</a:t>
            </a:r>
            <a:r>
              <a:rPr lang="de-DE" dirty="0" smtClean="0"/>
              <a:t>   </a:t>
            </a:r>
            <a:r>
              <a:rPr lang="de-DE" sz="1200" u="sng" dirty="0">
                <a:hlinkClick r:id="rId2"/>
              </a:rPr>
              <a:t>http://</a:t>
            </a:r>
            <a:r>
              <a:rPr lang="de-DE" sz="1200" u="sng" dirty="0" err="1">
                <a:hlinkClick r:id="rId2"/>
              </a:rPr>
              <a:t>streaming.uni-konstanz.de</a:t>
            </a:r>
            <a:r>
              <a:rPr lang="de-DE" sz="1200" u="sng" dirty="0">
                <a:hlinkClick r:id="rId2"/>
              </a:rPr>
              <a:t>/</a:t>
            </a:r>
            <a:r>
              <a:rPr lang="de-DE" sz="1200" u="sng" dirty="0" err="1">
                <a:hlinkClick r:id="rId2"/>
              </a:rPr>
              <a:t>player</a:t>
            </a:r>
            <a:r>
              <a:rPr lang="de-DE" sz="1200" u="sng" dirty="0">
                <a:hlinkClick r:id="rId2"/>
              </a:rPr>
              <a:t>/?</a:t>
            </a:r>
            <a:r>
              <a:rPr lang="de-DE" sz="1200" u="sng" dirty="0" err="1" smtClean="0">
                <a:hlinkClick r:id="rId2"/>
              </a:rPr>
              <a:t>videoFile</a:t>
            </a:r>
            <a:r>
              <a:rPr lang="de-DE" sz="1200" u="sng" dirty="0" smtClean="0">
                <a:hlinkClick r:id="rId2"/>
              </a:rPr>
              <a:t>=</a:t>
            </a:r>
            <a:r>
              <a:rPr lang="de-DE" sz="1200" u="sng" dirty="0" err="1" smtClean="0">
                <a:hlinkClick r:id="rId2"/>
              </a:rPr>
              <a:t>phy-10600-20141_2014-07-22_01&amp;format</a:t>
            </a:r>
            <a:r>
              <a:rPr lang="de-DE" sz="1200" u="sng" dirty="0" smtClean="0">
                <a:hlinkClick r:id="rId2"/>
              </a:rPr>
              <a:t>=</a:t>
            </a:r>
            <a:r>
              <a:rPr lang="de-DE" sz="1200" u="sng" dirty="0" err="1" smtClean="0">
                <a:hlinkClick r:id="rId2"/>
              </a:rPr>
              <a:t>02&amp;pip</a:t>
            </a:r>
            <a:r>
              <a:rPr lang="de-DE" sz="1200" u="sng" dirty="0" smtClean="0">
                <a:hlinkClick r:id="rId2"/>
              </a:rPr>
              <a:t>=</a:t>
            </a:r>
            <a:r>
              <a:rPr lang="de-DE" sz="1200" u="sng" dirty="0" err="1" smtClean="0">
                <a:hlinkClick r:id="rId2"/>
              </a:rPr>
              <a:t>true&amp;mp4</a:t>
            </a:r>
            <a:r>
              <a:rPr lang="de-DE" sz="1200" u="sng" dirty="0" smtClean="0">
                <a:hlinkClick r:id="rId2"/>
              </a:rPr>
              <a:t>=</a:t>
            </a:r>
            <a:r>
              <a:rPr lang="de-DE" sz="1200" u="sng" dirty="0" err="1" smtClean="0">
                <a:hlinkClick r:id="rId2"/>
              </a:rPr>
              <a:t>true</a:t>
            </a:r>
            <a:endParaRPr lang="de-DE" sz="1200" u="sng" dirty="0" smtClean="0"/>
          </a:p>
          <a:p>
            <a:r>
              <a:rPr lang="de-DE" sz="1200" u="sng" dirty="0"/>
              <a:t> </a:t>
            </a:r>
            <a:r>
              <a:rPr lang="de-DE" sz="1200" dirty="0" smtClean="0"/>
              <a:t>                      dort Bild 29,  etwa ab Minute 53 </a:t>
            </a:r>
            <a:endParaRPr lang="de-DE" sz="1200" dirty="0"/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28153" y="1412776"/>
            <a:ext cx="5760720" cy="4440555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2411760" y="3104964"/>
            <a:ext cx="1044116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445986" y="3104964"/>
            <a:ext cx="26462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275856" y="3429000"/>
            <a:ext cx="18717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569748" y="3215910"/>
            <a:ext cx="14045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err="1" smtClean="0"/>
              <a:t>SpeicherKapazität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4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564" y="152636"/>
            <a:ext cx="784887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-Strom  </a:t>
            </a: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aufgeteilt in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,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Sp80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aus </a:t>
            </a:r>
            <a:r>
              <a:rPr lang="de-DE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Sp25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647564" cy="338554"/>
          </a:xfrm>
          <a:prstGeom prst="rect">
            <a:avLst/>
          </a:prstGeom>
          <a:solidFill>
            <a:srgbClr val="EAEAEA"/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600" b="1" u="sng" dirty="0" smtClean="0"/>
              <a:t>Import</a:t>
            </a:r>
            <a:endParaRPr lang="de-DE" sz="1600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3779912" y="6669360"/>
            <a:ext cx="51485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GroßSpeicherRE2013_2014_DXX.xlsm!D_39sol.Kap.9;2  Bild9.2_StromAnteile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6165304"/>
            <a:ext cx="4536504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1.00 = Import +RE-Strom (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direkt und aus Speichern)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656692"/>
            <a:ext cx="7538811" cy="542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6408204" y="62733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ÜsF</a:t>
            </a:r>
            <a:r>
              <a:rPr lang="de-DE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Überschussfaktor</a:t>
            </a:r>
            <a:endParaRPr lang="de-DE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330391" y="658109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728700"/>
            <a:ext cx="4212468" cy="30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95243" y="872716"/>
            <a:ext cx="4441253" cy="228869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363538" indent="-363538"/>
            <a:r>
              <a:rPr lang="de-DE" dirty="0" smtClean="0"/>
              <a:t>1. Der </a:t>
            </a:r>
            <a:r>
              <a:rPr lang="de-DE" dirty="0"/>
              <a:t> </a:t>
            </a:r>
            <a:r>
              <a:rPr lang="de-DE" dirty="0" smtClean="0"/>
              <a:t>zur Deckung der </a:t>
            </a:r>
            <a:r>
              <a:rPr lang="de-DE" sz="1400" dirty="0" smtClean="0"/>
              <a:t>90%</a:t>
            </a:r>
            <a:r>
              <a:rPr lang="de-DE" dirty="0" smtClean="0"/>
              <a:t> Autarkie not-wendige Überschussfaktor </a:t>
            </a:r>
            <a:r>
              <a:rPr lang="de-DE" b="1" dirty="0" smtClean="0">
                <a:solidFill>
                  <a:srgbClr val="C00000"/>
                </a:solidFill>
              </a:rPr>
              <a:t>ÜsF geht zurück</a:t>
            </a:r>
            <a:r>
              <a:rPr lang="de-DE" dirty="0" smtClean="0"/>
              <a:t>.  Es wird also weniger </a:t>
            </a:r>
            <a:r>
              <a:rPr lang="de-DE" b="1" dirty="0" smtClean="0">
                <a:solidFill>
                  <a:srgbClr val="C00000"/>
                </a:solidFill>
              </a:rPr>
              <a:t>RE_brutto</a:t>
            </a:r>
            <a:r>
              <a:rPr lang="de-DE" dirty="0" smtClean="0"/>
              <a:t> erzeugt.</a:t>
            </a:r>
          </a:p>
          <a:p>
            <a:pPr marL="363538" indent="-363538"/>
            <a:endParaRPr lang="de-DE" dirty="0" smtClean="0"/>
          </a:p>
          <a:p>
            <a:pPr marL="363538" indent="-363538">
              <a:tabLst>
                <a:tab pos="363538" algn="l"/>
              </a:tabLst>
            </a:pPr>
            <a:r>
              <a:rPr lang="de-DE" dirty="0" smtClean="0"/>
              <a:t>2. Dadurch sinkt die </a:t>
            </a:r>
            <a:r>
              <a:rPr lang="de-DE" b="1" dirty="0" smtClean="0">
                <a:solidFill>
                  <a:srgbClr val="0033CC"/>
                </a:solidFill>
              </a:rPr>
              <a:t>direkt zum Verbraucher lieferbare  </a:t>
            </a:r>
            <a:r>
              <a:rPr lang="de-DE" dirty="0" smtClean="0"/>
              <a:t>Strommenge  </a:t>
            </a:r>
            <a:r>
              <a:rPr lang="de-DE" b="1" dirty="0" err="1" smtClean="0">
                <a:solidFill>
                  <a:srgbClr val="0033CC"/>
                </a:solidFill>
              </a:rPr>
              <a:t>RE_dir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und mehr Strom muss aus den Speichern</a:t>
            </a:r>
            <a:br>
              <a:rPr lang="de-DE" dirty="0" smtClean="0"/>
            </a:br>
            <a:r>
              <a:rPr lang="de-DE" dirty="0" smtClean="0"/>
              <a:t>                                                          kommen.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921" y="151036"/>
            <a:ext cx="65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Was passiert bei größer </a:t>
            </a:r>
            <a:r>
              <a:rPr lang="de-DE" b="1" u="sng" dirty="0" smtClean="0"/>
              <a:t>werdender Kapazität des  </a:t>
            </a:r>
            <a:r>
              <a:rPr lang="de-DE" b="1" u="sng" dirty="0"/>
              <a:t>Sp80-Speicher: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3948618"/>
            <a:ext cx="8352928" cy="688256"/>
          </a:xfrm>
          <a:prstGeom prst="rect">
            <a:avLst/>
          </a:prstGeom>
          <a:solidFill>
            <a:srgbClr val="FFE07D"/>
          </a:solidFill>
        </p:spPr>
        <p:txBody>
          <a:bodyPr wrap="square" lIns="0" tIns="36000" rIns="0" bIns="36000" rtlCol="0">
            <a:spAutoFit/>
          </a:bodyPr>
          <a:lstStyle/>
          <a:p>
            <a:pPr marL="363538" indent="-363538"/>
            <a:r>
              <a:rPr lang="de-DE" sz="2000" dirty="0" smtClean="0"/>
              <a:t>3. Trotzdem geht die</a:t>
            </a:r>
            <a:r>
              <a:rPr lang="de-DE" sz="2000" b="1" dirty="0" smtClean="0">
                <a:solidFill>
                  <a:srgbClr val="009900"/>
                </a:solidFill>
              </a:rPr>
              <a:t> Stromaufnahme aus dem Langzeitspeicher Sp25 zurück. </a:t>
            </a:r>
            <a:r>
              <a:rPr lang="de-DE" sz="2000" dirty="0" smtClean="0"/>
              <a:t>Zunächst kräftig und dann immer weniger.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0" y="6597352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0820" y="4812852"/>
            <a:ext cx="8352928" cy="145769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363538" indent="-363538">
              <a:tabLst>
                <a:tab pos="363538" algn="l"/>
              </a:tabLst>
            </a:pPr>
            <a:r>
              <a:rPr lang="de-DE" dirty="0" smtClean="0"/>
              <a:t>4. Dafür nimmt aber die </a:t>
            </a:r>
            <a:r>
              <a:rPr lang="de-DE" b="1" dirty="0" smtClean="0">
                <a:solidFill>
                  <a:srgbClr val="6600CC"/>
                </a:solidFill>
              </a:rPr>
              <a:t>Stromaufnahme aus dem Sp80 umso stärker zu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b="1" dirty="0" err="1" smtClean="0">
                <a:solidFill>
                  <a:srgbClr val="6600CC"/>
                </a:solidFill>
              </a:rPr>
              <a:t>Sp80_out</a:t>
            </a:r>
            <a:r>
              <a:rPr lang="de-DE" dirty="0" smtClean="0"/>
              <a:t> muss nämlich</a:t>
            </a:r>
            <a:br>
              <a:rPr lang="de-DE" dirty="0" smtClean="0"/>
            </a:br>
            <a:r>
              <a:rPr lang="de-DE" dirty="0" smtClean="0"/>
              <a:t>        sowohl    die  geringere </a:t>
            </a:r>
            <a:r>
              <a:rPr lang="de-DE" b="1" dirty="0" smtClean="0">
                <a:solidFill>
                  <a:srgbClr val="0033CC"/>
                </a:solidFill>
              </a:rPr>
              <a:t>direkte </a:t>
            </a:r>
            <a:r>
              <a:rPr lang="de-DE" b="1" dirty="0" err="1" smtClean="0">
                <a:solidFill>
                  <a:srgbClr val="0033CC"/>
                </a:solidFill>
              </a:rPr>
              <a:t>Stomversorgung</a:t>
            </a:r>
            <a:r>
              <a:rPr lang="de-DE" dirty="0" smtClean="0">
                <a:solidFill>
                  <a:srgbClr val="0033CC"/>
                </a:solidFill>
              </a:rPr>
              <a:t>,</a:t>
            </a:r>
            <a:r>
              <a:rPr lang="de-DE" b="1" dirty="0" smtClean="0">
                <a:solidFill>
                  <a:srgbClr val="0033CC"/>
                </a:solidFill>
              </a:rPr>
              <a:t>  </a:t>
            </a:r>
            <a:r>
              <a:rPr lang="de-DE" b="1" dirty="0" err="1" smtClean="0">
                <a:solidFill>
                  <a:srgbClr val="0033CC"/>
                </a:solidFill>
              </a:rPr>
              <a:t>RE_dir</a:t>
            </a:r>
            <a:r>
              <a:rPr lang="de-DE" dirty="0" smtClean="0">
                <a:solidFill>
                  <a:srgbClr val="0033CC"/>
                </a:solidFill>
              </a:rPr>
              <a:t>,</a:t>
            </a:r>
            <a:br>
              <a:rPr lang="de-DE" dirty="0" smtClean="0">
                <a:solidFill>
                  <a:srgbClr val="0033CC"/>
                </a:solidFill>
              </a:rPr>
            </a:br>
            <a:r>
              <a:rPr lang="de-DE" dirty="0" smtClean="0">
                <a:solidFill>
                  <a:srgbClr val="0033CC"/>
                </a:solidFill>
              </a:rPr>
              <a:t>       </a:t>
            </a:r>
            <a:r>
              <a:rPr lang="de-DE" dirty="0" smtClean="0"/>
              <a:t>als auch   </a:t>
            </a:r>
            <a:r>
              <a:rPr lang="de-DE" dirty="0" smtClean="0">
                <a:solidFill>
                  <a:srgbClr val="009900"/>
                </a:solidFill>
              </a:rPr>
              <a:t>die  abfallende Entnahme  aus dem Langzeitspeicher, </a:t>
            </a:r>
            <a:r>
              <a:rPr lang="de-DE" b="1" dirty="0" smtClean="0">
                <a:solidFill>
                  <a:srgbClr val="009900"/>
                </a:solidFill>
              </a:rPr>
              <a:t>Sp25 _out</a:t>
            </a:r>
            <a:r>
              <a:rPr lang="de-DE" dirty="0" smtClean="0">
                <a:solidFill>
                  <a:srgbClr val="009900"/>
                </a:solidFill>
              </a:rPr>
              <a:t>,</a:t>
            </a:r>
          </a:p>
          <a:p>
            <a:pPr marL="363538" indent="-363538">
              <a:tabLst>
                <a:tab pos="363538" algn="l"/>
              </a:tabLst>
            </a:pPr>
            <a:r>
              <a:rPr lang="de-DE" dirty="0" smtClean="0">
                <a:solidFill>
                  <a:srgbClr val="009900"/>
                </a:solidFill>
              </a:rPr>
              <a:t>     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6600CC"/>
                </a:solidFill>
              </a:rPr>
              <a:t>ausgleichen</a:t>
            </a:r>
            <a:r>
              <a:rPr lang="de-DE" dirty="0" smtClean="0">
                <a:solidFill>
                  <a:srgbClr val="6600CC"/>
                </a:solidFill>
              </a:rPr>
              <a:t>.</a:t>
            </a:r>
            <a:endParaRPr lang="de-DE" dirty="0">
              <a:solidFill>
                <a:srgbClr val="6600CC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9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45059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157" y="3429000"/>
            <a:ext cx="449918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179512" y="1736812"/>
            <a:ext cx="2556284" cy="1003061"/>
          </a:xfrm>
          <a:prstGeom prst="rect">
            <a:avLst/>
          </a:prstGeom>
          <a:noFill/>
        </p:spPr>
        <p:txBody>
          <a:bodyPr wrap="square" lIns="18000" tIns="18000" rIns="0" bIns="0" rtlCol="0">
            <a:spAutoFit/>
          </a:bodyPr>
          <a:lstStyle/>
          <a:p>
            <a:r>
              <a:rPr lang="de-DE" b="1" u="sng" dirty="0" smtClean="0">
                <a:latin typeface="Arial" pitchFamily="34" charset="0"/>
                <a:cs typeface="Arial" pitchFamily="34" charset="0"/>
              </a:rPr>
              <a:t>10 % Import erbringt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000" dirty="0" smtClean="0"/>
              <a:t>  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b="1" dirty="0" smtClean="0">
                <a:solidFill>
                  <a:srgbClr val="C00000"/>
                </a:solidFill>
              </a:rPr>
              <a:t>weniger </a:t>
            </a:r>
            <a:r>
              <a:rPr lang="de-DE" b="1" dirty="0" err="1" smtClean="0">
                <a:solidFill>
                  <a:srgbClr val="C00000"/>
                </a:solidFill>
              </a:rPr>
              <a:t>ÜsF</a:t>
            </a:r>
            <a:r>
              <a:rPr lang="de-DE" dirty="0" smtClean="0"/>
              <a:t>: 0,2 +mehr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weniger Sp80 möglich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5733256"/>
            <a:ext cx="320384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1,00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RE-Strom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direkt + aus Speicher)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+ Import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57654" y="4257092"/>
            <a:ext cx="1108956" cy="449063"/>
          </a:xfrm>
          <a:prstGeom prst="rect">
            <a:avLst/>
          </a:prstGeom>
          <a:noFill/>
        </p:spPr>
        <p:txBody>
          <a:bodyPr wrap="square" lIns="18000" tIns="18000" rIns="0" bIns="0" rtlCol="0">
            <a:spAutoFit/>
          </a:bodyPr>
          <a:lstStyle/>
          <a:p>
            <a:r>
              <a:rPr lang="de-DE" b="1" u="sng" dirty="0" smtClean="0">
                <a:latin typeface="Arial" pitchFamily="34" charset="0"/>
                <a:cs typeface="Arial" pitchFamily="34" charset="0"/>
              </a:rPr>
              <a:t>Autarkie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000" dirty="0" smtClean="0"/>
              <a:t>  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8532" y="732754"/>
            <a:ext cx="8487943" cy="5201424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Aufgabe: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Man muss zu vernünftigen Kosten Tagesspeicher bauen</a:t>
            </a:r>
            <a:r>
              <a:rPr lang="de-DE" sz="2000" b="1" dirty="0" smtClean="0"/>
              <a:t>,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       -  mit einem  möglichst </a:t>
            </a:r>
            <a:r>
              <a:rPr lang="de-DE" b="1" dirty="0" smtClean="0">
                <a:solidFill>
                  <a:srgbClr val="FF0000"/>
                </a:solidFill>
              </a:rPr>
              <a:t>hohen </a:t>
            </a:r>
            <a:r>
              <a:rPr lang="de-DE" b="1" u="sng" dirty="0" smtClean="0">
                <a:solidFill>
                  <a:srgbClr val="FF0000"/>
                </a:solidFill>
              </a:rPr>
              <a:t>Wirkungsgrad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( 80%)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-  mit einer </a:t>
            </a:r>
            <a:r>
              <a:rPr lang="de-DE" b="1" u="sng" dirty="0" smtClean="0"/>
              <a:t>Speicherkapazität</a:t>
            </a:r>
            <a:r>
              <a:rPr lang="de-DE" b="1" dirty="0" smtClean="0"/>
              <a:t> von ca. </a:t>
            </a:r>
            <a:r>
              <a:rPr lang="de-DE" sz="2400" b="1" dirty="0" smtClean="0"/>
              <a:t>0,25 </a:t>
            </a:r>
            <a:r>
              <a:rPr lang="de-DE" b="1" dirty="0" smtClean="0"/>
              <a:t>Tagesverbrauch </a:t>
            </a:r>
            <a:r>
              <a:rPr lang="de-DE" dirty="0" smtClean="0"/>
              <a:t>(= 6 </a:t>
            </a:r>
            <a:r>
              <a:rPr lang="de-DE" dirty="0" err="1" smtClean="0"/>
              <a:t>VollastStunden</a:t>
            </a:r>
            <a:r>
              <a:rPr lang="de-DE" dirty="0" smtClean="0"/>
              <a:t>)</a:t>
            </a:r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    </a:t>
            </a:r>
            <a:r>
              <a:rPr lang="de-DE" sz="2400" dirty="0" smtClean="0"/>
              <a:t>-</a:t>
            </a:r>
            <a:r>
              <a:rPr lang="de-DE" sz="2400" b="1" dirty="0" smtClean="0">
                <a:solidFill>
                  <a:srgbClr val="C00000"/>
                </a:solidFill>
              </a:rPr>
              <a:t>  </a:t>
            </a:r>
            <a:r>
              <a:rPr lang="de-DE" b="1" dirty="0" smtClean="0"/>
              <a:t>für </a:t>
            </a:r>
            <a:r>
              <a:rPr lang="de-DE" b="1" dirty="0"/>
              <a:t>einen </a:t>
            </a:r>
            <a:r>
              <a:rPr lang="de-DE" b="1" u="sng" dirty="0">
                <a:solidFill>
                  <a:srgbClr val="C00000"/>
                </a:solidFill>
              </a:rPr>
              <a:t>Jahresumschlag</a:t>
            </a:r>
            <a:r>
              <a:rPr lang="de-DE" b="1" dirty="0"/>
              <a:t> von </a:t>
            </a:r>
            <a:r>
              <a:rPr lang="de-DE" sz="2400" b="1" dirty="0">
                <a:solidFill>
                  <a:srgbClr val="C00000"/>
                </a:solidFill>
              </a:rPr>
              <a:t>ca. 165</a:t>
            </a:r>
          </a:p>
          <a:p>
            <a:endParaRPr lang="de-DE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Die üblichen Kandidaten sind PSKW ; Batterien; </a:t>
            </a:r>
            <a:r>
              <a:rPr lang="de-DE" sz="2400" b="1" dirty="0" err="1" smtClean="0"/>
              <a:t>CAES</a:t>
            </a:r>
            <a:r>
              <a:rPr lang="de-DE" sz="2400" b="1" dirty="0" smtClean="0"/>
              <a:t> :</a:t>
            </a:r>
            <a:br>
              <a:rPr lang="de-DE" sz="2400" b="1" dirty="0" smtClean="0"/>
            </a:br>
            <a:r>
              <a:rPr lang="de-DE" sz="2000" dirty="0" smtClean="0"/>
              <a:t>         interessant, aber begrenzt oder noch nicht überzeugend</a:t>
            </a:r>
          </a:p>
          <a:p>
            <a:endParaRPr lang="de-DE" sz="2000" dirty="0" smtClean="0"/>
          </a:p>
          <a:p>
            <a:r>
              <a:rPr lang="de-DE" sz="2000" dirty="0" smtClean="0"/>
              <a:t>daher:</a:t>
            </a:r>
            <a:br>
              <a:rPr lang="de-DE" sz="2000" dirty="0" smtClean="0"/>
            </a:b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Prüfe neuen Ansatz</a:t>
            </a:r>
            <a:r>
              <a:rPr lang="de-DE" sz="2800" dirty="0" smtClean="0"/>
              <a:t>: </a:t>
            </a:r>
            <a:r>
              <a:rPr lang="de-DE" sz="3600" b="1" dirty="0" smtClean="0">
                <a:solidFill>
                  <a:srgbClr val="3333FF"/>
                </a:solidFill>
              </a:rPr>
              <a:t>Bergspeicher</a:t>
            </a:r>
            <a:endParaRPr lang="de-DE" sz="3200" b="1" dirty="0" smtClean="0">
              <a:solidFill>
                <a:srgbClr val="C00000"/>
              </a:solidFill>
            </a:endParaRPr>
          </a:p>
          <a:p>
            <a:endParaRPr lang="de-DE" sz="900" b="1" dirty="0"/>
          </a:p>
          <a:p>
            <a:r>
              <a:rPr lang="de-DE" b="1" dirty="0" smtClean="0"/>
              <a:t>                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           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Zwischenergebnis</a:t>
            </a:r>
            <a:endParaRPr lang="de-DE" sz="28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9512" y="6427767"/>
            <a:ext cx="80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Bem.: Derzeitige PSKW-Kapazität in DEU = 40 GWh = ca.: 2/3 Vollaststunde = ca. 0.03 [d}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5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64804"/>
            <a:ext cx="7772400" cy="1872207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de-DE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dirty="0">
                <a:latin typeface="Arial" pitchFamily="34" charset="0"/>
                <a:cs typeface="Arial" pitchFamily="34" charset="0"/>
              </a:rPr>
              <a:t>-artige Speicher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143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3.</a:t>
            </a:r>
            <a:endParaRPr lang="de-DE" sz="12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7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438034"/>
            <a:ext cx="8820980" cy="17389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Pumpspeicherwerk,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1.  dem </a:t>
            </a:r>
            <a:r>
              <a:rPr lang="de-DE" sz="28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oberem Speicher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2. einem  technischen </a:t>
            </a:r>
            <a:r>
              <a:rPr lang="de-DE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Hohlkörper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auf dem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Meeresboden</a:t>
            </a:r>
            <a:b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unterem Speicher.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544560"/>
            <a:ext cx="7956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Eine  lokale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entleert den Hohlkörper</a:t>
            </a:r>
            <a:r>
              <a:rPr lang="de-DE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und  gewinnt die Energie 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beim </a:t>
            </a:r>
            <a:r>
              <a:rPr lang="de-DE" sz="24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Befüllen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zurück. 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5556" y="50038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Außer kurzen Verbindungsstücken sind keine Leitungen nötig.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Meerei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3.1</a:t>
            </a:r>
            <a:endParaRPr lang="de-DE" sz="1400" b="1" dirty="0"/>
          </a:p>
        </p:txBody>
      </p:sp>
      <p:sp>
        <p:nvSpPr>
          <p:cNvPr id="8" name="Ellipse 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2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" y="10264"/>
            <a:ext cx="9290236" cy="65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nmz.de/files/Hoch_Tief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6" y="1"/>
            <a:ext cx="571499" cy="571499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6665876"/>
            <a:ext cx="902749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900" b="1" dirty="0" smtClean="0">
                <a:latin typeface="Arial" pitchFamily="34" charset="0"/>
                <a:cs typeface="Arial" pitchFamily="34" charset="0"/>
              </a:rPr>
              <a:t>Quelle: Hochtief -</a:t>
            </a:r>
            <a:r>
              <a:rPr lang="de-DE" sz="900" b="1" dirty="0" err="1" smtClean="0">
                <a:latin typeface="Arial" pitchFamily="34" charset="0"/>
                <a:cs typeface="Arial" pitchFamily="34" charset="0"/>
              </a:rPr>
              <a:t>A.Garg</a:t>
            </a:r>
            <a:r>
              <a:rPr lang="de-DE" sz="900" b="1" dirty="0" smtClean="0">
                <a:latin typeface="Arial" pitchFamily="34" charset="0"/>
                <a:cs typeface="Arial" pitchFamily="34" charset="0"/>
              </a:rPr>
              <a:t> e.a.: 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Presentation C2 auf IRES 7 (2012): STENSEA (</a:t>
            </a:r>
            <a:r>
              <a:rPr lang="en-US" sz="900" b="1" kern="0" dirty="0" smtClean="0">
                <a:latin typeface="Arial" pitchFamily="34" charset="0"/>
                <a:cs typeface="Arial" pitchFamily="34" charset="0"/>
              </a:rPr>
              <a:t>Stored Energy  in Sea)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900" b="1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The Feasibility of an Underwater Pumped Hydro Storage System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143635"/>
            <a:ext cx="524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Projekt STENSEA 2012: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18510" y="6210018"/>
            <a:ext cx="403194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Originalfolie: </a:t>
            </a:r>
            <a:r>
              <a:rPr lang="de-DE" b="1" dirty="0" err="1" smtClean="0"/>
              <a:t>Garg</a:t>
            </a:r>
            <a:r>
              <a:rPr lang="de-DE" b="1" dirty="0" smtClean="0"/>
              <a:t> e.a.(2012), Hochtief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165870" y="908720"/>
            <a:ext cx="5846289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1">
                <a:shade val="50000"/>
              </a:schemeClr>
            </a:solidFill>
          </a:ln>
          <a:effectLst>
            <a:glow>
              <a:srgbClr val="FFC000"/>
            </a:glow>
            <a:softEdge rad="31750"/>
          </a:effectLst>
        </p:spPr>
        <p:txBody>
          <a:bodyPr wrap="square" lIns="0" tIns="0" rIns="0" bIns="0">
            <a:spAutoFit/>
          </a:bodyPr>
          <a:lstStyle/>
          <a:p>
            <a:r>
              <a:rPr lang="de-DE" sz="2400" b="1" dirty="0" smtClean="0">
                <a:solidFill>
                  <a:srgbClr val="3333FF"/>
                </a:solidFill>
              </a:rPr>
              <a:t> </a:t>
            </a:r>
            <a:r>
              <a:rPr lang="de-DE" sz="2200" b="1" dirty="0" smtClean="0">
                <a:solidFill>
                  <a:srgbClr val="3333FF"/>
                </a:solidFill>
              </a:rPr>
              <a:t>178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b="1" dirty="0" err="1"/>
              <a:t>PartialKosten</a:t>
            </a:r>
            <a:r>
              <a:rPr lang="de-DE" dirty="0"/>
              <a:t>  </a:t>
            </a:r>
            <a:r>
              <a:rPr lang="de-DE" sz="1600" dirty="0"/>
              <a:t>„in situ“ </a:t>
            </a:r>
            <a:r>
              <a:rPr lang="de-DE" sz="1600" dirty="0" err="1"/>
              <a:t>Speicherkapazitzät</a:t>
            </a:r>
            <a:r>
              <a:rPr lang="de-DE" sz="1600" dirty="0"/>
              <a:t>“</a:t>
            </a:r>
          </a:p>
        </p:txBody>
      </p:sp>
      <p:sp>
        <p:nvSpPr>
          <p:cNvPr id="2" name="Rechteck 1"/>
          <p:cNvSpPr/>
          <p:nvPr/>
        </p:nvSpPr>
        <p:spPr>
          <a:xfrm>
            <a:off x="154949" y="1378806"/>
            <a:ext cx="5857209" cy="338554"/>
          </a:xfrm>
          <a:prstGeom prst="rect">
            <a:avLst/>
          </a:prstGeom>
          <a:solidFill>
            <a:srgbClr val="FFE07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Helvetica 45 Light" pitchFamily="34" charset="0"/>
              </a:rPr>
              <a:t>525</a:t>
            </a:r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Helvetica 45 Light" pitchFamily="34" charset="0"/>
              </a:rPr>
              <a:t>€/kW </a:t>
            </a:r>
            <a:r>
              <a:rPr lang="en-US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1600" b="1" dirty="0" smtClean="0">
                <a:latin typeface="Helvetica 45 Light" pitchFamily="34" charset="0"/>
              </a:rPr>
              <a:t>Pump-turbine</a:t>
            </a:r>
            <a:r>
              <a:rPr lang="en-US" sz="1600" b="1" dirty="0" smtClean="0">
                <a:solidFill>
                  <a:srgbClr val="565656"/>
                </a:solidFill>
                <a:latin typeface="Helvetica 45 Light" pitchFamily="34" charset="0"/>
              </a:rPr>
              <a:t> </a:t>
            </a:r>
            <a:r>
              <a:rPr lang="en-US" sz="1600" dirty="0">
                <a:solidFill>
                  <a:srgbClr val="565656"/>
                </a:solidFill>
                <a:latin typeface="Helvetica 45 Light" pitchFamily="34" charset="0"/>
              </a:rPr>
              <a:t>with electro-mechanical </a:t>
            </a:r>
            <a:r>
              <a:rPr lang="en-US" sz="1600" dirty="0" smtClean="0">
                <a:solidFill>
                  <a:srgbClr val="565656"/>
                </a:solidFill>
                <a:latin typeface="Helvetica 45 Light" pitchFamily="34" charset="0"/>
              </a:rPr>
              <a:t>equipment 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12696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49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6524" y="1854023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Unser Ansatz:</a:t>
            </a:r>
          </a:p>
          <a:p>
            <a:r>
              <a:rPr lang="de-DE" sz="2400" dirty="0" smtClean="0"/>
              <a:t>      Speicherung in </a:t>
            </a:r>
            <a:r>
              <a:rPr lang="de-DE" sz="2400" b="1" dirty="0" smtClean="0">
                <a:solidFill>
                  <a:srgbClr val="FF0000"/>
                </a:solidFill>
              </a:rPr>
              <a:t>neuen </a:t>
            </a:r>
            <a:r>
              <a:rPr lang="de-DE" sz="2400" b="1" dirty="0" smtClean="0">
                <a:solidFill>
                  <a:srgbClr val="C00000"/>
                </a:solidFill>
              </a:rPr>
              <a:t>sehr tief liegenden Blindschächten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7030A0"/>
                </a:solidFill>
              </a:rPr>
              <a:t>Gemeinsamer Hydraulikschacht</a:t>
            </a:r>
            <a:r>
              <a:rPr lang="de-DE" sz="2400" dirty="0" smtClean="0"/>
              <a:t>  mit mehreren </a:t>
            </a:r>
            <a:r>
              <a:rPr lang="de-DE" sz="2400" dirty="0" smtClean="0">
                <a:solidFill>
                  <a:srgbClr val="CC6600"/>
                </a:solidFill>
              </a:rPr>
              <a:t>Stockwerken</a:t>
            </a:r>
          </a:p>
          <a:p>
            <a:r>
              <a:rPr lang="de-DE" sz="1100" dirty="0" smtClean="0"/>
              <a:t>   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3333FF"/>
                </a:solidFill>
              </a:rPr>
              <a:t>Gleichartige PumpTurbinen </a:t>
            </a:r>
            <a:r>
              <a:rPr lang="de-DE" sz="2400" dirty="0" smtClean="0"/>
              <a:t>transportieren seriell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  von </a:t>
            </a:r>
            <a:r>
              <a:rPr lang="de-DE" sz="2400" dirty="0" smtClean="0">
                <a:solidFill>
                  <a:srgbClr val="C00000"/>
                </a:solidFill>
              </a:rPr>
              <a:t>Stockwerk zu Stockwerk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530" y="5049180"/>
            <a:ext cx="8010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Eventuell </a:t>
            </a:r>
            <a:br>
              <a:rPr lang="de-DE" sz="2000" b="1" u="sng" dirty="0" smtClean="0"/>
            </a:br>
            <a:r>
              <a:rPr lang="de-DE" sz="2000" b="1" u="sng" dirty="0" smtClean="0"/>
              <a:t>vorhandene Bergwerks-Infrastruktur</a:t>
            </a:r>
            <a:r>
              <a:rPr lang="de-DE" sz="2000" b="1" dirty="0" smtClean="0"/>
              <a:t>  </a:t>
            </a:r>
            <a:r>
              <a:rPr lang="de-DE" sz="2000" dirty="0" smtClean="0"/>
              <a:t> liefert: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</a:t>
            </a:r>
            <a:r>
              <a:rPr lang="de-DE" sz="2400" b="1" dirty="0" smtClean="0">
                <a:solidFill>
                  <a:srgbClr val="336600"/>
                </a:solidFill>
              </a:rPr>
              <a:t>Versorgungschacht, Zuwegung,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 Förderung des Abraumes beim Bau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5" y="44624"/>
            <a:ext cx="2610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4.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476545" y="290845"/>
            <a:ext cx="814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Das </a:t>
            </a:r>
            <a:r>
              <a:rPr lang="de-DE" sz="3200" b="1" dirty="0" err="1" smtClean="0">
                <a:solidFill>
                  <a:srgbClr val="C00000"/>
                </a:solidFill>
              </a:rPr>
              <a:t>TiefSchacht</a:t>
            </a:r>
            <a:r>
              <a:rPr lang="de-DE" sz="3200" b="1" dirty="0" err="1" smtClean="0"/>
              <a:t>.PumpSpeicherKraftwerk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smtClean="0"/>
              <a:t>(</a:t>
            </a:r>
            <a:r>
              <a:rPr lang="de-DE" sz="2400" b="1" dirty="0" smtClean="0">
                <a:solidFill>
                  <a:srgbClr val="FF0000"/>
                </a:solidFill>
              </a:rPr>
              <a:t>TS</a:t>
            </a:r>
            <a:r>
              <a:rPr lang="de-DE" sz="2400" b="1" dirty="0" smtClean="0"/>
              <a:t>.PSKW</a:t>
            </a:r>
            <a:r>
              <a:rPr lang="de-DE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58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012" y="377497"/>
            <a:ext cx="892848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u="sng" dirty="0" smtClean="0">
                <a:solidFill>
                  <a:srgbClr val="C00000"/>
                </a:solidFill>
              </a:rPr>
              <a:t>Neubau </a:t>
            </a:r>
            <a:r>
              <a:rPr lang="de-DE" sz="4000" dirty="0" smtClean="0"/>
              <a:t>von </a:t>
            </a:r>
            <a:r>
              <a:rPr lang="de-DE" sz="4000" b="1" dirty="0" smtClean="0">
                <a:solidFill>
                  <a:srgbClr val="C00000"/>
                </a:solidFill>
              </a:rPr>
              <a:t>Schacht</a:t>
            </a:r>
            <a:r>
              <a:rPr lang="de-DE" sz="4000" dirty="0" smtClean="0"/>
              <a:t>-Speicherkraftwerken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935829" y="1592796"/>
            <a:ext cx="7070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Getrennte Optimierung der Funktionen</a:t>
            </a:r>
            <a:r>
              <a:rPr lang="de-DE" sz="2000" dirty="0" smtClean="0"/>
              <a:t>: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Speicher-Blindschacht,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Hydraulikschacht mit Stockwerken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für Standard  Pumpturbinen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Versorgungsschacht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Außenbecken (bzw. Oberflächengewässer)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6840" y="5581911"/>
            <a:ext cx="832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TS.PSKW  sind neu konzipierte Untertage-</a:t>
            </a:r>
            <a:r>
              <a:rPr lang="de-DE" dirty="0" err="1" smtClean="0"/>
              <a:t>SpeicherKraftwerke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die eigenständig optimiert werden 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die sich aber an vorhandene Bergbaustrukturen anlehnen können 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427" y="47577"/>
            <a:ext cx="453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dirty="0"/>
              <a:t> </a:t>
            </a:r>
            <a:r>
              <a:rPr lang="de-DE" sz="1400" dirty="0" smtClean="0"/>
              <a:t>4.0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935596" y="3861048"/>
            <a:ext cx="706086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Speicherschächte müssen </a:t>
            </a:r>
          </a:p>
          <a:p>
            <a:r>
              <a:rPr lang="de-DE" sz="2000" b="1" dirty="0" smtClean="0"/>
              <a:t>              </a:t>
            </a:r>
            <a:r>
              <a:rPr lang="de-DE" sz="2000" b="1" dirty="0" smtClean="0">
                <a:solidFill>
                  <a:srgbClr val="FF0000"/>
                </a:solidFill>
              </a:rPr>
              <a:t>viele Jahrzehnte </a:t>
            </a:r>
            <a:r>
              <a:rPr lang="de-DE" sz="2000" dirty="0" smtClean="0">
                <a:solidFill>
                  <a:srgbClr val="FF0000"/>
                </a:solidFill>
              </a:rPr>
              <a:t>(100 Jahre ?) </a:t>
            </a:r>
            <a:r>
              <a:rPr lang="de-DE" sz="2000" dirty="0" smtClean="0"/>
              <a:t>funktionstüchtig bleiben</a:t>
            </a:r>
          </a:p>
          <a:p>
            <a:r>
              <a:rPr lang="de-DE" sz="2000" dirty="0" smtClean="0"/>
              <a:t>              </a:t>
            </a:r>
            <a:r>
              <a:rPr lang="de-DE" sz="2000" b="1" dirty="0" smtClean="0">
                <a:solidFill>
                  <a:srgbClr val="008000"/>
                </a:solidFill>
              </a:rPr>
              <a:t>keine Bergschäden </a:t>
            </a:r>
            <a:r>
              <a:rPr lang="de-DE" sz="2000" dirty="0" smtClean="0"/>
              <a:t>verursachen,  </a:t>
            </a:r>
          </a:p>
          <a:p>
            <a:r>
              <a:rPr lang="de-DE" sz="2000" dirty="0" smtClean="0">
                <a:solidFill>
                  <a:srgbClr val="3333FF"/>
                </a:solidFill>
              </a:rPr>
              <a:t>              </a:t>
            </a:r>
            <a:r>
              <a:rPr lang="de-DE" sz="2000" b="1" dirty="0" smtClean="0">
                <a:solidFill>
                  <a:srgbClr val="3333FF"/>
                </a:solidFill>
              </a:rPr>
              <a:t>kaum Unterhaltskosten </a:t>
            </a:r>
            <a:r>
              <a:rPr lang="de-DE" sz="2000" dirty="0" smtClean="0"/>
              <a:t>benötigen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681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/>
          <p:nvPr/>
        </p:nvSpPr>
        <p:spPr>
          <a:xfrm>
            <a:off x="7234930" y="2368241"/>
            <a:ext cx="1612891" cy="48052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dirty="0" smtClean="0">
                <a:effectLst/>
                <a:ea typeface="Calibri"/>
                <a:cs typeface="Times New Roman"/>
              </a:rPr>
              <a:t> </a:t>
            </a:r>
            <a:r>
              <a:rPr lang="de-DE" sz="1600" b="1" dirty="0" smtClean="0">
                <a:effectLst/>
                <a:ea typeface="Calibri"/>
                <a:cs typeface="Times New Roman"/>
              </a:rPr>
              <a:t>Förderschacht: </a:t>
            </a:r>
            <a:br>
              <a:rPr lang="de-DE" sz="1600" b="1" dirty="0" smtClean="0">
                <a:effectLst/>
                <a:ea typeface="Calibri"/>
                <a:cs typeface="Times New Roman"/>
              </a:rPr>
            </a:br>
            <a:r>
              <a:rPr lang="de-DE" sz="1200" dirty="0" smtClean="0">
                <a:effectLst/>
                <a:ea typeface="Calibri"/>
                <a:cs typeface="Times New Roman"/>
              </a:rPr>
              <a:t>  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bis -</a:t>
            </a:r>
            <a:r>
              <a:rPr lang="de-DE" sz="1600" b="1" dirty="0" err="1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2000m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 </a:t>
            </a:r>
            <a:r>
              <a:rPr lang="de-DE" sz="1600" b="1" dirty="0">
                <a:solidFill>
                  <a:srgbClr val="3333FF"/>
                </a:solidFill>
                <a:effectLst/>
                <a:ea typeface="Calibri"/>
                <a:cs typeface="Times New Roman"/>
              </a:rPr>
              <a:t>Teufe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20172" y="153590"/>
            <a:ext cx="73006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/>
              <a:t>Wie verteuern sich Blindschächte mit der </a:t>
            </a:r>
            <a:r>
              <a:rPr lang="de-DE" sz="2400" b="1" dirty="0" smtClean="0">
                <a:solidFill>
                  <a:srgbClr val="3333FF"/>
                </a:solidFill>
              </a:rPr>
              <a:t>End-Teufe ?</a:t>
            </a:r>
            <a:endParaRPr lang="de-DE" sz="2400" b="1" dirty="0">
              <a:solidFill>
                <a:srgbClr val="3333FF"/>
              </a:solidFill>
            </a:endParaRPr>
          </a:p>
        </p:txBody>
      </p:sp>
      <p:sp>
        <p:nvSpPr>
          <p:cNvPr id="17" name="Textfeld 35"/>
          <p:cNvSpPr txBox="1"/>
          <p:nvPr/>
        </p:nvSpPr>
        <p:spPr>
          <a:xfrm>
            <a:off x="6278605" y="4009403"/>
            <a:ext cx="739140" cy="2387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 smtClean="0">
                <a:effectLst/>
                <a:ea typeface="Calibri"/>
                <a:cs typeface="Times New Roman"/>
              </a:rPr>
              <a:t> Baustelle </a:t>
            </a:r>
            <a:endParaRPr lang="de-DE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06561" y="1837219"/>
            <a:ext cx="3176263" cy="4421697"/>
            <a:chOff x="5559884" y="1453361"/>
            <a:chExt cx="3176263" cy="4421697"/>
          </a:xfrm>
        </p:grpSpPr>
        <p:grpSp>
          <p:nvGrpSpPr>
            <p:cNvPr id="18" name="Zeichenbereich 1"/>
            <p:cNvGrpSpPr/>
            <p:nvPr/>
          </p:nvGrpSpPr>
          <p:grpSpPr>
            <a:xfrm>
              <a:off x="5559884" y="1453361"/>
              <a:ext cx="3084830" cy="3919855"/>
              <a:chOff x="0" y="0"/>
              <a:chExt cx="3084830" cy="3919855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0" y="0"/>
                <a:ext cx="3084830" cy="3919855"/>
              </a:xfrm>
              <a:prstGeom prst="rect">
                <a:avLst/>
              </a:prstGeom>
            </p:spPr>
          </p:sp>
          <p:sp>
            <p:nvSpPr>
              <p:cNvPr id="20" name="Rechteck 19"/>
              <p:cNvSpPr/>
              <p:nvPr/>
            </p:nvSpPr>
            <p:spPr>
              <a:xfrm>
                <a:off x="1241453" y="349235"/>
                <a:ext cx="263808" cy="145126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0" y="1552154"/>
                <a:ext cx="1241453" cy="1652221"/>
                <a:chOff x="0" y="1552154"/>
                <a:chExt cx="1241453" cy="1652221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0" y="1552154"/>
                  <a:ext cx="597449" cy="310432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535376" y="1699610"/>
                  <a:ext cx="706077" cy="10089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32" name="Gruppieren 31"/>
                <p:cNvGrpSpPr/>
                <p:nvPr/>
              </p:nvGrpSpPr>
              <p:grpSpPr>
                <a:xfrm>
                  <a:off x="139663" y="1839304"/>
                  <a:ext cx="316168" cy="1365071"/>
                  <a:chOff x="139663" y="1839304"/>
                  <a:chExt cx="316168" cy="1365071"/>
                </a:xfrm>
              </p:grpSpPr>
              <p:sp>
                <p:nvSpPr>
                  <p:cNvPr id="33" name="Rechteck 32"/>
                  <p:cNvSpPr/>
                  <p:nvPr/>
                </p:nvSpPr>
                <p:spPr>
                  <a:xfrm>
                    <a:off x="170700" y="1839304"/>
                    <a:ext cx="263808" cy="1358134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" name="Band nach oben 33"/>
                  <p:cNvSpPr/>
                  <p:nvPr/>
                </p:nvSpPr>
                <p:spPr>
                  <a:xfrm>
                    <a:off x="139663" y="2754251"/>
                    <a:ext cx="316168" cy="450124"/>
                  </a:xfrm>
                  <a:prstGeom prst="ribbon2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cxnSp>
            <p:nvCxnSpPr>
              <p:cNvPr id="22" name="Gerade Verbindung 21"/>
              <p:cNvCxnSpPr>
                <a:stCxn id="30" idx="0"/>
                <a:endCxn id="34" idx="0"/>
              </p:cNvCxnSpPr>
              <p:nvPr/>
            </p:nvCxnSpPr>
            <p:spPr>
              <a:xfrm flipH="1">
                <a:off x="297746" y="1552154"/>
                <a:ext cx="979" cy="120209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Band nach unten 22"/>
              <p:cNvSpPr/>
              <p:nvPr/>
            </p:nvSpPr>
            <p:spPr>
              <a:xfrm>
                <a:off x="1249211" y="1474547"/>
                <a:ext cx="256050" cy="325952"/>
              </a:xfrm>
              <a:prstGeom prst="ribbon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Gerade Verbindung 23"/>
              <p:cNvCxnSpPr>
                <a:stCxn id="25" idx="3"/>
              </p:cNvCxnSpPr>
              <p:nvPr/>
            </p:nvCxnSpPr>
            <p:spPr>
              <a:xfrm flipH="1">
                <a:off x="1370546" y="0"/>
                <a:ext cx="0" cy="1542565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Halber Rahmen 24"/>
              <p:cNvSpPr/>
              <p:nvPr/>
            </p:nvSpPr>
            <p:spPr>
              <a:xfrm>
                <a:off x="1225926" y="0"/>
                <a:ext cx="362485" cy="380093"/>
              </a:xfrm>
              <a:prstGeom prst="halfFrame">
                <a:avLst>
                  <a:gd name="adj1" fmla="val 21430"/>
                  <a:gd name="adj2" fmla="val 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54313" y="364556"/>
                <a:ext cx="2664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 flipH="1">
                <a:off x="2154680" y="1555523"/>
                <a:ext cx="597436" cy="31032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>
              <a:xfrm flipH="1">
                <a:off x="1510690" y="1702927"/>
                <a:ext cx="706062" cy="10085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 flipH="1">
                <a:off x="2317616" y="1842443"/>
                <a:ext cx="263802" cy="197206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Textfeld 35"/>
            <p:cNvSpPr txBox="1"/>
            <p:nvPr/>
          </p:nvSpPr>
          <p:spPr>
            <a:xfrm>
              <a:off x="7423605" y="5373216"/>
              <a:ext cx="1312542" cy="50184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400" b="1" dirty="0" smtClean="0">
                  <a:effectLst/>
                  <a:ea typeface="Calibri"/>
                  <a:cs typeface="Times New Roman"/>
                </a:rPr>
                <a:t> Blindschacht  bis 3000 m Teufe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de-DE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165619" y="3911640"/>
            <a:ext cx="32403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</a:t>
            </a:r>
            <a:r>
              <a:rPr lang="de-DE" dirty="0" smtClean="0"/>
              <a:t> Zum </a:t>
            </a:r>
            <a:r>
              <a:rPr lang="de-DE" sz="2000" b="1" dirty="0" smtClean="0"/>
              <a:t>Standard-Schachtbau</a:t>
            </a:r>
          </a:p>
          <a:p>
            <a:r>
              <a:rPr lang="de-DE" dirty="0" smtClean="0"/>
              <a:t>mit </a:t>
            </a:r>
            <a:r>
              <a:rPr lang="de-DE" sz="2000" b="1" dirty="0" smtClean="0"/>
              <a:t>500 – 800 €/m3</a:t>
            </a:r>
            <a:endParaRPr lang="de-DE" b="1" dirty="0" smtClean="0"/>
          </a:p>
          <a:p>
            <a:r>
              <a:rPr lang="de-DE" dirty="0" smtClean="0"/>
              <a:t>kommt noch eine </a:t>
            </a:r>
            <a:r>
              <a:rPr lang="de-DE" b="1" dirty="0" smtClean="0">
                <a:solidFill>
                  <a:srgbClr val="3333FF"/>
                </a:solidFill>
              </a:rPr>
              <a:t>weitere Stufe</a:t>
            </a:r>
          </a:p>
          <a:p>
            <a:r>
              <a:rPr lang="de-DE" dirty="0" smtClean="0"/>
              <a:t>der </a:t>
            </a:r>
            <a:r>
              <a:rPr lang="de-DE" b="1" dirty="0" smtClean="0">
                <a:solidFill>
                  <a:srgbClr val="3333FF"/>
                </a:solidFill>
              </a:rPr>
              <a:t>Abraum- Förderung</a:t>
            </a:r>
          </a:p>
          <a:p>
            <a:r>
              <a:rPr lang="de-DE" dirty="0" smtClean="0"/>
              <a:t>hinzu.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395895" y="2364851"/>
            <a:ext cx="24754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</a:t>
            </a:r>
            <a:r>
              <a:rPr lang="de-DE" dirty="0" smtClean="0"/>
              <a:t> Statt {Kohle + Berge}</a:t>
            </a:r>
          </a:p>
          <a:p>
            <a:r>
              <a:rPr lang="de-DE" dirty="0" smtClean="0"/>
              <a:t>wird nun 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Abraum gefördert</a:t>
            </a:r>
            <a:endParaRPr lang="de-DE" b="1" dirty="0">
              <a:solidFill>
                <a:srgbClr val="3333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2258" y="1024076"/>
            <a:ext cx="4126722" cy="2508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0" rtlCol="0">
            <a:spAutoFit/>
          </a:bodyPr>
          <a:lstStyle/>
          <a:p>
            <a:r>
              <a:rPr lang="de-DE" u="sng" dirty="0" smtClean="0"/>
              <a:t>Tiefer (deutscher) Kohlebergbau</a:t>
            </a:r>
            <a:r>
              <a:rPr lang="de-DE" dirty="0" smtClean="0"/>
              <a:t>:</a:t>
            </a:r>
          </a:p>
          <a:p>
            <a:r>
              <a:rPr lang="de-DE" dirty="0" smtClean="0"/>
              <a:t>  Gesamtkosten:   160 €/</a:t>
            </a:r>
            <a:r>
              <a:rPr lang="de-DE" b="1" dirty="0" smtClean="0"/>
              <a:t>t Kohle  </a:t>
            </a:r>
            <a:br>
              <a:rPr lang="de-DE" b="1" dirty="0" smtClean="0"/>
            </a:br>
            <a:r>
              <a:rPr lang="de-DE" b="1" dirty="0" smtClean="0"/>
              <a:t>                       </a:t>
            </a:r>
            <a:r>
              <a:rPr lang="de-DE" dirty="0" smtClean="0"/>
              <a:t>= ca. </a:t>
            </a:r>
            <a:r>
              <a:rPr lang="de-DE" sz="2000" dirty="0" smtClean="0"/>
              <a:t>160 €/</a:t>
            </a:r>
            <a:r>
              <a:rPr lang="de-DE" sz="2000" dirty="0" smtClean="0">
                <a:solidFill>
                  <a:srgbClr val="3333FF"/>
                </a:solidFill>
              </a:rPr>
              <a:t>m</a:t>
            </a:r>
            <a:r>
              <a:rPr lang="de-DE" sz="2000" baseline="30000" dirty="0" smtClean="0">
                <a:solidFill>
                  <a:srgbClr val="3333FF"/>
                </a:solidFill>
              </a:rPr>
              <a:t>3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{Kohle +Berge}</a:t>
            </a:r>
          </a:p>
          <a:p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/>
              <a:t>davon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für die </a:t>
            </a:r>
            <a:r>
              <a:rPr lang="de-DE" b="1" dirty="0">
                <a:solidFill>
                  <a:srgbClr val="FF0000"/>
                </a:solidFill>
              </a:rPr>
              <a:t>Seilfahrt </a:t>
            </a:r>
            <a:r>
              <a:rPr lang="de-DE" b="1" dirty="0" smtClean="0"/>
              <a:t>vielleicht ca. </a:t>
            </a:r>
            <a:r>
              <a:rPr lang="de-DE" sz="2000" b="1" dirty="0" smtClean="0">
                <a:solidFill>
                  <a:srgbClr val="FF0000"/>
                </a:solidFill>
              </a:rPr>
              <a:t>50 </a:t>
            </a:r>
            <a:r>
              <a:rPr lang="de-DE" sz="2000" b="1" dirty="0">
                <a:solidFill>
                  <a:srgbClr val="FF0000"/>
                </a:solidFill>
              </a:rPr>
              <a:t>€</a:t>
            </a:r>
            <a:r>
              <a:rPr lang="de-DE" sz="2000" b="1" dirty="0"/>
              <a:t>/</a:t>
            </a:r>
            <a:r>
              <a:rPr lang="de-DE" sz="2000" b="1" dirty="0" smtClean="0">
                <a:solidFill>
                  <a:srgbClr val="3333FF"/>
                </a:solidFill>
              </a:rPr>
              <a:t>m</a:t>
            </a:r>
            <a:r>
              <a:rPr lang="de-DE" sz="2000" b="1" baseline="30000" dirty="0" smtClean="0">
                <a:solidFill>
                  <a:srgbClr val="3333FF"/>
                </a:solidFill>
              </a:rPr>
              <a:t>3</a:t>
            </a:r>
            <a:r>
              <a:rPr lang="de-DE" sz="2000" b="1" dirty="0" smtClean="0">
                <a:solidFill>
                  <a:srgbClr val="3333FF"/>
                </a:solidFill>
              </a:rPr>
              <a:t>.</a:t>
            </a:r>
          </a:p>
          <a:p>
            <a:r>
              <a:rPr lang="de-DE" sz="900" dirty="0" smtClean="0"/>
              <a:t> </a:t>
            </a:r>
          </a:p>
          <a:p>
            <a:r>
              <a:rPr lang="de-DE" u="sng" dirty="0" smtClean="0"/>
              <a:t>Aber beachte</a:t>
            </a:r>
            <a:r>
              <a:rPr lang="de-DE" dirty="0"/>
              <a:t>: </a:t>
            </a:r>
            <a:r>
              <a:rPr lang="de-DE" dirty="0" smtClean="0"/>
              <a:t>Der </a:t>
            </a:r>
            <a:r>
              <a:rPr lang="de-DE" dirty="0"/>
              <a:t>Vergleich gilt </a:t>
            </a:r>
            <a:r>
              <a:rPr lang="de-DE" dirty="0" smtClean="0"/>
              <a:t>nur</a:t>
            </a:r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bei vergleichbarer </a:t>
            </a:r>
            <a:r>
              <a:rPr lang="de-DE" dirty="0">
                <a:solidFill>
                  <a:srgbClr val="FF0000"/>
                </a:solidFill>
              </a:rPr>
              <a:t>Gesamtförderung</a:t>
            </a:r>
            <a:r>
              <a:rPr lang="de-DE" dirty="0"/>
              <a:t>,</a:t>
            </a:r>
          </a:p>
          <a:p>
            <a:r>
              <a:rPr lang="de-DE" dirty="0"/>
              <a:t>also bei </a:t>
            </a:r>
            <a:r>
              <a:rPr lang="de-DE" dirty="0" smtClean="0"/>
              <a:t>„viel</a:t>
            </a:r>
            <a:r>
              <a:rPr lang="de-DE" dirty="0"/>
              <a:t>“ </a:t>
            </a:r>
            <a:r>
              <a:rPr lang="de-DE" dirty="0" smtClean="0"/>
              <a:t>Aushub</a:t>
            </a:r>
            <a:endParaRPr lang="de-DE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8141302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-508" y="8620"/>
            <a:ext cx="900100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(.2b)</a:t>
            </a:r>
            <a:r>
              <a:rPr lang="de-DE" sz="1400" dirty="0" smtClean="0"/>
              <a:t>PSKW</a:t>
            </a:r>
            <a:endParaRPr lang="de-DE" dirty="0"/>
          </a:p>
        </p:txBody>
      </p:sp>
      <p:sp>
        <p:nvSpPr>
          <p:cNvPr id="39" name="Ellipse 38"/>
          <p:cNvSpPr/>
          <p:nvPr/>
        </p:nvSpPr>
        <p:spPr>
          <a:xfrm>
            <a:off x="8789114" y="85274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3508" y="801951"/>
            <a:ext cx="856895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1. Das Ifo Institut hat </a:t>
            </a:r>
            <a:r>
              <a:rPr lang="de-DE" dirty="0" smtClean="0"/>
              <a:t>–in meiner Formulierung-  </a:t>
            </a:r>
            <a:r>
              <a:rPr lang="de-DE" b="1" dirty="0" smtClean="0"/>
              <a:t>gezeigt, dass</a:t>
            </a:r>
          </a:p>
          <a:p>
            <a:r>
              <a:rPr lang="de-DE" sz="1100" dirty="0" smtClean="0"/>
              <a:t> 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 die </a:t>
            </a:r>
            <a:r>
              <a:rPr lang="de-DE" sz="2000" b="1" dirty="0" smtClean="0">
                <a:solidFill>
                  <a:srgbClr val="FF0000"/>
                </a:solidFill>
              </a:rPr>
              <a:t>gesamte</a:t>
            </a:r>
            <a:r>
              <a:rPr lang="de-DE" dirty="0" smtClean="0"/>
              <a:t> Abdeckung des Speicherbedarfes mit Pumpspeicherkraftwerken (</a:t>
            </a:r>
            <a:r>
              <a:rPr lang="de-DE" b="1" dirty="0" smtClean="0">
                <a:solidFill>
                  <a:srgbClr val="FF0000"/>
                </a:solidFill>
              </a:rPr>
              <a:t>PSKW</a:t>
            </a:r>
            <a:r>
              <a:rPr lang="de-DE" dirty="0" smtClean="0"/>
              <a:t>)  </a:t>
            </a:r>
            <a:r>
              <a:rPr lang="de-DE" b="1" dirty="0" smtClean="0">
                <a:solidFill>
                  <a:srgbClr val="FF0000"/>
                </a:solidFill>
              </a:rPr>
              <a:t>viel zu teuer </a:t>
            </a:r>
            <a:r>
              <a:rPr lang="de-DE" dirty="0" smtClean="0"/>
              <a:t>wäre</a:t>
            </a:r>
          </a:p>
          <a:p>
            <a:r>
              <a:rPr lang="de-DE" dirty="0" smtClean="0"/>
              <a:t>         </a:t>
            </a:r>
            <a:r>
              <a:rPr lang="de-DE" u="sng" dirty="0" smtClean="0"/>
              <a:t>das ist leicht nachvollziehbar</a:t>
            </a:r>
            <a:r>
              <a:rPr lang="de-DE" dirty="0" smtClean="0"/>
              <a:t>: 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Tagesbedarf Strom:  ca. 600 TWh/365 = 1,64 TWh/d</a:t>
            </a:r>
            <a:br>
              <a:rPr lang="de-DE" dirty="0" smtClean="0"/>
            </a:br>
            <a:r>
              <a:rPr lang="de-DE" dirty="0" smtClean="0"/>
              <a:t>                                               für 10 Tage:  ca. 16 TWh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heutige PSKW:          0,04 </a:t>
            </a:r>
          </a:p>
          <a:p>
            <a:r>
              <a:rPr lang="de-DE" dirty="0"/>
              <a:t> </a:t>
            </a:r>
            <a:r>
              <a:rPr lang="de-DE" dirty="0" smtClean="0"/>
              <a:t>           bei absoluter (!) Flaute + </a:t>
            </a:r>
            <a:r>
              <a:rPr lang="de-DE" dirty="0" err="1" smtClean="0"/>
              <a:t>DauerNacht</a:t>
            </a:r>
            <a:r>
              <a:rPr lang="de-DE" dirty="0" smtClean="0"/>
              <a:t>  bräuchte man also ca. </a:t>
            </a:r>
            <a:r>
              <a:rPr lang="de-DE" sz="2000" b="1" dirty="0" smtClean="0"/>
              <a:t>400 fachen Speicher</a:t>
            </a:r>
          </a:p>
          <a:p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 </a:t>
            </a:r>
            <a:r>
              <a:rPr lang="de-DE" b="1" dirty="0" smtClean="0"/>
              <a:t>Betrieb von P2G </a:t>
            </a:r>
            <a:r>
              <a:rPr lang="de-DE" dirty="0" smtClean="0"/>
              <a:t>–Speicher allein schon wg. des schlechten Wirkungsgrad von nur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el-GR" dirty="0" smtClean="0"/>
              <a:t>η</a:t>
            </a:r>
            <a:r>
              <a:rPr lang="de-DE" dirty="0" smtClean="0"/>
              <a:t> =25%    teuer wäre.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u="sng" dirty="0" smtClean="0"/>
              <a:t>das ist korrekt und bekannt</a:t>
            </a:r>
            <a:r>
              <a:rPr lang="de-DE" dirty="0" smtClean="0"/>
              <a:t>, </a:t>
            </a:r>
            <a:r>
              <a:rPr lang="de-DE" sz="1600" dirty="0" smtClean="0"/>
              <a:t>und auch bei etwas großzügiger berechneten </a:t>
            </a:r>
            <a:r>
              <a:rPr lang="el-GR" sz="1600" dirty="0"/>
              <a:t>η</a:t>
            </a:r>
            <a:r>
              <a:rPr lang="de-DE" sz="1600" dirty="0"/>
              <a:t> </a:t>
            </a:r>
            <a:r>
              <a:rPr lang="de-DE" sz="1600" dirty="0" smtClean="0"/>
              <a:t> richtig.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5516" y="4653136"/>
            <a:ext cx="8405155" cy="21544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2. Das </a:t>
            </a:r>
            <a:r>
              <a:rPr lang="de-DE" b="1" dirty="0"/>
              <a:t>Ifo Institut </a:t>
            </a:r>
            <a:r>
              <a:rPr lang="de-DE" b="1" dirty="0" smtClean="0"/>
              <a:t>stellt fest</a:t>
            </a:r>
            <a:r>
              <a:rPr lang="de-DE" dirty="0" smtClean="0"/>
              <a:t>–  dass Gasspeicher etwa  ebenso teuer sind wie Pumpspeicher , gerechnet </a:t>
            </a:r>
            <a:r>
              <a:rPr lang="de-DE" sz="2000" b="1" dirty="0" smtClean="0">
                <a:solidFill>
                  <a:srgbClr val="C00000"/>
                </a:solidFill>
              </a:rPr>
              <a:t>pro </a:t>
            </a:r>
            <a:r>
              <a:rPr lang="de-DE" sz="2000" b="1" u="sng" dirty="0" err="1" smtClean="0">
                <a:solidFill>
                  <a:srgbClr val="C00000"/>
                </a:solidFill>
              </a:rPr>
              <a:t>SpeicherVolumen</a:t>
            </a:r>
            <a:r>
              <a:rPr lang="de-DE" sz="2000" b="1" u="sng" dirty="0" smtClean="0">
                <a:solidFill>
                  <a:srgbClr val="C00000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DE" sz="1600" b="1" dirty="0" smtClean="0">
                <a:solidFill>
                  <a:srgbClr val="C00000"/>
                </a:solidFill>
              </a:rPr>
              <a:t>                       </a:t>
            </a:r>
            <a:r>
              <a:rPr lang="de-DE" sz="1600" dirty="0" smtClean="0"/>
              <a:t>(</a:t>
            </a:r>
            <a:r>
              <a:rPr lang="de-DE" sz="1400" dirty="0" smtClean="0">
                <a:solidFill>
                  <a:srgbClr val="C00000"/>
                </a:solidFill>
              </a:rPr>
              <a:t>wörtlich Prof. Sinn, und er meint es auch so wie aus dem weiteren Zusammenhang hervorgeht</a:t>
            </a:r>
            <a:r>
              <a:rPr lang="de-DE" sz="1400" dirty="0" smtClean="0"/>
              <a:t>)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u="sng" dirty="0" smtClean="0"/>
              <a:t>das </a:t>
            </a:r>
            <a:r>
              <a:rPr lang="de-DE" u="sng" dirty="0"/>
              <a:t>ist korrekt </a:t>
            </a:r>
            <a:r>
              <a:rPr lang="de-DE" u="sng" dirty="0" smtClean="0"/>
              <a:t> - </a:t>
            </a:r>
            <a:r>
              <a:rPr lang="de-DE" sz="2000" b="1" u="sng" dirty="0" smtClean="0">
                <a:solidFill>
                  <a:srgbClr val="C00000"/>
                </a:solidFill>
              </a:rPr>
              <a:t>aber sinnlos </a:t>
            </a:r>
            <a:r>
              <a:rPr lang="de-DE" u="sng" dirty="0" smtClean="0"/>
              <a:t>,</a:t>
            </a:r>
            <a:br>
              <a:rPr lang="de-DE" u="sng" dirty="0" smtClean="0"/>
            </a:br>
            <a:r>
              <a:rPr lang="de-DE" u="sng" dirty="0" smtClean="0"/>
              <a:t> </a:t>
            </a:r>
            <a:r>
              <a:rPr lang="de-DE" dirty="0" smtClean="0"/>
              <a:t>                da man die auf die kWh </a:t>
            </a:r>
            <a:r>
              <a:rPr lang="de-DE" sz="2000" b="1" u="sng" dirty="0" smtClean="0">
                <a:solidFill>
                  <a:srgbClr val="0000FF"/>
                </a:solidFill>
              </a:rPr>
              <a:t>Speicherkapazität</a:t>
            </a:r>
            <a:r>
              <a:rPr lang="de-DE" dirty="0" smtClean="0"/>
              <a:t> beziehen muss </a:t>
            </a:r>
          </a:p>
          <a:p>
            <a:r>
              <a:rPr lang="de-DE" dirty="0" smtClean="0"/>
              <a:t>                    </a:t>
            </a:r>
            <a:r>
              <a:rPr lang="de-DE" b="1" dirty="0" smtClean="0">
                <a:solidFill>
                  <a:srgbClr val="C00000"/>
                </a:solidFill>
              </a:rPr>
              <a:t>Ein m</a:t>
            </a:r>
            <a:r>
              <a:rPr lang="de-DE" b="1" baseline="30000" dirty="0" smtClean="0">
                <a:solidFill>
                  <a:srgbClr val="C00000"/>
                </a:solidFill>
              </a:rPr>
              <a:t>3</a:t>
            </a:r>
            <a:r>
              <a:rPr lang="de-DE" b="1" dirty="0" smtClean="0">
                <a:solidFill>
                  <a:srgbClr val="C00000"/>
                </a:solidFill>
              </a:rPr>
              <a:t> Gasspeicher </a:t>
            </a:r>
            <a:r>
              <a:rPr lang="de-DE" dirty="0" smtClean="0"/>
              <a:t>enthält bei 100 bar etwa 100 * 11 = </a:t>
            </a:r>
            <a:r>
              <a:rPr lang="de-DE" sz="2000" b="1" dirty="0" smtClean="0">
                <a:solidFill>
                  <a:srgbClr val="C00000"/>
                </a:solidFill>
              </a:rPr>
              <a:t>1100  kWh  </a:t>
            </a:r>
            <a:r>
              <a:rPr lang="de-DE" b="1" dirty="0" smtClean="0">
                <a:solidFill>
                  <a:srgbClr val="C00000"/>
                </a:solidFill>
              </a:rPr>
              <a:t>!!!  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0000FF"/>
                </a:solidFill>
              </a:rPr>
              <a:t>                        1 m</a:t>
            </a:r>
            <a:r>
              <a:rPr lang="de-DE" b="1" baseline="30000" dirty="0" smtClean="0">
                <a:solidFill>
                  <a:srgbClr val="0000FF"/>
                </a:solidFill>
              </a:rPr>
              <a:t>3  </a:t>
            </a:r>
            <a:r>
              <a:rPr lang="de-DE" b="1" dirty="0" smtClean="0">
                <a:solidFill>
                  <a:srgbClr val="0000FF"/>
                </a:solidFill>
              </a:rPr>
              <a:t>Wasserspeicher bei 400 m Hub   nur  m*g*h   =  </a:t>
            </a:r>
            <a:r>
              <a:rPr lang="de-DE" sz="2000" b="1" dirty="0" smtClean="0">
                <a:solidFill>
                  <a:srgbClr val="0000FF"/>
                </a:solidFill>
              </a:rPr>
              <a:t>ca. 1 kWh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2606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Kommentar:</a:t>
            </a:r>
            <a:endParaRPr lang="de-DE" sz="2000" b="1" u="sng" dirty="0"/>
          </a:p>
        </p:txBody>
      </p:sp>
    </p:spTree>
    <p:extLst>
      <p:ext uri="{BB962C8B-B14F-4D97-AF65-F5344CB8AC3E}">
        <p14:creationId xmlns:p14="http://schemas.microsoft.com/office/powerpoint/2010/main" val="36758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1654" y="980727"/>
            <a:ext cx="8388932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Hypothese (Hoffnung):</a:t>
            </a:r>
          </a:p>
          <a:p>
            <a:r>
              <a:rPr lang="de-DE" sz="2800" b="1" dirty="0" smtClean="0"/>
              <a:t>Die Kosten </a:t>
            </a:r>
            <a:r>
              <a:rPr lang="de-DE" sz="2800" dirty="0" smtClean="0"/>
              <a:t>des Schachtbaues</a:t>
            </a:r>
            <a:br>
              <a:rPr lang="de-DE" sz="2800" dirty="0" smtClean="0"/>
            </a:br>
            <a:r>
              <a:rPr lang="de-DE" sz="2800" dirty="0" smtClean="0"/>
              <a:t>                 erhöhen sich mit der </a:t>
            </a:r>
            <a:r>
              <a:rPr lang="de-DE" sz="2800" b="1" dirty="0" smtClean="0">
                <a:solidFill>
                  <a:srgbClr val="3333FF"/>
                </a:solidFill>
              </a:rPr>
              <a:t>Teufe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deutlich weniger als proportional </a:t>
            </a:r>
            <a:endParaRPr lang="de-DE" sz="2800" b="1" dirty="0">
              <a:solidFill>
                <a:srgbClr val="C00000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77534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51654" y="3248980"/>
            <a:ext cx="8388932" cy="12618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Fakt:</a:t>
            </a:r>
            <a:endParaRPr lang="de-DE" sz="2000" b="1" u="sng" dirty="0"/>
          </a:p>
          <a:p>
            <a:r>
              <a:rPr lang="de-DE" sz="2800" dirty="0" smtClean="0"/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Energiedichte</a:t>
            </a:r>
            <a:r>
              <a:rPr lang="de-DE" sz="2800" dirty="0" smtClean="0"/>
              <a:t>  ist direkt </a:t>
            </a:r>
            <a:r>
              <a:rPr lang="de-DE" sz="2800" b="1" dirty="0" smtClean="0">
                <a:solidFill>
                  <a:srgbClr val="FF0000"/>
                </a:solidFill>
              </a:rPr>
              <a:t>proportional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 zur </a:t>
            </a:r>
            <a:r>
              <a:rPr lang="de-DE" sz="2800" b="1" dirty="0" smtClean="0">
                <a:solidFill>
                  <a:srgbClr val="FF0000"/>
                </a:solidFill>
              </a:rPr>
              <a:t>mittleren Teufe </a:t>
            </a:r>
            <a:r>
              <a:rPr lang="de-DE" sz="2800" dirty="0" smtClean="0"/>
              <a:t>des Speichers. 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96377" y="4977172"/>
            <a:ext cx="8361929" cy="954107"/>
          </a:xfrm>
          <a:prstGeom prst="rect">
            <a:avLst/>
          </a:prstGeom>
          <a:solidFill>
            <a:srgbClr val="99FF99"/>
          </a:solidFill>
          <a:ln w="38100" cmpd="thickThin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also:</a:t>
            </a:r>
          </a:p>
          <a:p>
            <a:pPr algn="ctr"/>
            <a:r>
              <a:rPr lang="de-DE" sz="3600" b="1" dirty="0" smtClean="0">
                <a:solidFill>
                  <a:srgbClr val="C00000"/>
                </a:solidFill>
              </a:rPr>
              <a:t>   Lasst uns wirklich  tiefe Speicher bauen !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4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5713" y="1016732"/>
            <a:ext cx="8964488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 err="1" smtClean="0"/>
              <a:t>Tiefchacht.Pumpspeicherkraftwerk</a:t>
            </a:r>
            <a:r>
              <a:rPr lang="de-DE" dirty="0" smtClean="0"/>
              <a:t>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1. unterer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mehreren </a:t>
            </a:r>
            <a:r>
              <a:rPr lang="de-DE" sz="2800" b="1" u="sng" dirty="0">
                <a:latin typeface="Arial" pitchFamily="34" charset="0"/>
                <a:cs typeface="Arial" pitchFamily="34" charset="0"/>
              </a:rPr>
              <a:t>Untertage </a:t>
            </a:r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Blindschächte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in  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großer Teufe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oberer Speicher:   natürliches Gewässer</a:t>
            </a:r>
          </a:p>
          <a:p>
            <a:r>
              <a:rPr lang="de-DE" sz="1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einem </a:t>
            </a:r>
            <a:r>
              <a:rPr lang="de-DE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unterteilt in mehrere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Stockwerke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5713" y="3969060"/>
            <a:ext cx="880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in jedem Stockwerk </a:t>
            </a:r>
          </a:p>
          <a:p>
            <a:endParaRPr lang="de-DE" sz="8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              befördert das Wasser und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rückgewinnt die Energie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510" y="5041761"/>
            <a:ext cx="86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5. </a:t>
            </a:r>
            <a:r>
              <a:rPr lang="de-DE" b="1" dirty="0" smtClean="0"/>
              <a:t>Versorgungsschacht </a:t>
            </a:r>
            <a:r>
              <a:rPr lang="de-DE" dirty="0" smtClean="0"/>
              <a:t>zum Begehen und für Bau und Installation , auch als „Schnorchel“ 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TS.PSKW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860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4.1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303351" y="5664154"/>
            <a:ext cx="4402282" cy="830997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Leitideen:  </a:t>
            </a:r>
            <a:r>
              <a:rPr lang="de-DE" b="1" dirty="0" smtClean="0">
                <a:solidFill>
                  <a:srgbClr val="008000"/>
                </a:solidFill>
              </a:rPr>
              <a:t>-  </a:t>
            </a:r>
            <a:r>
              <a:rPr lang="de-DE" sz="2400" b="1" dirty="0" smtClean="0">
                <a:solidFill>
                  <a:srgbClr val="008000"/>
                </a:solidFill>
              </a:rPr>
              <a:t>Groß</a:t>
            </a:r>
            <a:r>
              <a:rPr lang="de-DE" sz="2000" b="1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und in </a:t>
            </a:r>
            <a:r>
              <a:rPr lang="de-DE" sz="2400" b="1" dirty="0" smtClean="0">
                <a:solidFill>
                  <a:srgbClr val="FF0000"/>
                </a:solidFill>
              </a:rPr>
              <a:t>großer Teufe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-   für die </a:t>
            </a:r>
            <a:r>
              <a:rPr lang="de-DE" sz="2400" b="1" dirty="0" smtClean="0"/>
              <a:t>„Ewigkeit“ </a:t>
            </a:r>
            <a:r>
              <a:rPr lang="de-DE" dirty="0" smtClean="0"/>
              <a:t>.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32340" y="5617988"/>
            <a:ext cx="1089121" cy="92333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C00000"/>
                </a:solidFill>
              </a:rPr>
              <a:t>G€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4766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TS.PSKW: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627784" y="1844824"/>
            <a:ext cx="3276364" cy="2808312"/>
            <a:chOff x="2447764" y="1844824"/>
            <a:chExt cx="3276364" cy="2808312"/>
          </a:xfrm>
        </p:grpSpPr>
        <p:sp>
          <p:nvSpPr>
            <p:cNvPr id="3" name="Stern mit 5 Zacken 2"/>
            <p:cNvSpPr/>
            <p:nvPr/>
          </p:nvSpPr>
          <p:spPr>
            <a:xfrm>
              <a:off x="2447764" y="1844824"/>
              <a:ext cx="3276364" cy="280831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635896" y="3032956"/>
              <a:ext cx="936104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fehlt noch</a:t>
              </a:r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8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431540" y="536421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Schachtdruck –Speicherkraftwerk mit </a:t>
            </a:r>
            <a:r>
              <a:rPr lang="de-DE" b="1" dirty="0" smtClean="0"/>
              <a:t>mehreren </a:t>
            </a:r>
            <a:r>
              <a:rPr lang="de-DE" b="1" dirty="0" smtClean="0">
                <a:solidFill>
                  <a:srgbClr val="C00000"/>
                </a:solidFill>
              </a:rPr>
              <a:t>Untertage- </a:t>
            </a:r>
            <a:r>
              <a:rPr lang="de-DE" sz="2400" b="1" dirty="0" smtClean="0">
                <a:solidFill>
                  <a:srgbClr val="C00000"/>
                </a:solidFill>
              </a:rPr>
              <a:t>Blindschächten 1a </a:t>
            </a:r>
            <a:endParaRPr lang="de-DE" b="1" dirty="0" smtClean="0">
              <a:solidFill>
                <a:srgbClr val="C00000"/>
              </a:solidFill>
            </a:endParaRPr>
          </a:p>
          <a:p>
            <a:r>
              <a:rPr lang="de-DE" b="1" dirty="0" smtClean="0"/>
              <a:t>                     und</a:t>
            </a:r>
            <a:r>
              <a:rPr lang="de-DE" b="1" dirty="0" smtClean="0">
                <a:solidFill>
                  <a:srgbClr val="3333FF"/>
                </a:solidFill>
              </a:rPr>
              <a:t> </a:t>
            </a:r>
            <a:r>
              <a:rPr lang="de-DE" b="1" dirty="0" smtClean="0"/>
              <a:t>einem in mehrere Stockwerke unterteilten </a:t>
            </a:r>
            <a:r>
              <a:rPr lang="de-DE" sz="2400" b="1" dirty="0">
                <a:solidFill>
                  <a:srgbClr val="3333FF"/>
                </a:solidFill>
              </a:rPr>
              <a:t>Hydraulikschacht 8 </a:t>
            </a:r>
            <a:r>
              <a:rPr lang="de-DE" sz="2400" b="1" dirty="0" smtClean="0">
                <a:solidFill>
                  <a:srgbClr val="3333FF"/>
                </a:solidFill>
              </a:rPr>
              <a:t>.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b="1" dirty="0" smtClean="0"/>
              <a:t>Die</a:t>
            </a:r>
            <a:r>
              <a:rPr lang="de-DE" sz="2400" b="1" dirty="0" smtClean="0">
                <a:solidFill>
                  <a:srgbClr val="FF0000"/>
                </a:solidFill>
              </a:rPr>
              <a:t> Pumpturbinen 7 </a:t>
            </a:r>
            <a:r>
              <a:rPr lang="de-DE" b="1" dirty="0" smtClean="0"/>
              <a:t>arbeiten von Stockwerk zu Stockwerk</a:t>
            </a:r>
            <a:r>
              <a:rPr lang="de-DE" sz="2400" b="1" dirty="0" smtClean="0"/>
              <a:t>. 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1649244" y="188640"/>
            <a:ext cx="6744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TiefSchacht –PumpspeicherKraftwerk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021738" y="6664714"/>
            <a:ext cx="4095767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DE 10 2013 </a:t>
            </a:r>
            <a:r>
              <a:rPr lang="de-DE" sz="1200" dirty="0"/>
              <a:t>019 776.7  </a:t>
            </a:r>
            <a:r>
              <a:rPr lang="de-DE" sz="1200" dirty="0" smtClean="0"/>
              <a:t>Bild 2</a:t>
            </a:r>
            <a:endParaRPr lang="de-DE" sz="1200" dirty="0"/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829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2015716" y="825028"/>
            <a:ext cx="5765800" cy="4548188"/>
            <a:chOff x="2015716" y="825028"/>
            <a:chExt cx="5765800" cy="4548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825028"/>
              <a:ext cx="5765800" cy="454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123728" y="1012086"/>
              <a:ext cx="13681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b="1" dirty="0"/>
                <a:t> </a:t>
              </a:r>
              <a:r>
                <a:rPr lang="de-DE" sz="1200" b="1" dirty="0" smtClean="0"/>
                <a:t> Außenbecken 11 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73681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" pitchFamily="34" charset="0"/>
                <a:cs typeface="Arial" pitchFamily="34" charset="0"/>
              </a:rPr>
              <a:t>Weitere technische Modifikationen finden sich in:</a:t>
            </a:r>
          </a:p>
          <a:p>
            <a:endParaRPr lang="de-DE" u="sng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10 2011 105 307 A1   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G. Luther und H. Schmidt B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ö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cking: 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„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Schacht 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Pumpspeicherkraftwerk</a:t>
            </a:r>
            <a:endParaRPr lang="de-DE" dirty="0" smtClean="0"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de-DE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 10 2013 019 776.7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G. Luther und H. Schmidt B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ö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cking: </a:t>
            </a:r>
            <a:b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de-DE" sz="2000" b="1" dirty="0" smtClean="0">
                <a:ea typeface="Calibri" pitchFamily="34" charset="0"/>
                <a:cs typeface="Arial" pitchFamily="34" charset="0"/>
              </a:rPr>
              <a:t>T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iefschacht 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Pumpspeicherkraftwerk</a:t>
            </a:r>
            <a:endParaRPr lang="de-DE" sz="3200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r>
              <a:rPr lang="de-DE" dirty="0" smtClean="0">
                <a:latin typeface="Arial" pitchFamily="34" charset="0"/>
              </a:rPr>
              <a:t>demnächst auch verfügbar auf Themenseite:</a:t>
            </a:r>
          </a:p>
          <a:p>
            <a:r>
              <a:rPr lang="de-DE" dirty="0" smtClean="0">
                <a:latin typeface="Arial" pitchFamily="34" charset="0"/>
              </a:rPr>
              <a:t>              http://www.uni-saarland.de/fak7/fze/EiSpeicher.htm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4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6" name="Rechteck 125"/>
          <p:cNvSpPr/>
          <p:nvPr/>
        </p:nvSpPr>
        <p:spPr>
          <a:xfrm>
            <a:off x="1668622" y="238841"/>
            <a:ext cx="5895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Aktuelle Speicher 1a und Reservespeicher 1b </a:t>
            </a:r>
            <a:endParaRPr lang="de-DE" sz="2400" b="1" dirty="0"/>
          </a:p>
        </p:txBody>
      </p:sp>
      <p:pic>
        <p:nvPicPr>
          <p:cNvPr id="82098" name="Picture 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21" y="953725"/>
            <a:ext cx="5221284" cy="46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Textfeld 127"/>
          <p:cNvSpPr txBox="1"/>
          <p:nvPr/>
        </p:nvSpPr>
        <p:spPr>
          <a:xfrm>
            <a:off x="251520" y="5904275"/>
            <a:ext cx="85059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Im Reservefall nutzen die Reservespeicher 1b die sowieso installierten Pumpturbinen  </a:t>
            </a:r>
            <a:endParaRPr lang="de-DE" b="1" dirty="0"/>
          </a:p>
        </p:txBody>
      </p:sp>
      <p:sp>
        <p:nvSpPr>
          <p:cNvPr id="129" name="Textfeld 128"/>
          <p:cNvSpPr txBox="1"/>
          <p:nvPr/>
        </p:nvSpPr>
        <p:spPr>
          <a:xfrm>
            <a:off x="4788024" y="6633356"/>
            <a:ext cx="3969441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5</a:t>
            </a:r>
            <a:endParaRPr lang="de-DE" sz="1200" dirty="0"/>
          </a:p>
        </p:txBody>
      </p:sp>
      <p:sp>
        <p:nvSpPr>
          <p:cNvPr id="7" name="Ellipse 6"/>
          <p:cNvSpPr/>
          <p:nvPr/>
        </p:nvSpPr>
        <p:spPr>
          <a:xfrm>
            <a:off x="8892480" y="85274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5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99" y="692696"/>
            <a:ext cx="6404828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94981" y="5230583"/>
            <a:ext cx="8786942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b="1" dirty="0"/>
              <a:t>Geschwindigkeit</a:t>
            </a:r>
            <a:r>
              <a:rPr lang="de-DE" dirty="0"/>
              <a:t> </a:t>
            </a:r>
            <a:r>
              <a:rPr lang="de-DE" b="1" dirty="0" err="1"/>
              <a:t>w</a:t>
            </a:r>
            <a:r>
              <a:rPr lang="de-DE" b="1" baseline="-25000" dirty="0" err="1"/>
              <a:t>D</a:t>
            </a:r>
            <a:r>
              <a:rPr lang="de-DE" dirty="0"/>
              <a:t> </a:t>
            </a:r>
            <a:r>
              <a:rPr lang="de-DE" b="1" dirty="0"/>
              <a:t>des Wassers im Hydraulikschacht</a:t>
            </a:r>
            <a:r>
              <a:rPr lang="de-DE" dirty="0"/>
              <a:t> </a:t>
            </a:r>
            <a:r>
              <a:rPr lang="de-DE" b="1" dirty="0"/>
              <a:t>8</a:t>
            </a:r>
            <a:r>
              <a:rPr lang="de-DE" dirty="0"/>
              <a:t> </a:t>
            </a:r>
            <a:r>
              <a:rPr lang="de-DE" dirty="0" smtClean="0"/>
              <a:t>als </a:t>
            </a:r>
            <a:r>
              <a:rPr lang="de-DE" dirty="0"/>
              <a:t>Funktion der elektrischen Gesamtleistung </a:t>
            </a:r>
            <a:r>
              <a:rPr lang="de-DE" b="1" dirty="0"/>
              <a:t>P</a:t>
            </a:r>
            <a:r>
              <a:rPr lang="de-DE" dirty="0"/>
              <a:t> der Pumpturbinen.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75656" y="1073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ea typeface="Calibri"/>
                <a:cs typeface="Times New Roman"/>
              </a:rPr>
              <a:t>Welche Leistung verkraftet der Hydraulikschacht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6664714"/>
            <a:ext cx="3744416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6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107504" y="5864076"/>
            <a:ext cx="9036495" cy="7386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sz="1400" dirty="0"/>
              <a:t>Die Angaben gelten für einen Schachtdurchmesser 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8 m </a:t>
            </a:r>
            <a:r>
              <a:rPr lang="de-DE" sz="1400" dirty="0"/>
              <a:t>bzw.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</a:t>
            </a:r>
            <a:r>
              <a:rPr lang="de-DE" b="1" dirty="0" smtClean="0"/>
              <a:t>12 m</a:t>
            </a:r>
            <a:r>
              <a:rPr lang="de-DE" sz="1400" dirty="0"/>
              <a:t>, der jeweils als Index in der Legende vermerkt ist, und beziehen sich auf  eine mittlere Teufe der Tiefspeicher von </a:t>
            </a:r>
            <a:r>
              <a:rPr lang="de-DE" sz="1600" b="1" dirty="0">
                <a:solidFill>
                  <a:srgbClr val="3333FF"/>
                </a:solidFill>
              </a:rPr>
              <a:t>1750 m</a:t>
            </a:r>
            <a:r>
              <a:rPr lang="de-DE" sz="1400" dirty="0"/>
              <a:t> (gestrichelte Linien) bzw. </a:t>
            </a:r>
            <a:r>
              <a:rPr lang="de-DE" sz="1600" b="1" dirty="0">
                <a:solidFill>
                  <a:srgbClr val="3333FF"/>
                </a:solidFill>
              </a:rPr>
              <a:t>2750 m</a:t>
            </a:r>
            <a:r>
              <a:rPr lang="de-DE" sz="1400" dirty="0"/>
              <a:t> (durchgezogenen </a:t>
            </a:r>
            <a:r>
              <a:rPr lang="de-DE" sz="1400" dirty="0" smtClean="0"/>
              <a:t>Linien).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0" y="397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4.2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4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inner 103">
            <a:extLst>
              <a:ext uri="{63B3BB69-23CF-44E3-9099-C40C66FF867C}">
                <a14:compatExt xmlns:a14="http://schemas.microsoft.com/office/drawing/2010/main" spid="_x0000_s6247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450" y="36196588"/>
            <a:ext cx="247650" cy="207962"/>
          </a:xfrm>
          <a:prstGeom prst="rect">
            <a:avLst/>
          </a:prstGeom>
        </p:spPr>
      </p:pic>
      <p:pic>
        <p:nvPicPr>
          <p:cNvPr id="4" name="Spinner 123">
            <a:extLst>
              <a:ext uri="{63B3BB69-23CF-44E3-9099-C40C66FF867C}">
                <a14:compatExt xmlns:a14="http://schemas.microsoft.com/office/drawing/2010/main" spid="_x0000_s6240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8675" y="35217100"/>
            <a:ext cx="200025" cy="180975"/>
          </a:xfrm>
          <a:prstGeom prst="rect">
            <a:avLst/>
          </a:prstGeom>
        </p:spPr>
      </p:pic>
      <p:pic>
        <p:nvPicPr>
          <p:cNvPr id="5" name="Spinner 1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6163" y="35272663"/>
            <a:ext cx="438150" cy="323850"/>
          </a:xfrm>
          <a:prstGeom prst="rect">
            <a:avLst/>
          </a:prstGeom>
        </p:spPr>
      </p:pic>
      <p:pic>
        <p:nvPicPr>
          <p:cNvPr id="6" name="Spinner 1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5663" y="36809363"/>
            <a:ext cx="258762" cy="287337"/>
          </a:xfrm>
          <a:prstGeom prst="rect">
            <a:avLst/>
          </a:prstGeom>
        </p:spPr>
      </p:pic>
      <p:pic>
        <p:nvPicPr>
          <p:cNvPr id="7" name="Spinner 135">
            <a:extLst>
              <a:ext uri="{63B3BB69-23CF-44E3-9099-C40C66FF867C}">
                <a14:compatExt xmlns:a14="http://schemas.microsoft.com/office/drawing/2010/main" spid="_x0000_s6234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0550" y="36160075"/>
            <a:ext cx="200025" cy="2381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43708" y="224644"/>
            <a:ext cx="536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Kosten: Je tiefer desto besser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1273" y="6659488"/>
            <a:ext cx="3952006" cy="15388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Bergei-TS.PSKW_GrobKalkulation.xlsm!TSKW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5496" y="81208"/>
            <a:ext cx="2766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4.3</a:t>
            </a:r>
            <a:endParaRPr lang="de-DE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772172"/>
            <a:ext cx="8467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" y="1648169"/>
            <a:ext cx="5614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6875"/>
            <a:ext cx="29019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568187" y="6659488"/>
            <a:ext cx="4558134" cy="138499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Bergei-TS.PSKW_GrobKalkulation.xlsm!D1_TS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Kap. 3.1;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Bild3.1.2_Kosten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77977" y="296652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Aufteilung der Kosten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7564" y="2348880"/>
            <a:ext cx="8064896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Vergleich mit </a:t>
            </a:r>
            <a:r>
              <a:rPr lang="de-DE" sz="2000" b="1" dirty="0" err="1" smtClean="0"/>
              <a:t>STENSEA</a:t>
            </a:r>
            <a:r>
              <a:rPr lang="de-DE" sz="2000" b="1" dirty="0" smtClean="0"/>
              <a:t>  </a:t>
            </a:r>
            <a:r>
              <a:rPr lang="de-DE" sz="1400" dirty="0" smtClean="0"/>
              <a:t>(bei 700 m Tiefe) </a:t>
            </a:r>
            <a:r>
              <a:rPr lang="de-DE" sz="1200" dirty="0" smtClean="0"/>
              <a:t>(ca. Folie </a:t>
            </a:r>
            <a:r>
              <a:rPr lang="de-DE" sz="1200" dirty="0" err="1" smtClean="0"/>
              <a:t>ca.41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            </a:t>
            </a:r>
            <a:r>
              <a:rPr lang="de-DE" sz="2000" b="1" dirty="0" smtClean="0"/>
              <a:t>1238  </a:t>
            </a:r>
            <a:r>
              <a:rPr lang="de-DE" dirty="0"/>
              <a:t>€/kW spezifische </a:t>
            </a:r>
            <a:r>
              <a:rPr lang="de-DE" b="1" dirty="0" err="1"/>
              <a:t>GesamtKosten</a:t>
            </a:r>
            <a:r>
              <a:rPr lang="de-DE" b="1" dirty="0"/>
              <a:t> pro </a:t>
            </a:r>
            <a:r>
              <a:rPr lang="de-DE" b="1" dirty="0" smtClean="0"/>
              <a:t>installierte kW </a:t>
            </a:r>
            <a:endParaRPr lang="de-DE" b="1" dirty="0"/>
          </a:p>
          <a:p>
            <a:r>
              <a:rPr lang="de-DE" sz="800" dirty="0" smtClean="0"/>
              <a:t>  </a:t>
            </a:r>
          </a:p>
          <a:p>
            <a:pPr marL="628650" indent="-88900"/>
            <a:r>
              <a:rPr lang="de-DE" sz="2000" b="1" dirty="0" smtClean="0">
                <a:solidFill>
                  <a:srgbClr val="3333FF"/>
                </a:solidFill>
              </a:rPr>
              <a:t>178</a:t>
            </a:r>
            <a:r>
              <a:rPr lang="de-DE" sz="20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sz="1600" dirty="0" smtClean="0"/>
              <a:t>spezifische</a:t>
            </a:r>
            <a:r>
              <a:rPr lang="de-DE" sz="1400" dirty="0" smtClean="0"/>
              <a:t> 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 </a:t>
            </a:r>
            <a:r>
              <a:rPr lang="de-DE" sz="1600" dirty="0"/>
              <a:t>„in situ“ </a:t>
            </a:r>
            <a:r>
              <a:rPr lang="de-DE" sz="1600" b="1" dirty="0" err="1">
                <a:solidFill>
                  <a:srgbClr val="3333FF"/>
                </a:solidFill>
              </a:rPr>
              <a:t>Speicherkapazitzät</a:t>
            </a:r>
            <a:r>
              <a:rPr lang="de-DE" sz="1600" b="1" dirty="0" smtClean="0">
                <a:solidFill>
                  <a:srgbClr val="3333FF"/>
                </a:solidFill>
              </a:rPr>
              <a:t>“</a:t>
            </a:r>
          </a:p>
          <a:p>
            <a:pPr marL="628650" indent="-88900"/>
            <a:r>
              <a:rPr lang="de-DE" sz="2000" b="1" dirty="0" smtClean="0">
                <a:solidFill>
                  <a:srgbClr val="C00000"/>
                </a:solidFill>
              </a:rPr>
              <a:t>525</a:t>
            </a:r>
            <a:r>
              <a:rPr lang="de-DE" sz="20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sz="1600" dirty="0" smtClean="0"/>
              <a:t>spezifische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</a:t>
            </a:r>
            <a:r>
              <a:rPr lang="de-DE" sz="1600" dirty="0" smtClean="0">
                <a:solidFill>
                  <a:srgbClr val="C00000"/>
                </a:solidFill>
              </a:rPr>
              <a:t>Pumpturbine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6052" y="728700"/>
            <a:ext cx="8064896" cy="1569660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r>
              <a:rPr lang="de-DE" sz="2400" b="1" dirty="0" smtClean="0"/>
              <a:t>Fortschrittlicher Bergspeicher (Teufe 3000 m)</a:t>
            </a:r>
            <a:endParaRPr lang="de-DE" sz="1400" dirty="0" smtClean="0"/>
          </a:p>
          <a:p>
            <a:pPr marL="628650" indent="-88900"/>
            <a:r>
              <a:rPr lang="de-DE" sz="2400" b="1" dirty="0" smtClean="0"/>
              <a:t>978  </a:t>
            </a:r>
            <a:r>
              <a:rPr lang="de-DE" sz="2000" dirty="0" smtClean="0"/>
              <a:t>€</a:t>
            </a:r>
            <a:r>
              <a:rPr lang="de-DE" sz="2000" dirty="0"/>
              <a:t>/</a:t>
            </a:r>
            <a:r>
              <a:rPr lang="de-DE" sz="2000" dirty="0" smtClean="0"/>
              <a:t>kW spezifische </a:t>
            </a:r>
            <a:r>
              <a:rPr lang="de-DE" sz="2000" b="1" dirty="0" err="1" smtClean="0"/>
              <a:t>GesamtKosten</a:t>
            </a:r>
            <a:r>
              <a:rPr lang="de-DE" sz="2000" b="1" dirty="0" smtClean="0"/>
              <a:t> pro installierte kW </a:t>
            </a:r>
          </a:p>
          <a:p>
            <a:pPr marL="628650" indent="-88900"/>
            <a:r>
              <a:rPr lang="de-DE" sz="2400" b="1" dirty="0" smtClean="0">
                <a:solidFill>
                  <a:srgbClr val="3333FF"/>
                </a:solidFill>
              </a:rPr>
              <a:t>  89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dirty="0" smtClean="0"/>
              <a:t>spezifische</a:t>
            </a:r>
            <a:r>
              <a:rPr lang="de-DE" sz="1600" dirty="0" smtClean="0"/>
              <a:t>  </a:t>
            </a:r>
            <a:r>
              <a:rPr lang="de-DE" b="1" dirty="0" err="1" smtClean="0"/>
              <a:t>PartialKosten</a:t>
            </a:r>
            <a:r>
              <a:rPr lang="de-DE" dirty="0" smtClean="0"/>
              <a:t>  für  </a:t>
            </a:r>
            <a:r>
              <a:rPr lang="de-DE" b="1" dirty="0" err="1" smtClean="0">
                <a:solidFill>
                  <a:srgbClr val="3333FF"/>
                </a:solidFill>
              </a:rPr>
              <a:t>Speicherkapazitzät</a:t>
            </a:r>
            <a:r>
              <a:rPr lang="de-DE" b="1" dirty="0" smtClean="0">
                <a:solidFill>
                  <a:srgbClr val="3333FF"/>
                </a:solidFill>
              </a:rPr>
              <a:t>“  !!!!!!!</a:t>
            </a:r>
          </a:p>
          <a:p>
            <a:pPr marL="628650" indent="-88900"/>
            <a:r>
              <a:rPr lang="de-DE" sz="2400" b="1" dirty="0" smtClean="0">
                <a:solidFill>
                  <a:srgbClr val="C00000"/>
                </a:solidFill>
              </a:rPr>
              <a:t>622</a:t>
            </a:r>
            <a:r>
              <a:rPr lang="de-DE" sz="24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dirty="0" smtClean="0"/>
              <a:t>spezifische </a:t>
            </a:r>
            <a:r>
              <a:rPr lang="de-DE" sz="2400" dirty="0" smtClean="0">
                <a:solidFill>
                  <a:srgbClr val="3333FF"/>
                </a:solidFill>
              </a:rPr>
              <a:t> </a:t>
            </a:r>
            <a:r>
              <a:rPr lang="de-DE" b="1" dirty="0" err="1" smtClean="0"/>
              <a:t>PartialKosten</a:t>
            </a:r>
            <a:r>
              <a:rPr lang="de-DE" dirty="0" smtClean="0"/>
              <a:t>  für </a:t>
            </a:r>
            <a:r>
              <a:rPr lang="de-DE" b="1" dirty="0" smtClean="0">
                <a:solidFill>
                  <a:srgbClr val="C00000"/>
                </a:solidFill>
              </a:rPr>
              <a:t>Pumpturbine + kW-Fixkosten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67644" y="44624"/>
            <a:ext cx="716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Kostenvergleiche bei ca. 4 h Lade/Entladezeit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4005064"/>
            <a:ext cx="5904656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Vergleich in Übersicht Gesamtkosten pro kW </a:t>
            </a:r>
            <a:r>
              <a:rPr lang="de-DE" sz="1400" dirty="0" smtClean="0"/>
              <a:t>( ca. Folie 52)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109574" y="4401108"/>
            <a:ext cx="6522766" cy="2340260"/>
            <a:chOff x="1079612" y="4329100"/>
            <a:chExt cx="6522766" cy="234026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12" y="4329100"/>
              <a:ext cx="6522766" cy="234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3685433" y="4401108"/>
              <a:ext cx="820601" cy="1008112"/>
              <a:chOff x="3749950" y="4365104"/>
              <a:chExt cx="820601" cy="1008112"/>
            </a:xfrm>
          </p:grpSpPr>
          <p:sp>
            <p:nvSpPr>
              <p:cNvPr id="6" name="Pfeil nach unten 5"/>
              <p:cNvSpPr/>
              <p:nvPr/>
            </p:nvSpPr>
            <p:spPr>
              <a:xfrm>
                <a:off x="4037982" y="4761148"/>
                <a:ext cx="252028" cy="612068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749950" y="4365104"/>
                <a:ext cx="820601" cy="5539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Berg-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speicher</a:t>
                </a:r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3000m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371579" y="4401108"/>
              <a:ext cx="820601" cy="1008112"/>
              <a:chOff x="3419872" y="4365104"/>
              <a:chExt cx="820601" cy="1008112"/>
            </a:xfrm>
          </p:grpSpPr>
          <p:sp>
            <p:nvSpPr>
              <p:cNvPr id="11" name="Pfeil nach unten 10"/>
              <p:cNvSpPr/>
              <p:nvPr/>
            </p:nvSpPr>
            <p:spPr>
              <a:xfrm>
                <a:off x="3707904" y="4549770"/>
                <a:ext cx="252028" cy="823446"/>
              </a:xfrm>
              <a:prstGeom prst="downArrow">
                <a:avLst/>
              </a:prstGeom>
              <a:solidFill>
                <a:srgbClr val="FFFFC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419872" y="4365104"/>
                <a:ext cx="820601" cy="184666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STENSEA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Textfeld 8"/>
          <p:cNvSpPr txBox="1"/>
          <p:nvPr/>
        </p:nvSpPr>
        <p:spPr>
          <a:xfrm>
            <a:off x="7632340" y="5499683"/>
            <a:ext cx="10801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Urbildquelle: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efzn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0397" y="1004698"/>
            <a:ext cx="8505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0.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Einleitung: „</a:t>
            </a:r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Energiewende ins Nichts“.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Wirklich?</a:t>
            </a:r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1. Das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Speicherproblem von Sonne und Wind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1.1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Aktuelles RE-Strom Dargebot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1.2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Fortschreibung: 100% RE -Zukunft</a:t>
            </a:r>
          </a:p>
          <a:p>
            <a:r>
              <a:rPr lang="de-DE" sz="6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2.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 und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P2G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 artige Speicher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2.1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Das Szenario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2.2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Die Optimierungsaufgabe; Ziel + Einstellparameter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2.3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Erste Ergebnisse: Kapazität und Umschlag der PSKW-Speicher</a:t>
            </a:r>
          </a:p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700" dirty="0">
                <a:latin typeface="Arial" pitchFamily="34" charset="0"/>
                <a:cs typeface="Arial" pitchFamily="34" charset="0"/>
                <a:hlinkClick r:id="rId8" action="ppaction://hlinksldjump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3.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-artige Speicher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3.1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Ausgangspunkt: Das </a:t>
            </a:r>
            <a:r>
              <a:rPr lang="de-DE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Meeresdruck- PSKW (STENSEA)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3.2  Stand der Technik: UHPS und PSKW im alten B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ergwerk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66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4. Das 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TiefSchacht-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PumpSpeicherkraftwerk (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PSKW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10" action="ppaction://hlinksldjump"/>
              </a:rPr>
              <a:t>4.1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Die einfache Idee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des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.PSKW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4.2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Einige Eigenschaften</a:t>
            </a:r>
          </a:p>
          <a:p>
            <a:r>
              <a: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4.3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Kosten –Nutzen</a:t>
            </a:r>
          </a:p>
          <a:p>
            <a:endParaRPr lang="de-DE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hlinkClick r:id="rId13" action="ppaction://hlinksldjump"/>
              </a:rPr>
              <a:t>5.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Bundeswasserstraßen als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Oberbecken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eines großen Bergspeichers.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7564" y="152636"/>
            <a:ext cx="742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Inhalt</a:t>
            </a:r>
            <a:br>
              <a:rPr lang="de-DE" sz="2800" b="1" u="sng" dirty="0" smtClean="0"/>
            </a:br>
            <a:r>
              <a:rPr lang="de-DE" sz="2800" dirty="0" smtClean="0"/>
              <a:t>  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328084" y="6516277"/>
            <a:ext cx="3712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TS</a:t>
            </a:r>
            <a:r>
              <a:rPr lang="de-DE" sz="1400" dirty="0"/>
              <a:t>.</a:t>
            </a:r>
            <a:r>
              <a:rPr lang="de-DE" sz="1400" dirty="0">
                <a:solidFill>
                  <a:srgbClr val="3333FF"/>
                </a:solidFill>
              </a:rPr>
              <a:t>PSKW</a:t>
            </a:r>
            <a:r>
              <a:rPr lang="de-DE" sz="1400" dirty="0"/>
              <a:t> =</a:t>
            </a:r>
            <a:r>
              <a:rPr lang="de-DE" sz="1400" dirty="0" err="1" smtClean="0">
                <a:solidFill>
                  <a:srgbClr val="FF0000"/>
                </a:solidFill>
              </a:rPr>
              <a:t>TiefSchacht</a:t>
            </a:r>
            <a:r>
              <a:rPr lang="de-DE" sz="1400" dirty="0" err="1" smtClean="0"/>
              <a:t>.</a:t>
            </a:r>
            <a:r>
              <a:rPr lang="de-DE" sz="1400" dirty="0" err="1" smtClean="0">
                <a:solidFill>
                  <a:srgbClr val="3333FF"/>
                </a:solidFill>
              </a:rPr>
              <a:t>PumpSpeicher</a:t>
            </a:r>
            <a:r>
              <a:rPr lang="de-DE" sz="1400" dirty="0" smtClean="0">
                <a:solidFill>
                  <a:srgbClr val="3333FF"/>
                </a:solidFill>
              </a:rPr>
              <a:t>-Kraftwerk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167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38554" y="1613118"/>
            <a:ext cx="6266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Verfahren zur </a:t>
            </a: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Nutzung</a:t>
            </a:r>
          </a:p>
          <a:p>
            <a:pPr lvl="0" algn="ctr">
              <a:spcBef>
                <a:spcPct val="0"/>
              </a:spcBef>
            </a:pP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3200" b="1" u="sng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staugeregelter Fließgewässer</a:t>
            </a:r>
            <a:r>
              <a:rPr lang="de-DE" sz="3200" u="sng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de-DE" sz="3200" u="sng" dirty="0" smtClean="0"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als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Oberbecken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für 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ein </a:t>
            </a: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PSKW 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unter </a:t>
            </a: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Tage</a:t>
            </a:r>
            <a:endParaRPr lang="de-DE" sz="32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35796" y="4138337"/>
            <a:ext cx="3672408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10 2014 007 184.7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vom 15.5.2014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4941168"/>
            <a:ext cx="88209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Dr. Gerhard Luther                                              </a:t>
            </a:r>
            <a:r>
              <a:rPr lang="de-DE" sz="1600" b="1" dirty="0" smtClean="0"/>
              <a:t>                   </a:t>
            </a:r>
            <a:r>
              <a:rPr lang="de-DE" sz="1600" b="1" dirty="0"/>
              <a:t>Prof. Dr. Horst Schmidt-Böcking   </a:t>
            </a:r>
            <a:endParaRPr lang="de-DE" sz="1600" dirty="0"/>
          </a:p>
          <a:p>
            <a:r>
              <a:rPr lang="de-DE" sz="1600" dirty="0"/>
              <a:t>  Universität des Saarlandes                               </a:t>
            </a:r>
            <a:r>
              <a:rPr lang="de-DE" sz="1600" dirty="0" smtClean="0"/>
              <a:t>                      </a:t>
            </a:r>
            <a:r>
              <a:rPr lang="de-DE" sz="1600" dirty="0"/>
              <a:t>Universität Frankfurt         </a:t>
            </a:r>
          </a:p>
          <a:p>
            <a:r>
              <a:rPr lang="de-DE" sz="1600" dirty="0"/>
              <a:t>  Experimentalphysik , Bau </a:t>
            </a:r>
            <a:r>
              <a:rPr lang="de-DE" sz="1600" dirty="0" err="1"/>
              <a:t>E26</a:t>
            </a:r>
            <a:r>
              <a:rPr lang="de-DE" sz="1600" dirty="0"/>
              <a:t>                              </a:t>
            </a:r>
            <a:r>
              <a:rPr lang="de-DE" sz="1600" dirty="0" smtClean="0"/>
              <a:t>                 </a:t>
            </a:r>
            <a:r>
              <a:rPr lang="de-DE" sz="1600" dirty="0"/>
              <a:t>Institut für Kernphysik       </a:t>
            </a:r>
          </a:p>
          <a:p>
            <a:r>
              <a:rPr lang="de-DE" sz="1600" dirty="0"/>
              <a:t>  66123 Saarbrücken                                               </a:t>
            </a:r>
            <a:r>
              <a:rPr lang="de-DE" sz="1600" dirty="0" smtClean="0"/>
              <a:t>                   </a:t>
            </a:r>
            <a:r>
              <a:rPr lang="de-DE" sz="1600" dirty="0"/>
              <a:t>60438 Frankfurt, Max-von-Laue-Str. 1 </a:t>
            </a:r>
          </a:p>
          <a:p>
            <a:r>
              <a:rPr lang="de-DE" sz="1600" u="sng" dirty="0">
                <a:hlinkClick r:id="rId2"/>
              </a:rPr>
              <a:t>luther.gerhard@ingenieur.de</a:t>
            </a:r>
            <a:r>
              <a:rPr lang="de-DE" sz="1600" dirty="0"/>
              <a:t>                                  </a:t>
            </a:r>
            <a:r>
              <a:rPr lang="de-DE" sz="1600" dirty="0" smtClean="0"/>
              <a:t>               </a:t>
            </a:r>
            <a:r>
              <a:rPr lang="de-DE" sz="1600" u="sng" dirty="0">
                <a:hlinkClick r:id="rId3"/>
              </a:rPr>
              <a:t>schmidtb@atom.uni-frankfurt.de</a:t>
            </a:r>
            <a:r>
              <a:rPr lang="de-DE" sz="1600" dirty="0"/>
              <a:t>    </a:t>
            </a:r>
          </a:p>
          <a:p>
            <a:r>
              <a:rPr lang="de-DE" sz="1600" dirty="0"/>
              <a:t>Phon: 0681-302-2737(d)  und 0681-56310(p)      </a:t>
            </a:r>
            <a:r>
              <a:rPr lang="de-DE" sz="1600" dirty="0" smtClean="0"/>
              <a:t>       :      069-798 </a:t>
            </a:r>
            <a:r>
              <a:rPr lang="de-DE" sz="1600" dirty="0"/>
              <a:t>47002 und 06174-934099(p</a:t>
            </a:r>
            <a:r>
              <a:rPr lang="de-DE" dirty="0"/>
              <a:t>) 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860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5.</a:t>
            </a:r>
            <a:endParaRPr lang="de-DE" sz="1400" b="1" dirty="0"/>
          </a:p>
        </p:txBody>
      </p:sp>
      <p:sp>
        <p:nvSpPr>
          <p:cNvPr id="8" name="Ellipse 7"/>
          <p:cNvSpPr/>
          <p:nvPr/>
        </p:nvSpPr>
        <p:spPr>
          <a:xfrm>
            <a:off x="8825118" y="85274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160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514956" y="15545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113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5" y="1053256"/>
            <a:ext cx="753284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hteck 47"/>
          <p:cNvSpPr/>
          <p:nvPr/>
        </p:nvSpPr>
        <p:spPr>
          <a:xfrm>
            <a:off x="270939" y="5733256"/>
            <a:ext cx="8641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Wasserstrom M</a:t>
            </a:r>
            <a:r>
              <a:rPr lang="de-DE" b="1" baseline="-25000" dirty="0" smtClean="0"/>
              <a:t>0  </a:t>
            </a:r>
            <a:r>
              <a:rPr lang="de-DE" b="1" dirty="0" smtClean="0"/>
              <a:t>des </a:t>
            </a:r>
            <a:r>
              <a:rPr lang="de-DE" dirty="0" smtClean="0"/>
              <a:t>Pumpspeicherkraftwerk </a:t>
            </a:r>
            <a:r>
              <a:rPr lang="de-DE" dirty="0"/>
              <a:t>unter Tage (PUSKUT, </a:t>
            </a:r>
            <a:r>
              <a:rPr lang="de-DE" dirty="0" smtClean="0"/>
              <a:t>9)wird in </a:t>
            </a:r>
            <a:r>
              <a:rPr lang="de-DE" dirty="0"/>
              <a:t>die Stauhaltung „</a:t>
            </a:r>
            <a:r>
              <a:rPr lang="de-DE" b="1" dirty="0"/>
              <a:t>0</a:t>
            </a:r>
            <a:r>
              <a:rPr lang="de-DE" dirty="0" smtClean="0"/>
              <a:t>“ eingeleitet. </a:t>
            </a:r>
          </a:p>
          <a:p>
            <a:r>
              <a:rPr lang="de-DE" dirty="0" smtClean="0"/>
              <a:t>Gleichzeitige werden die benachbarten Stauhaltungen genutzt.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107504" y="134206"/>
            <a:ext cx="8604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Schema der Wasserströme in den Stauhaltungen „2“ bis „-2“ 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den  </a:t>
            </a:r>
            <a:r>
              <a:rPr lang="de-DE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Pumpbetrieb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 Untertage PSKW  9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10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4" y="1089000"/>
            <a:ext cx="7492953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07504" y="164539"/>
            <a:ext cx="8604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Schema der Wasserströme in den Stauhaltungen „2“ bis „-2“ 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den  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Turbinenbetrieb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 Untertage PSKW  9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70939" y="5733256"/>
            <a:ext cx="8641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Wasserstrom M</a:t>
            </a:r>
            <a:r>
              <a:rPr lang="de-DE" b="1" baseline="-25000" dirty="0" smtClean="0"/>
              <a:t>0  </a:t>
            </a:r>
            <a:r>
              <a:rPr lang="de-DE" b="1" dirty="0" smtClean="0"/>
              <a:t>des </a:t>
            </a:r>
            <a:r>
              <a:rPr lang="de-DE" dirty="0" smtClean="0"/>
              <a:t>PUSKUT der  </a:t>
            </a:r>
            <a:r>
              <a:rPr lang="de-DE" dirty="0"/>
              <a:t>Stauhaltung „</a:t>
            </a:r>
            <a:r>
              <a:rPr lang="de-DE" b="1" dirty="0"/>
              <a:t>0</a:t>
            </a:r>
            <a:r>
              <a:rPr lang="de-DE" dirty="0" smtClean="0"/>
              <a:t>“ entnommen.</a:t>
            </a:r>
          </a:p>
          <a:p>
            <a:r>
              <a:rPr lang="de-DE" dirty="0" smtClean="0"/>
              <a:t>Gleichzeitige werden die benachbarten Stauhaltungen zur Nachlieferung genutzt.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8933130" y="85274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87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37791" y="374613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Engpass-Stellen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193" y="1160748"/>
            <a:ext cx="896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An der Einleitungsstelle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in Staustufe 0</a:t>
            </a:r>
            <a:r>
              <a:rPr lang="de-DE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</a:t>
            </a:r>
            <a:r>
              <a:rPr lang="de-DE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die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Teilströme 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0_auf</a:t>
            </a:r>
            <a:r>
              <a:rPr lang="de-DE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0_ab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aufspalten und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 Teilströme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(geographisch)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bergauf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talwärts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über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Regelquerschnitt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Stauhaltung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abführen..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Daten: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Regelquerschnit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 der Bundeswasserstraße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BWS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 Saar: ca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200 m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Angenommene Geschwindigkeit: 1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m/s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Dann gilt:   M</a:t>
            </a:r>
            <a:r>
              <a:rPr lang="de-DE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0_auf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0_ab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=200 m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Es kann  insgesamt    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DE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0_auf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0_ab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  <a:r>
              <a:rPr lang="de-DE" sz="3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abgeführt werden.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Zum Vergleich:</a:t>
            </a:r>
            <a:b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HSQ= 410 m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/s  am Pegel Mettlach, entsprechen ca.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(</a:t>
            </a:r>
            <a:r>
              <a:rPr lang="de-DE" dirty="0"/>
              <a:t>HSQ= der maximale Abfluss, bei dem noch Schiff-Fahrt möglich ist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6193" y="5805263"/>
            <a:ext cx="844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Erlaubter Hub der Gesamtheit der Stauhaltungen 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7704348" y="6597352"/>
            <a:ext cx="11304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8861122" y="85274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78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7238" y="512676"/>
            <a:ext cx="87495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2a.  Hub der Gesamtheit der Stauhaltungen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Daten:  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BWS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Saar  ca.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 km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lang und meist </a:t>
            </a:r>
            <a:b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auf 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m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Breite ausgebaut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also nutzbare Oberfläche ca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4 500 000 m</a:t>
            </a:r>
            <a:r>
              <a:rPr lang="de-DE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Dann: 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Ein / Ausspeicherung von z.B. 1000 000 m</a:t>
            </a:r>
            <a:r>
              <a:rPr lang="de-DE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Wasser führt zu einem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de-DE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mittleren Pegelhub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cm 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(</a:t>
            </a:r>
            <a:r>
              <a:rPr lang="de-DE" sz="2000" dirty="0" smtClean="0"/>
              <a:t>Ohne Berücksichtigung des natürlichen Abflusses der Saar)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97238" y="6597352"/>
            <a:ext cx="11304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94709" y="5121188"/>
            <a:ext cx="8749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Bemerkung:</a:t>
            </a:r>
            <a:r>
              <a:rPr lang="de-DE" dirty="0" smtClean="0"/>
              <a:t> Der Pegelhub  kann schon nach wenigen Stunden die kritische Größe werden: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Bei 400 m</a:t>
            </a:r>
            <a:r>
              <a:rPr lang="de-DE" baseline="30000" dirty="0" smtClean="0"/>
              <a:t>3</a:t>
            </a:r>
            <a:r>
              <a:rPr lang="de-DE" dirty="0" smtClean="0"/>
              <a:t>/s  sind 22 cm Hub nach 4 500 000/400 = 11250 s =  ca. </a:t>
            </a:r>
            <a:r>
              <a:rPr lang="de-DE" sz="2400" b="1" dirty="0" smtClean="0"/>
              <a:t>3.1 h</a:t>
            </a:r>
            <a:r>
              <a:rPr lang="de-DE" dirty="0" smtClean="0"/>
              <a:t> voll.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Aber:  400 m</a:t>
            </a:r>
            <a:r>
              <a:rPr lang="de-DE" baseline="30000" dirty="0" smtClean="0"/>
              <a:t>3</a:t>
            </a:r>
            <a:r>
              <a:rPr lang="de-DE" dirty="0" smtClean="0"/>
              <a:t>/s bei 2000 m mittlerer Teufe  entspricht ca.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400 m</a:t>
            </a:r>
            <a:r>
              <a:rPr lang="de-DE" baseline="30000" dirty="0" smtClean="0"/>
              <a:t>3</a:t>
            </a:r>
            <a:r>
              <a:rPr lang="de-DE" dirty="0" smtClean="0"/>
              <a:t>/s  * 5 </a:t>
            </a:r>
            <a:r>
              <a:rPr lang="de-DE" dirty="0" err="1" smtClean="0"/>
              <a:t>kwh</a:t>
            </a:r>
            <a:r>
              <a:rPr lang="de-DE" dirty="0" smtClean="0"/>
              <a:t>/m</a:t>
            </a:r>
            <a:r>
              <a:rPr lang="de-DE" baseline="30000" dirty="0" smtClean="0"/>
              <a:t>3</a:t>
            </a:r>
            <a:r>
              <a:rPr lang="de-DE" dirty="0" smtClean="0"/>
              <a:t> ==  2000 * 3600 kW = ca. </a:t>
            </a:r>
            <a:r>
              <a:rPr lang="de-DE" sz="2000" b="1" dirty="0" smtClean="0">
                <a:solidFill>
                  <a:srgbClr val="FF0000"/>
                </a:solidFill>
              </a:rPr>
              <a:t>7 GW </a:t>
            </a:r>
            <a:r>
              <a:rPr lang="de-DE" dirty="0" smtClean="0"/>
              <a:t>                      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8856476" y="85274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620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5960" y="829291"/>
            <a:ext cx="8820980" cy="578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0.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Speiche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braucht das Land als: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Tages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PSKW-artig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Flauten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(P2G, mit „sowieso“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BackUp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Gasturbinen)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JahresUmschlag</a:t>
            </a:r>
            <a:r>
              <a:rPr lang="de-DE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= ca. 165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bei 0,25 [d] Speicherkapazität 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Neubau von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tiefen </a:t>
            </a:r>
            <a:r>
              <a:rPr lang="de-DE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BlindSchächten</a:t>
            </a:r>
            <a:r>
              <a:rPr lang="de-DE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großer Teufe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mit </a:t>
            </a:r>
            <a:r>
              <a:rPr lang="de-DE" sz="2400" b="1" u="sng" dirty="0">
                <a:latin typeface="Arial" pitchFamily="34" charset="0"/>
                <a:cs typeface="Arial" pitchFamily="34" charset="0"/>
              </a:rPr>
              <a:t>freier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Optimierung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Lage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Geologie, Maße und Anordnung der Schächte   </a:t>
            </a:r>
          </a:p>
          <a:p>
            <a:r>
              <a:rPr lang="de-DE" sz="2000" dirty="0"/>
              <a:t>      </a:t>
            </a:r>
            <a:r>
              <a:rPr lang="de-DE" sz="2000" dirty="0" smtClean="0"/>
              <a:t>               </a:t>
            </a:r>
            <a:r>
              <a:rPr lang="de-DE" dirty="0" smtClean="0"/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Anbindung an altes Bergwerk hilfreich aber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nicht unabdingbar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24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Natürliche Gewässer als </a:t>
            </a:r>
            <a:r>
              <a:rPr lang="de-DE" sz="20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Oberbecken (auch Stauhaltungen)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sz="2400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mit 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Stockwerksbildung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erlaubt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standardisierte , 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optimal genutzte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Pumpturbinen (PT)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mit Gesamt - Aufwandsfaktor 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A = 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max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/P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--&gt; </a:t>
            </a:r>
            <a:r>
              <a:rPr lang="de-DE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1+ 1/(</a:t>
            </a:r>
            <a:r>
              <a:rPr lang="de-DE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Grobe </a:t>
            </a:r>
            <a:r>
              <a:rPr lang="de-DE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Wirtschaftlichkeit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schimmert schon durch.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Nun: 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Optimierungspotential aufgreifen und ausschöpfen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143635"/>
            <a:ext cx="56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Wichtiges zum Mitnehmen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794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27884" y="2708634"/>
            <a:ext cx="24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Anhang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8072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Fragen und </a:t>
            </a:r>
            <a:r>
              <a:rPr lang="de-DE" sz="4400" b="1" dirty="0" err="1"/>
              <a:t>Optimierungsaufagben</a:t>
            </a:r>
            <a:endParaRPr lang="de-DE" sz="4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2008" y="44624"/>
            <a:ext cx="395536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600" b="1" dirty="0" smtClean="0"/>
              <a:t>6.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4" name="Ellipse 3"/>
          <p:cNvSpPr/>
          <p:nvPr/>
        </p:nvSpPr>
        <p:spPr>
          <a:xfrm>
            <a:off x="8739534" y="102048"/>
            <a:ext cx="296962" cy="2969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2" y="3704456"/>
            <a:ext cx="7884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Fragen und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OptimierungsAufgaben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für das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TS.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PSKW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6.0 </a:t>
            </a:r>
            <a:r>
              <a:rPr lang="de-DE" dirty="0">
                <a:latin typeface="Arial" pitchFamily="34" charset="0"/>
                <a:cs typeface="Arial" pitchFamily="34" charset="0"/>
              </a:rPr>
              <a:t>RE  Dargebot und Ausbau mit Speicherszenario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6.1 </a:t>
            </a:r>
            <a:r>
              <a:rPr lang="de-DE" dirty="0">
                <a:latin typeface="Arial" pitchFamily="34" charset="0"/>
                <a:cs typeface="Arial" pitchFamily="34" charset="0"/>
              </a:rPr>
              <a:t>D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er  Speicherschacht</a:t>
            </a:r>
            <a:r>
              <a:rPr lang="de-DE" dirty="0">
                <a:latin typeface="Arial" pitchFamily="34" charset="0"/>
                <a:cs typeface="Arial" pitchFamily="34" charset="0"/>
              </a:rPr>
              <a:t> ,    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6.2 </a:t>
            </a:r>
            <a:r>
              <a:rPr lang="de-DE" dirty="0">
                <a:latin typeface="Arial" pitchFamily="34" charset="0"/>
                <a:cs typeface="Arial" pitchFamily="34" charset="0"/>
              </a:rPr>
              <a:t>Standorte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6.3  Elektrizitätswirtschaft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6.4  Desertec-Gas</a:t>
            </a:r>
            <a:endParaRPr lang="de-DE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2039" y="692696"/>
            <a:ext cx="853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RE-Strom: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Dargebot, Ausbau und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Speicherszenario </a:t>
            </a:r>
            <a:endParaRPr lang="de-DE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6.0 RE-Szenario</a:t>
            </a:r>
            <a:endParaRPr lang="de-D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7942" y="1507953"/>
            <a:ext cx="84065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Bereitstellung von Datensätzen des aktuellen RE-Strom Dargebotes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Erarbeitung einer „</a:t>
            </a:r>
            <a:r>
              <a:rPr lang="de-DE" sz="16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Auslegungs-Jahresstruktu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 der einzelnen RE-Träger (PV, Wind)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Optimierung der </a:t>
            </a:r>
            <a:r>
              <a:rPr 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Ausbaufaktoren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RE-Träger</a:t>
            </a:r>
          </a:p>
          <a:p>
            <a:pPr marL="715963" indent="-3730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PV (Süd und Ost-West Lagen) und </a:t>
            </a:r>
          </a:p>
          <a:p>
            <a:pPr marL="715963" indent="-373063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Wind (On und Offshore 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Optimierung  der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Größe und Struktur eines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virtuellen Speichersystems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um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mit dem RE-Dargebot   einen skalierten Stromverbrauch zu decken: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mit  zeitlich konstantem Verbrauch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mit aktueller Verbrauchsstruktur (täglich, wöchentlich, saisonal)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Zunächst mit vereinfachten Annahmen zu den Einsatzzeiten und spezifischen Kosten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Ableitung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realistischer Einsatzzeiten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verschiedenen Speichertypen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und Wiederholung von Schritt 2  (Optimierung) bis zur Konvergenz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639" y="5733256"/>
            <a:ext cx="810114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später:</a:t>
            </a:r>
          </a:p>
          <a:p>
            <a:r>
              <a:rPr lang="de-DE" dirty="0" smtClean="0"/>
              <a:t>5. Einbindung von Import und Export von Strom, </a:t>
            </a:r>
            <a:r>
              <a:rPr lang="de-DE" b="1" dirty="0" err="1"/>
              <a:t>Desertec</a:t>
            </a:r>
            <a:r>
              <a:rPr lang="de-DE" dirty="0"/>
              <a:t> liefert </a:t>
            </a:r>
            <a:r>
              <a:rPr lang="de-DE" dirty="0" err="1"/>
              <a:t>CH4</a:t>
            </a:r>
            <a:r>
              <a:rPr lang="de-DE" dirty="0"/>
              <a:t>/H2?</a:t>
            </a:r>
          </a:p>
        </p:txBody>
      </p:sp>
      <p:sp>
        <p:nvSpPr>
          <p:cNvPr id="6" name="Ellipse 5"/>
          <p:cNvSpPr/>
          <p:nvPr/>
        </p:nvSpPr>
        <p:spPr>
          <a:xfrm>
            <a:off x="8538779" y="127757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95940" y="6595600"/>
            <a:ext cx="20522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Arbeitsprogramm: GL 2014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43708" y="224644"/>
            <a:ext cx="507656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Speicher und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Desertec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52736"/>
            <a:ext cx="50405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Frage: </a:t>
            </a:r>
            <a:r>
              <a:rPr lang="de-DE" b="1" u="sng" dirty="0" smtClean="0"/>
              <a:t>Brauchen wir Strom-  oder Gas- Importe 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592796"/>
            <a:ext cx="7848872" cy="1508105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1:  Stetiger  Import sollte </a:t>
            </a:r>
            <a:r>
              <a:rPr lang="de-DE" sz="2000" b="1" u="sng" dirty="0" smtClean="0"/>
              <a:t>primär die Reserven auffüllen</a:t>
            </a:r>
            <a:r>
              <a:rPr lang="de-DE" sz="2000" b="1" dirty="0" smtClean="0"/>
              <a:t>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          denn: </a:t>
            </a:r>
            <a:br>
              <a:rPr lang="de-DE" b="1" dirty="0" smtClean="0"/>
            </a:br>
            <a:r>
              <a:rPr lang="de-DE" b="1" dirty="0" smtClean="0"/>
              <a:t>             wir haben durch die </a:t>
            </a:r>
            <a:r>
              <a:rPr lang="de-DE" b="1" dirty="0" smtClean="0">
                <a:solidFill>
                  <a:srgbClr val="C00000"/>
                </a:solidFill>
              </a:rPr>
              <a:t>sowieso 100% Backup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GKW's</a:t>
            </a:r>
            <a:r>
              <a:rPr lang="de-DE" b="1" dirty="0" smtClean="0"/>
              <a:t> kein Leistungsproblem</a:t>
            </a:r>
            <a:r>
              <a:rPr lang="de-DE" dirty="0" smtClean="0"/>
              <a:t>. </a:t>
            </a:r>
          </a:p>
          <a:p>
            <a:r>
              <a:rPr lang="de-DE" dirty="0" smtClean="0"/>
              <a:t>             die Import-</a:t>
            </a:r>
            <a:r>
              <a:rPr lang="de-DE" b="1" dirty="0" smtClean="0">
                <a:solidFill>
                  <a:srgbClr val="0000FF"/>
                </a:solidFill>
              </a:rPr>
              <a:t> Übertragungsleistung kann </a:t>
            </a:r>
            <a:r>
              <a:rPr lang="de-DE" b="1" dirty="0" smtClean="0">
                <a:solidFill>
                  <a:srgbClr val="C00000"/>
                </a:solidFill>
              </a:rPr>
              <a:t>dann</a:t>
            </a:r>
            <a:r>
              <a:rPr lang="de-DE" b="1" dirty="0" smtClean="0">
                <a:solidFill>
                  <a:srgbClr val="0000FF"/>
                </a:solidFill>
              </a:rPr>
              <a:t> klein sein</a:t>
            </a:r>
            <a:r>
              <a:rPr lang="de-DE" dirty="0" smtClean="0"/>
              <a:t>,  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                          aber sie ist gut ausgelastet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3392996"/>
            <a:ext cx="8064896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2a:  </a:t>
            </a:r>
            <a:r>
              <a:rPr lang="de-DE" sz="2000" b="1" dirty="0" smtClean="0"/>
              <a:t>Für einen </a:t>
            </a:r>
            <a:r>
              <a:rPr lang="de-DE" sz="2000" b="1" u="sng" dirty="0" err="1" smtClean="0"/>
              <a:t>Gasbezug</a:t>
            </a:r>
            <a:r>
              <a:rPr lang="de-DE" sz="2000" b="1" dirty="0" smtClean="0"/>
              <a:t> </a:t>
            </a:r>
            <a:r>
              <a:rPr lang="de-DE" sz="2000" dirty="0" smtClean="0"/>
              <a:t>als Import spricht: </a:t>
            </a:r>
          </a:p>
          <a:p>
            <a:r>
              <a:rPr lang="de-DE" sz="2000" dirty="0" smtClean="0"/>
              <a:t>                   -  bestehende Infrastruktur nutzen, auch internationale Pipeline</a:t>
            </a:r>
          </a:p>
          <a:p>
            <a:r>
              <a:rPr lang="de-DE" sz="2000" dirty="0" smtClean="0"/>
              <a:t>                   -  Günstige Marktpreis wg. FlüssiggasTanker Konkurrenz</a:t>
            </a:r>
          </a:p>
          <a:p>
            <a:r>
              <a:rPr lang="de-DE" sz="2000" dirty="0" smtClean="0"/>
              <a:t>                   -  völlige Unabhängigkeit vom aktuellen Stromnetz.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7534" y="4716936"/>
            <a:ext cx="80288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2b:  </a:t>
            </a:r>
            <a:r>
              <a:rPr lang="de-DE" sz="2000" b="1" dirty="0" smtClean="0"/>
              <a:t>Für einen </a:t>
            </a:r>
            <a:r>
              <a:rPr lang="de-DE" sz="2000" b="1" u="sng" dirty="0" smtClean="0"/>
              <a:t>Strombezug</a:t>
            </a:r>
            <a:r>
              <a:rPr lang="de-DE" sz="2000" b="1" dirty="0" smtClean="0"/>
              <a:t> </a:t>
            </a:r>
            <a:r>
              <a:rPr lang="de-DE" sz="2000" dirty="0" smtClean="0"/>
              <a:t>als Import spricht: </a:t>
            </a:r>
          </a:p>
          <a:p>
            <a:r>
              <a:rPr lang="de-DE" sz="2000" dirty="0" smtClean="0"/>
              <a:t>            -  CO2 Recycling bei Kopplung von P2G und Verstromung</a:t>
            </a:r>
          </a:p>
          <a:p>
            <a:r>
              <a:rPr lang="de-DE" sz="2000" dirty="0" smtClean="0"/>
              <a:t>            - die Strom-Gaswandler nehmen auch heimischen RE-Überschuss auf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007" y="44624"/>
            <a:ext cx="1475657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400" b="1" dirty="0" smtClean="0"/>
              <a:t>6.4 Desertec -Gas </a:t>
            </a:r>
            <a:endParaRPr lang="de-DE" sz="14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107504" y="3383442"/>
            <a:ext cx="8749481" cy="2349157"/>
          </a:xfrm>
          <a:prstGeom prst="roundRect">
            <a:avLst/>
          </a:prstGeom>
          <a:solidFill>
            <a:schemeClr val="bg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67544" y="6094166"/>
            <a:ext cx="8028892" cy="677108"/>
          </a:xfrm>
          <a:prstGeom prst="rect">
            <a:avLst/>
          </a:prstGeom>
          <a:gradFill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Hoffnung:</a:t>
            </a:r>
            <a:r>
              <a:rPr lang="de-DE" sz="2000" b="1" dirty="0" smtClean="0"/>
              <a:t> </a:t>
            </a:r>
            <a:r>
              <a:rPr lang="de-DE" sz="2000" dirty="0" smtClean="0"/>
              <a:t>„</a:t>
            </a:r>
            <a:r>
              <a:rPr lang="de-DE" sz="2000" b="1" dirty="0" smtClean="0"/>
              <a:t>Künstliche Photosynthese</a:t>
            </a:r>
            <a:r>
              <a:rPr lang="de-DE" sz="2000" dirty="0" smtClean="0"/>
              <a:t>“:</a:t>
            </a:r>
          </a:p>
          <a:p>
            <a:r>
              <a:rPr lang="de-DE" dirty="0"/>
              <a:t> </a:t>
            </a:r>
            <a:r>
              <a:rPr lang="de-DE" dirty="0" smtClean="0"/>
              <a:t>   direkte H2-Erzeugung durch Kombination {PV  + billiger Elektrolyse  Katalysator}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172" y="4942970"/>
            <a:ext cx="2973521" cy="1905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172" y="3429000"/>
            <a:ext cx="2975532" cy="19052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172" y="1775802"/>
            <a:ext cx="2973521" cy="1905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836" y="4977172"/>
            <a:ext cx="2961450" cy="18710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836" y="3431986"/>
            <a:ext cx="2973521" cy="19052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836" y="1775802"/>
            <a:ext cx="2973521" cy="19052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00" y="4961892"/>
            <a:ext cx="2973521" cy="19052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431986"/>
            <a:ext cx="2973521" cy="19052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75802"/>
            <a:ext cx="2973521" cy="19052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70" y="11606"/>
            <a:ext cx="2973521" cy="1905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95836" y="8620"/>
            <a:ext cx="2975532" cy="19052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20172" y="8620"/>
            <a:ext cx="2973521" cy="190522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7564" y="25790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TagesArbeit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in 2013 AD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24508" y="6093296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779912" y="431473"/>
            <a:ext cx="27003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P</a:t>
            </a:r>
            <a:r>
              <a:rPr lang="de-DE" b="1" baseline="-25000" dirty="0" smtClean="0">
                <a:solidFill>
                  <a:srgbClr val="3333FF"/>
                </a:solidFill>
              </a:rPr>
              <a:t>m</a:t>
            </a:r>
            <a:r>
              <a:rPr lang="de-DE" b="1" dirty="0" smtClean="0">
                <a:solidFill>
                  <a:srgbClr val="3333FF"/>
                </a:solidFill>
              </a:rPr>
              <a:t>=0.210 </a:t>
            </a:r>
            <a:r>
              <a:rPr lang="de-DE" sz="1400" dirty="0" smtClean="0">
                <a:solidFill>
                  <a:srgbClr val="3333FF"/>
                </a:solidFill>
              </a:rPr>
              <a:t>[TWh/d] </a:t>
            </a:r>
            <a:r>
              <a:rPr lang="de-DE" b="1" dirty="0" smtClean="0">
                <a:solidFill>
                  <a:srgbClr val="3333FF"/>
                </a:solidFill>
              </a:rPr>
              <a:t>= 8.8 </a:t>
            </a:r>
            <a:r>
              <a:rPr lang="de-DE" sz="1400" dirty="0" smtClean="0">
                <a:solidFill>
                  <a:srgbClr val="3333FF"/>
                </a:solidFill>
              </a:rPr>
              <a:t>[GW]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324508" y="45811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324508" y="2924944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323528" y="116074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643" y="4944154"/>
            <a:ext cx="2973521" cy="190522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979" y="4944154"/>
            <a:ext cx="2973521" cy="190522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43" y="3359978"/>
            <a:ext cx="2973521" cy="190522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8979" y="3395982"/>
            <a:ext cx="2973521" cy="190522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0120" y="1703794"/>
            <a:ext cx="2973521" cy="19052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643" y="1700808"/>
            <a:ext cx="2973521" cy="190522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99" y="4944154"/>
            <a:ext cx="2973521" cy="190522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359978"/>
            <a:ext cx="2973521" cy="190522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03794"/>
            <a:ext cx="2973521" cy="19052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8" y="8620"/>
            <a:ext cx="2973521" cy="190522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8620"/>
            <a:ext cx="2973521" cy="190522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8979" y="8620"/>
            <a:ext cx="2973521" cy="1905226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 flipV="1">
            <a:off x="288504" y="10887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8504" y="27809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437112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88504" y="602128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10072" y="260648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Virtuelle 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Überschuss</a:t>
            </a:r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1340768"/>
            <a:ext cx="8820000" cy="4932548"/>
            <a:chOff x="323528" y="1241140"/>
            <a:chExt cx="8820000" cy="4932548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323528" y="1241140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23528" y="293332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323528" y="4589512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23528" y="617368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2951820" y="5848252"/>
            <a:ext cx="1404156" cy="553998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___  </a:t>
            </a:r>
            <a:r>
              <a:rPr lang="de-DE" b="1" dirty="0" smtClean="0">
                <a:solidFill>
                  <a:srgbClr val="3333FF"/>
                </a:solidFill>
              </a:rPr>
              <a:t>{ </a:t>
            </a:r>
            <a:r>
              <a:rPr lang="de-DE" b="1" dirty="0" err="1" smtClean="0">
                <a:solidFill>
                  <a:srgbClr val="3333FF"/>
                </a:solidFill>
              </a:rPr>
              <a:t>ÜsF</a:t>
            </a:r>
            <a:r>
              <a:rPr lang="de-DE" b="1" dirty="0" smtClean="0">
                <a:solidFill>
                  <a:srgbClr val="3333FF"/>
                </a:solidFill>
              </a:rPr>
              <a:t> =1.0}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b="1" dirty="0" smtClean="0"/>
              <a:t>---</a:t>
            </a:r>
            <a:r>
              <a:rPr lang="de-DE" dirty="0" smtClean="0"/>
              <a:t>  </a:t>
            </a:r>
            <a:r>
              <a:rPr lang="de-DE" b="1" dirty="0" smtClean="0"/>
              <a:t>{ </a:t>
            </a:r>
            <a:r>
              <a:rPr lang="de-DE" b="1" dirty="0" err="1" smtClean="0"/>
              <a:t>ÜsF</a:t>
            </a:r>
            <a:r>
              <a:rPr lang="de-DE" b="1" dirty="0" smtClean="0"/>
              <a:t> =1.5}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13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524" y="64266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ÜsF</a:t>
            </a:r>
            <a:r>
              <a:rPr lang="de-DE" dirty="0" smtClean="0"/>
              <a:t>=1  -&gt;  8,758 GW = 0,210 [TWh/d]</a:t>
            </a:r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3356992"/>
            <a:ext cx="9309223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0" y="389705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1500" y="3717032"/>
            <a:ext cx="720080" cy="3608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72000" rIns="0" bIns="72000" rtlCol="0">
            <a:spAutoFit/>
          </a:bodyPr>
          <a:lstStyle/>
          <a:p>
            <a:r>
              <a:rPr lang="de-DE" sz="1400" b="1" dirty="0" smtClean="0"/>
              <a:t>20 GW</a:t>
            </a:r>
            <a:endParaRPr lang="de-DE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36712"/>
            <a:ext cx="9000492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Gerade Verbindung 14"/>
          <p:cNvCxnSpPr/>
          <p:nvPr/>
        </p:nvCxnSpPr>
        <p:spPr>
          <a:xfrm>
            <a:off x="728464" y="5085184"/>
            <a:ext cx="830803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19572" y="2456892"/>
            <a:ext cx="830803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47564" y="5373216"/>
            <a:ext cx="798399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19572" y="2780928"/>
            <a:ext cx="823653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87524" y="188640"/>
            <a:ext cx="8424936" cy="40011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Beispiel September 2013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: Tagesdateien unterschlagen täglichen Speicherbedarf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57110" y="4437112"/>
            <a:ext cx="1404156" cy="553998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___  </a:t>
            </a:r>
            <a:r>
              <a:rPr lang="de-DE" b="1" dirty="0" smtClean="0">
                <a:solidFill>
                  <a:srgbClr val="3333FF"/>
                </a:solidFill>
              </a:rPr>
              <a:t>{ </a:t>
            </a:r>
            <a:r>
              <a:rPr lang="de-DE" b="1" dirty="0" err="1" smtClean="0">
                <a:solidFill>
                  <a:srgbClr val="3333FF"/>
                </a:solidFill>
              </a:rPr>
              <a:t>ÜsF</a:t>
            </a:r>
            <a:r>
              <a:rPr lang="de-DE" b="1" dirty="0" smtClean="0">
                <a:solidFill>
                  <a:srgbClr val="3333FF"/>
                </a:solidFill>
              </a:rPr>
              <a:t> =1.0}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b="1" dirty="0" smtClean="0"/>
              <a:t>---</a:t>
            </a:r>
            <a:r>
              <a:rPr lang="de-DE" dirty="0" smtClean="0"/>
              <a:t>  </a:t>
            </a:r>
            <a:r>
              <a:rPr lang="de-DE" b="1" dirty="0" smtClean="0"/>
              <a:t>{ </a:t>
            </a:r>
            <a:r>
              <a:rPr lang="de-DE" b="1" dirty="0" err="1" smtClean="0"/>
              <a:t>ÜsF</a:t>
            </a:r>
            <a:r>
              <a:rPr lang="de-DE" b="1" dirty="0" smtClean="0"/>
              <a:t> =1.5}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040306" y="4041068"/>
            <a:ext cx="2484022" cy="95410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dirty="0" err="1" smtClean="0"/>
              <a:t>ÜsF</a:t>
            </a:r>
            <a:r>
              <a:rPr lang="de-DE" dirty="0" smtClean="0"/>
              <a:t>=1.5: </a:t>
            </a:r>
            <a:r>
              <a:rPr lang="de-DE" b="1" i="1" dirty="0" err="1" smtClean="0"/>
              <a:t>Inter</a:t>
            </a:r>
            <a:r>
              <a:rPr lang="de-DE" i="1" dirty="0" err="1" smtClean="0"/>
              <a:t>Tage</a:t>
            </a:r>
            <a:r>
              <a:rPr lang="de-DE" dirty="0" smtClean="0"/>
              <a:t>- kleiner Speicherbedarf </a:t>
            </a:r>
            <a:br>
              <a:rPr lang="de-DE" dirty="0" smtClean="0"/>
            </a:br>
            <a:r>
              <a:rPr lang="de-DE" dirty="0" smtClean="0"/>
              <a:t>  an </a:t>
            </a:r>
            <a:r>
              <a:rPr lang="de-DE" sz="2000" b="1" i="1" dirty="0" smtClean="0"/>
              <a:t>8</a:t>
            </a:r>
            <a:r>
              <a:rPr lang="de-DE" dirty="0" smtClean="0"/>
              <a:t> Tagen 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2915816" y="1203720"/>
            <a:ext cx="2916324" cy="67710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dirty="0" err="1" smtClean="0"/>
              <a:t>ÜsF</a:t>
            </a:r>
            <a:r>
              <a:rPr lang="de-DE" dirty="0" smtClean="0"/>
              <a:t>=1.5: </a:t>
            </a:r>
            <a:r>
              <a:rPr lang="de-DE" b="1" dirty="0" err="1" smtClean="0">
                <a:solidFill>
                  <a:srgbClr val="C00000"/>
                </a:solidFill>
              </a:rPr>
              <a:t>IntraTage</a:t>
            </a:r>
            <a:r>
              <a:rPr lang="de-DE" dirty="0" smtClean="0"/>
              <a:t>-</a:t>
            </a:r>
          </a:p>
          <a:p>
            <a:r>
              <a:rPr lang="de-DE" dirty="0" smtClean="0"/>
              <a:t>Speicherbedarf an </a:t>
            </a:r>
            <a:r>
              <a:rPr lang="de-DE" sz="2000" b="1" dirty="0" smtClean="0">
                <a:solidFill>
                  <a:srgbClr val="C00000"/>
                </a:solidFill>
              </a:rPr>
              <a:t>27</a:t>
            </a:r>
            <a:r>
              <a:rPr lang="de-DE" dirty="0" smtClean="0"/>
              <a:t> Tagen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3725906" y="5157192"/>
            <a:ext cx="16201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887924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887924" y="5157192"/>
            <a:ext cx="28803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7056276" y="4869160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7344308" y="486916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7344308" y="4869160"/>
            <a:ext cx="18002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5724128" y="4869160"/>
            <a:ext cx="1080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832140" y="4869160"/>
            <a:ext cx="162145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1151620" y="1340768"/>
            <a:ext cx="144016" cy="3385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535996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316417" y="1448780"/>
            <a:ext cx="152400" cy="697721"/>
            <a:chOff x="8316417" y="1679322"/>
            <a:chExt cx="152400" cy="697721"/>
          </a:xfrm>
        </p:grpSpPr>
        <p:cxnSp>
          <p:nvCxnSpPr>
            <p:cNvPr id="27" name="Gerade Verbindung mit Pfeil 26"/>
            <p:cNvCxnSpPr/>
            <p:nvPr/>
          </p:nvCxnSpPr>
          <p:spPr>
            <a:xfrm flipH="1">
              <a:off x="8316417" y="1679322"/>
              <a:ext cx="59252" cy="5453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8375669" y="1679322"/>
              <a:ext cx="93148" cy="697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79512" y="6232073"/>
            <a:ext cx="87849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b="1" dirty="0" err="1" smtClean="0"/>
              <a:t>htpp</a:t>
            </a:r>
            <a:r>
              <a:rPr lang="de-DE" sz="2000" b="1" dirty="0" smtClean="0"/>
              <a:t>://</a:t>
            </a:r>
            <a:r>
              <a:rPr lang="de-DE" sz="2000" b="1" dirty="0" err="1" smtClean="0"/>
              <a:t>www</a:t>
            </a:r>
            <a:r>
              <a:rPr lang="de-DE" sz="2000" b="1" dirty="0" smtClean="0"/>
              <a:t>.                                                           mail:  *@</a:t>
            </a:r>
            <a:r>
              <a:rPr lang="de-DE" sz="2000" b="1" dirty="0" err="1" smtClean="0"/>
              <a:t>rwth-aachen.de</a:t>
            </a:r>
            <a:endParaRPr lang="de-DE" sz="2000" b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4593" y="1268760"/>
            <a:ext cx="89379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Stromproduktion aus Solar- und Windenergie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i="1" dirty="0" smtClean="0">
                <a:latin typeface="Arial" charset="0"/>
                <a:cs typeface="Arial" charset="0"/>
              </a:rPr>
              <a:t>Daten bis zur Auflösung ¼ Stunden  als Excel Datei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erhielt</a:t>
            </a:r>
            <a:r>
              <a:rPr kumimoji="0" lang="de-DE" altLang="de-DE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ich von Dipl. Ing. Göran </a:t>
            </a:r>
            <a:r>
              <a:rPr kumimoji="0" lang="de-DE" altLang="de-DE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Borgolte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altLang="de-DE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RWTH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–Aachen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400" i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Letztes Update: Folien für 2013: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640" y="4163895"/>
            <a:ext cx="626670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</a:t>
            </a:r>
            <a:endParaRPr lang="de-DE" sz="4400" b="1" dirty="0" smtClean="0"/>
          </a:p>
          <a:p>
            <a:r>
              <a:rPr lang="de-DE" sz="4400" b="1" dirty="0" smtClean="0"/>
              <a:t>Dank an </a:t>
            </a:r>
            <a:r>
              <a:rPr lang="de-DE" sz="4400" b="1" dirty="0"/>
              <a:t> </a:t>
            </a:r>
            <a:r>
              <a:rPr lang="de-DE" sz="4400" b="1" dirty="0" smtClean="0"/>
              <a:t>Göran </a:t>
            </a:r>
            <a:r>
              <a:rPr lang="de-DE" sz="4400" b="1" dirty="0" err="1" smtClean="0"/>
              <a:t>Borgolte</a:t>
            </a:r>
            <a:endParaRPr lang="de-DE" sz="4400" b="1" dirty="0" smtClean="0"/>
          </a:p>
          <a:p>
            <a:r>
              <a:rPr lang="de-DE" sz="2800" b="1" dirty="0" smtClean="0"/>
              <a:t>und Prof. Alt für seine Vermittlung</a:t>
            </a:r>
          </a:p>
          <a:p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3896" y="188640"/>
            <a:ext cx="684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Aufbereitete numerische Daten der Netzbetreiber:</a:t>
            </a:r>
            <a:endParaRPr lang="de-DE" sz="2400" b="1" u="sng" dirty="0"/>
          </a:p>
        </p:txBody>
      </p:sp>
    </p:spTree>
    <p:extLst>
      <p:ext uri="{BB962C8B-B14F-4D97-AF65-F5344CB8AC3E}">
        <p14:creationId xmlns:p14="http://schemas.microsoft.com/office/powerpoint/2010/main" val="3321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Microsoft Office PowerPoint</Application>
  <PresentationFormat>Bildschirmpräsentation (4:3)</PresentationFormat>
  <Paragraphs>568</Paragraphs>
  <Slides>59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  <vt:variant>
        <vt:lpstr>Zielgruppenorientierte Präsentationen</vt:lpstr>
      </vt:variant>
      <vt:variant>
        <vt:i4>2</vt:i4>
      </vt:variant>
    </vt:vector>
  </HeadingPairs>
  <TitlesOfParts>
    <vt:vector size="62" baseType="lpstr">
      <vt:lpstr>Larissa</vt:lpstr>
      <vt:lpstr>Das Zusammenwirken    von PSKW - artigen und P2G - artigen Energiespeichern   und die mögliche Rolle    von  Tiefschachtspeichern bei der Energiewende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Erste Ergebnisse  zur Kapazität der PSKW-artige Speicher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PSKW-artige Speicher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HochTief2014.0227</vt:lpstr>
      <vt:lpstr>Seminar_Institut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jerrry</dc:creator>
  <cp:lastModifiedBy>jerrry</cp:lastModifiedBy>
  <cp:revision>351</cp:revision>
  <dcterms:created xsi:type="dcterms:W3CDTF">2014-01-16T11:02:06Z</dcterms:created>
  <dcterms:modified xsi:type="dcterms:W3CDTF">2014-09-29T09:46:16Z</dcterms:modified>
</cp:coreProperties>
</file>