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</p:sldMasterIdLst>
  <p:notesMasterIdLst>
    <p:notesMasterId r:id="rId82"/>
  </p:notesMasterIdLst>
  <p:sldIdLst>
    <p:sldId id="316" r:id="rId21"/>
    <p:sldId id="322" r:id="rId22"/>
    <p:sldId id="259" r:id="rId23"/>
    <p:sldId id="260" r:id="rId24"/>
    <p:sldId id="272" r:id="rId25"/>
    <p:sldId id="261" r:id="rId26"/>
    <p:sldId id="264" r:id="rId27"/>
    <p:sldId id="262" r:id="rId28"/>
    <p:sldId id="274" r:id="rId29"/>
    <p:sldId id="263" r:id="rId30"/>
    <p:sldId id="275" r:id="rId31"/>
    <p:sldId id="276" r:id="rId32"/>
    <p:sldId id="317" r:id="rId33"/>
    <p:sldId id="267" r:id="rId34"/>
    <p:sldId id="268" r:id="rId35"/>
    <p:sldId id="266" r:id="rId36"/>
    <p:sldId id="269" r:id="rId37"/>
    <p:sldId id="270" r:id="rId38"/>
    <p:sldId id="271" r:id="rId39"/>
    <p:sldId id="279" r:id="rId40"/>
    <p:sldId id="280" r:id="rId41"/>
    <p:sldId id="281" r:id="rId42"/>
    <p:sldId id="282" r:id="rId43"/>
    <p:sldId id="284" r:id="rId44"/>
    <p:sldId id="285" r:id="rId45"/>
    <p:sldId id="293" r:id="rId46"/>
    <p:sldId id="320" r:id="rId47"/>
    <p:sldId id="294" r:id="rId48"/>
    <p:sldId id="286" r:id="rId49"/>
    <p:sldId id="288" r:id="rId50"/>
    <p:sldId id="287" r:id="rId51"/>
    <p:sldId id="289" r:id="rId52"/>
    <p:sldId id="290" r:id="rId53"/>
    <p:sldId id="291" r:id="rId54"/>
    <p:sldId id="323" r:id="rId55"/>
    <p:sldId id="292" r:id="rId56"/>
    <p:sldId id="283" r:id="rId57"/>
    <p:sldId id="295" r:id="rId58"/>
    <p:sldId id="326" r:id="rId59"/>
    <p:sldId id="325" r:id="rId60"/>
    <p:sldId id="324" r:id="rId61"/>
    <p:sldId id="319" r:id="rId62"/>
    <p:sldId id="303" r:id="rId63"/>
    <p:sldId id="300" r:id="rId64"/>
    <p:sldId id="301" r:id="rId65"/>
    <p:sldId id="302" r:id="rId66"/>
    <p:sldId id="299" r:id="rId67"/>
    <p:sldId id="315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258" r:id="rId80"/>
    <p:sldId id="257" r:id="rId8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8000"/>
    <a:srgbClr val="CC00FF"/>
    <a:srgbClr val="000099"/>
    <a:srgbClr val="9933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slide" Target="slides/slide56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45F1A-80CE-4C66-A8CE-F95E39EE50FC}" type="datetimeFigureOut">
              <a:rPr lang="de-DE" smtClean="0"/>
              <a:pPr/>
              <a:t>11.04.2011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5305D-8DF7-47E8-8412-F94C6A39467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169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79F7B0-1A38-4D1C-93B8-8BF95AFDCC46}" type="slidenum">
              <a:rPr lang="de-DE" smtClean="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79F7B0-1A38-4D1C-93B8-8BF95AFDCC46}" type="slidenum">
              <a:rPr lang="de-DE" smtClean="0">
                <a:solidFill>
                  <a:prstClr val="black"/>
                </a:solidFill>
              </a:rPr>
              <a:pPr eaLnBrk="1" hangingPunct="1">
                <a:defRPr/>
              </a:pPr>
              <a:t>43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39DD1-697A-4367-8540-130CD0119D01}" type="slidenum">
              <a:rPr lang="de-DE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9F8C77-B068-40B5-AEA0-C6930BDB9A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5550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CF2A9A-20A2-44BD-A13D-48FC52094F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68070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0833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480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3716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7914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9868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871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9211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8092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2367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44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71392D-792B-4A3B-97FA-B08B4203E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85558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152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E2C0-CD6D-4A3D-99CF-37C08BFC41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463487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0A72-C743-45E2-8C85-B5FE09B990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873591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C70E-7EC0-4D22-9727-AAD4584606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705173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42E5-0A0B-4C47-975E-53E0B73356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840983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B4F3-28A1-41F8-A3DB-92E0632E1F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11535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6328-8886-42FA-9AA4-E8B1B8D2BF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332418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91CF-6584-427F-A59B-23983CB8C9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992310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FB2E-9671-4986-89F7-402A1C46AF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022054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1E63-7F9D-463B-876C-53999C0492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8080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9857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0DBE-3C33-4146-8B06-E2F97AF87E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531480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1B07-2B59-4E6A-800D-1D5127F689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425584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61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2358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6716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622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3235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5617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1478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20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286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3575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5158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014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3971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1100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3211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5213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7229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0314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22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395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9806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94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0383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9755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4773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4067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9965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9821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3728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7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9274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3571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5038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8913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968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4044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0637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8560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907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2304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02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6887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082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1054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3124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9573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0165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5543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7580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7087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908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50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766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5723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4388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1448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1263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9704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2198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7928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45197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5482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91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140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0702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3033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6951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1774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17094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64030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907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1919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2440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44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20119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559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47596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690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4771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7573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9721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7518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91792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31134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2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E6B2CE-5FA9-4BA8-8A8F-8EB9BF1AEE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20650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938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1631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2306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073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29385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6392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3924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5948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63990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56061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022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88151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0147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4250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07849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213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5357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1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7187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65076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8195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62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055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947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918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41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38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79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82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844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77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9C09E9-7C7D-44AE-9C1A-1DFC9F7A9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55146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807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565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97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117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708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134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566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779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268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25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122A99-DCAF-4979-BDAE-45C6761463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70862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294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65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892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269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021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D0FD-3C35-44C9-94A4-4A7C71ACD67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500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19DC-C93C-448B-B3C0-1AF2FC3B057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061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6B04-A05E-44A0-842D-B4833A2E8C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74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6FA0-746C-4FE8-846A-3AFCFCAF9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84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06E7-4E58-491A-A3EC-0FB527088E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77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F3293D-23EF-414A-AA7C-7B2AEF2CAB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33100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0AF4-8C09-45E6-885E-7AF5209D33F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57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BBF1-B495-41F6-BE75-7304D32C62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979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2A05-6133-452A-80A1-1C968B9B2D6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324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DA5F-7239-4A43-86AD-F35A25B7388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713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25D5-EF4D-46DC-858A-091C2992500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642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AB20-329C-4141-844B-6995C39D6E4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027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D0FD-3C35-44C9-94A4-4A7C71ACD67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996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19DC-C93C-448B-B3C0-1AF2FC3B057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257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6B04-A05E-44A0-842D-B4833A2E8C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116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6FA0-746C-4FE8-846A-3AFCFCAF9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63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6B951C-5931-46AA-B905-3B784A8442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8372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06E7-4E58-491A-A3EC-0FB527088E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082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0AF4-8C09-45E6-885E-7AF5209D33F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842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BBF1-B495-41F6-BE75-7304D32C62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729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2A05-6133-452A-80A1-1C968B9B2D6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308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DA5F-7239-4A43-86AD-F35A25B7388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189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25D5-EF4D-46DC-858A-091C2992500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546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AB20-329C-4141-844B-6995C39D6E4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350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D0FD-3C35-44C9-94A4-4A7C71ACD67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00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19DC-C93C-448B-B3C0-1AF2FC3B057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153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6B04-A05E-44A0-842D-B4833A2E8C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8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59A7E3-920D-49E9-B885-DDFE4DE217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68922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6FA0-746C-4FE8-846A-3AFCFCAF9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9904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06E7-4E58-491A-A3EC-0FB527088E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260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0AF4-8C09-45E6-885E-7AF5209D33F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602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BBF1-B495-41F6-BE75-7304D32C62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325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2A05-6133-452A-80A1-1C968B9B2D6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2815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DA5F-7239-4A43-86AD-F35A25B7388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202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25D5-EF4D-46DC-858A-091C2992500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0317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AB20-329C-4141-844B-6995C39D6E4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153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1640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7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2F41ED-1C85-4B48-BA29-669289145B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60696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10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236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1212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666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6125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607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728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2438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040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1796-08F7-405D-A21E-D9BBE6C22C9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96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4CC1BD-1C69-4509-A0F5-D2E16F8754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25058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1B62-5934-4A79-B365-298AAA616E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9308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4C57-F3F3-4E03-AF98-BD5247C850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6068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3689-A916-4021-979D-54709799DF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2780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6BA8-14B0-4CFC-AE47-6E289844AB7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4162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9AC6-7C68-4A91-AEC0-CF860C02C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676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6033-3180-4142-AACD-C62F2EED740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4256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1E18-1193-41BF-842C-F899E689D4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210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CA6E-BE64-44DA-9266-73F99B965F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8301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0B4-2CBF-487A-9FC3-0B20FDFB9A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1141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8B8B-3DD7-48D3-86B2-4D916A2070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37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E2C93-8FD4-40B8-BD46-4E348B9322A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7350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54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FFA7E-2B4E-40CD-BF3E-C2A6B86CB43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68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35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13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93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82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4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40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3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61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5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6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26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3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9D5E-99EB-4321-B56F-D7BA33C240B1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97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9D5E-99EB-4321-B56F-D7BA33C240B1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4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9D5E-99EB-4321-B56F-D7BA33C240B1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99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1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53880-50E4-497F-878E-5BD37B1C77C5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73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ther.Gerhard@vd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uni-saarland.de/fak7/fze/" TargetMode="External"/><Relationship Id="rId4" Type="http://schemas.openxmlformats.org/officeDocument/2006/relationships/hyperlink" Target="mailto:luther.gerhard@mx.uni-saarland.d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04:052:0050:0060:DE: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g-physik.de/veroeffentlichung/broschueren/studien/energie_2010.pdf" TargetMode="External"/><Relationship Id="rId2" Type="http://schemas.openxmlformats.org/officeDocument/2006/relationships/hyperlink" Target="http://www.dpg-physik.de/veroeffentlichung/broschueren/studien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uni-saarland.de/fak7/fze/ThOptHeizen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ew.de/bdew.nsf/id/DE_Beheizungsstruktur_des_gesamten_Wohnungsbestandes/$file/10%2007%2016%20Beheizungsstruktur%20im%20Bestand%201975-2009p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-saarland.de/fak7/fze/DPG2011_Dresden/Links_DPG2011.htm" TargetMode="External"/><Relationship Id="rId3" Type="http://schemas.openxmlformats.org/officeDocument/2006/relationships/hyperlink" Target="mailto:Luther.Gerhard@vdi.de" TargetMode="External"/><Relationship Id="rId7" Type="http://schemas.openxmlformats.org/officeDocument/2006/relationships/hyperlink" Target="http://www.uni-saarland.de/fak7/fze/AKE_Archiv/DPG2011_Dresden/Links_DPG2011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uni-saarland.de/fak7/fze/AKE_Archiv/DPG2011-AKE_Dresden/Links_DPG2011.htm#AKE 10.3" TargetMode="External"/><Relationship Id="rId5" Type="http://schemas.openxmlformats.org/officeDocument/2006/relationships/hyperlink" Target="http://www.uni-saarland.de/fak7/fze/" TargetMode="External"/><Relationship Id="rId4" Type="http://schemas.openxmlformats.org/officeDocument/2006/relationships/hyperlink" Target="mailto:luther.gerhard@mx.uni-saarland.de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400675" y="6029107"/>
            <a:ext cx="35988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GuD</a:t>
            </a:r>
            <a:r>
              <a:rPr lang="de-DE" sz="1200" dirty="0" smtClean="0">
                <a:solidFill>
                  <a:srgbClr val="FF0000"/>
                </a:solidFill>
              </a:rPr>
              <a:t> = Gas- und Dampfkraftwerk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FF"/>
                </a:solidFill>
              </a:rPr>
              <a:t>  </a:t>
            </a:r>
            <a:r>
              <a:rPr lang="de-DE" sz="1200" dirty="0" smtClean="0">
                <a:solidFill>
                  <a:srgbClr val="0000FF"/>
                </a:solidFill>
              </a:rPr>
              <a:t>WP </a:t>
            </a:r>
            <a:r>
              <a:rPr lang="de-DE" sz="1200" dirty="0">
                <a:solidFill>
                  <a:srgbClr val="0000FF"/>
                </a:solidFill>
              </a:rPr>
              <a:t>=  Wärmepumpe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KWK</a:t>
            </a:r>
            <a:r>
              <a:rPr lang="de-DE" sz="1200" dirty="0">
                <a:solidFill>
                  <a:srgbClr val="0000FF"/>
                </a:solidFill>
              </a:rPr>
              <a:t> =  Strom („Kraft“) – Wärmekopplung 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107504" y="605587"/>
            <a:ext cx="8892480" cy="2092881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0">
                <a:srgbClr val="FF6633">
                  <a:alpha val="40000"/>
                </a:srgbClr>
              </a:gs>
              <a:gs pos="73000">
                <a:srgbClr val="FFFF00"/>
              </a:gs>
              <a:gs pos="95000">
                <a:srgbClr val="01A78F">
                  <a:alpha val="36000"/>
                </a:srgbClr>
              </a:gs>
              <a:gs pos="100000">
                <a:srgbClr val="3366FF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de-DE" sz="28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de-DE" sz="3200" b="1" dirty="0" smtClean="0">
                <a:solidFill>
                  <a:srgbClr val="000000"/>
                </a:solidFill>
                <a:cs typeface="Arial" charset="0"/>
              </a:rPr>
              <a:t>Thermodynamisch </a:t>
            </a:r>
            <a:r>
              <a:rPr lang="de-DE" sz="3200" b="1" dirty="0">
                <a:solidFill>
                  <a:srgbClr val="000000"/>
                </a:solidFill>
                <a:cs typeface="Arial" charset="0"/>
              </a:rPr>
              <a:t>optimierten </a:t>
            </a:r>
            <a:r>
              <a:rPr lang="de-DE" sz="3200" b="1" dirty="0" smtClean="0">
                <a:solidFill>
                  <a:srgbClr val="000000"/>
                </a:solidFill>
                <a:cs typeface="Arial" charset="0"/>
              </a:rPr>
              <a:t>Heizen mit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 smtClean="0">
                <a:solidFill>
                  <a:srgbClr val="000099"/>
                </a:solidFill>
                <a:cs typeface="Arial" charset="0"/>
              </a:rPr>
              <a:t>  </a:t>
            </a:r>
            <a:r>
              <a:rPr lang="de-DE" sz="3600" b="1" dirty="0" err="1" smtClean="0">
                <a:solidFill>
                  <a:srgbClr val="000099"/>
                </a:solidFill>
                <a:cs typeface="Arial" charset="0"/>
              </a:rPr>
              <a:t>KWK</a:t>
            </a:r>
            <a:r>
              <a:rPr lang="de-DE" sz="3600" b="1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de-DE" sz="2400" b="1" dirty="0" smtClean="0">
                <a:cs typeface="Arial" charset="0"/>
              </a:rPr>
              <a:t> und/oder </a:t>
            </a:r>
            <a:r>
              <a:rPr lang="de-DE" sz="3600" b="1" dirty="0" err="1" smtClean="0">
                <a:solidFill>
                  <a:srgbClr val="FF0000"/>
                </a:solidFill>
                <a:cs typeface="Arial" charset="0"/>
              </a:rPr>
              <a:t>GuD</a:t>
            </a:r>
            <a:r>
              <a:rPr lang="de-DE" sz="3600" b="1" dirty="0" smtClean="0">
                <a:solidFill>
                  <a:srgbClr val="FF0000"/>
                </a:solidFill>
                <a:cs typeface="Arial" charset="0"/>
              </a:rPr>
              <a:t> &amp; WP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 smtClean="0">
                <a:solidFill>
                  <a:srgbClr val="993300"/>
                </a:solidFill>
                <a:cs typeface="Arial" charset="0"/>
              </a:rPr>
              <a:t/>
            </a:r>
            <a:br>
              <a:rPr lang="de-DE" sz="12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de-DE" sz="1200" b="1" dirty="0" smtClean="0">
                <a:solidFill>
                  <a:srgbClr val="993300"/>
                </a:solidFill>
                <a:cs typeface="Arial" charset="0"/>
              </a:rPr>
              <a:t>  </a:t>
            </a:r>
            <a:endParaRPr lang="de-DE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2592388" y="3924300"/>
            <a:ext cx="39608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000000"/>
                </a:solidFill>
              </a:rPr>
              <a:t>Dr. Gerhard Luther</a:t>
            </a:r>
            <a:br>
              <a:rPr lang="de-DE" sz="1800" b="1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Universität des Saarlandes, </a:t>
            </a:r>
            <a:r>
              <a:rPr lang="de-DE" sz="1400" dirty="0" err="1">
                <a:solidFill>
                  <a:srgbClr val="000000"/>
                </a:solidFill>
              </a:rPr>
              <a:t>FSt</a:t>
            </a:r>
            <a:r>
              <a:rPr lang="de-DE" sz="1400" dirty="0">
                <a:solidFill>
                  <a:srgbClr val="000000"/>
                </a:solidFill>
              </a:rPr>
              <a:t>. Zukunftsenergie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c/o Technische Physik – Bau </a:t>
            </a:r>
            <a:r>
              <a:rPr lang="de-DE" sz="1400" dirty="0" err="1">
                <a:solidFill>
                  <a:srgbClr val="000000"/>
                </a:solidFill>
              </a:rPr>
              <a:t>E26</a:t>
            </a:r>
            <a:endParaRPr lang="de-DE" sz="14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D-66041 Saarbrücken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EU - Germany</a:t>
            </a: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161925" y="5877272"/>
            <a:ext cx="47244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  <a:cs typeface="Arial" charset="0"/>
              </a:rPr>
              <a:t>            Tel</a:t>
            </a: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.: </a:t>
            </a:r>
            <a:r>
              <a:rPr lang="de-DE" sz="1200" dirty="0">
                <a:solidFill>
                  <a:srgbClr val="000000"/>
                </a:solidFill>
                <a:cs typeface="Arial" charset="0"/>
              </a:rPr>
              <a:t>(49)  0681/ 302-2737; </a:t>
            </a: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 0681-56310 (p)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  <a:cs typeface="Arial" charset="0"/>
              </a:rPr>
              <a:t>        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</a:rPr>
              <a:t>e-mail</a:t>
            </a: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3"/>
              </a:rPr>
              <a:t>Luther.Gerhard@vdi.de</a:t>
            </a:r>
            <a:r>
              <a:rPr lang="de-DE" sz="1200" b="1" dirty="0">
                <a:solidFill>
                  <a:srgbClr val="000000"/>
                </a:solidFill>
                <a:cs typeface="Arial" charset="0"/>
                <a:hlinkClick r:id="rId3"/>
              </a:rPr>
              <a:t/>
            </a:r>
            <a:br>
              <a:rPr lang="de-DE" sz="1200" b="1" dirty="0">
                <a:solidFill>
                  <a:srgbClr val="000000"/>
                </a:solidFill>
                <a:cs typeface="Arial" charset="0"/>
                <a:hlinkClick r:id="rId3"/>
              </a:rPr>
            </a:b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                    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4"/>
              </a:rPr>
              <a:t>luther.gerhard@mx.uni-saarland.de</a:t>
            </a: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 </a:t>
            </a:r>
            <a:endParaRPr lang="de-DE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Homepage</a:t>
            </a:r>
            <a:r>
              <a:rPr lang="de-DE" sz="1200" dirty="0">
                <a:solidFill>
                  <a:srgbClr val="000000"/>
                </a:solidFill>
                <a:cs typeface="Arial" charset="0"/>
              </a:rPr>
              <a:t>: </a:t>
            </a:r>
            <a:r>
              <a:rPr lang="de-DE" sz="1200" b="1" dirty="0">
                <a:solidFill>
                  <a:srgbClr val="000000"/>
                </a:solidFill>
                <a:cs typeface="Arial" charset="0"/>
                <a:hlinkClick r:id="rId5"/>
              </a:rPr>
              <a:t>http://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5"/>
              </a:rPr>
              <a:t>www.uni-saarland.de</a:t>
            </a:r>
            <a:r>
              <a:rPr lang="de-DE" sz="1200" b="1" dirty="0">
                <a:solidFill>
                  <a:srgbClr val="000000"/>
                </a:solidFill>
                <a:cs typeface="Arial" charset="0"/>
                <a:hlinkClick r:id="rId5"/>
              </a:rPr>
              <a:t>/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5"/>
              </a:rPr>
              <a:t>fak7</a:t>
            </a:r>
            <a:r>
              <a:rPr lang="de-DE" sz="1200" b="1" dirty="0">
                <a:solidFill>
                  <a:srgbClr val="000000"/>
                </a:solidFill>
                <a:cs typeface="Arial" charset="0"/>
                <a:hlinkClick r:id="rId5"/>
              </a:rPr>
              <a:t>/</a:t>
            </a:r>
            <a:r>
              <a:rPr lang="de-DE" sz="1200" b="1" dirty="0" err="1">
                <a:solidFill>
                  <a:srgbClr val="000000"/>
                </a:solidFill>
                <a:cs typeface="Arial" charset="0"/>
                <a:hlinkClick r:id="rId5"/>
              </a:rPr>
              <a:t>fze</a:t>
            </a:r>
            <a:endParaRPr lang="de-DE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0404" y="96887"/>
            <a:ext cx="254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V_Duesseldorf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2011.04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6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619672" y="2132856"/>
            <a:ext cx="5645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0000"/>
                </a:solidFill>
              </a:rPr>
              <a:t>2. Wie vergleicht man</a:t>
            </a:r>
          </a:p>
          <a:p>
            <a:pPr algn="ctr"/>
            <a:r>
              <a:rPr lang="de-DE" sz="3200" b="1" dirty="0" smtClean="0">
                <a:solidFill>
                  <a:srgbClr val="000000"/>
                </a:solidFill>
              </a:rPr>
              <a:t> </a:t>
            </a:r>
            <a:r>
              <a:rPr lang="de-DE" sz="3200" b="1" dirty="0" err="1" smtClean="0">
                <a:solidFill>
                  <a:srgbClr val="000000"/>
                </a:solidFill>
              </a:rPr>
              <a:t>KWK</a:t>
            </a:r>
            <a:r>
              <a:rPr lang="de-DE" sz="32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sz="3200" b="1" dirty="0" smtClean="0">
                <a:solidFill>
                  <a:srgbClr val="000000"/>
                </a:solidFill>
              </a:rPr>
              <a:t>und  getrennte Erzeugung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6694" y="115888"/>
            <a:ext cx="149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</a:rPr>
              <a:t>2.</a:t>
            </a:r>
            <a:endParaRPr lang="de-DE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7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98528" y="188913"/>
            <a:ext cx="845802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FF0000"/>
                </a:solidFill>
              </a:rPr>
              <a:t>Es ist vernünftig und </a:t>
            </a:r>
            <a:r>
              <a:rPr lang="de-DE" sz="3200" b="1" dirty="0" smtClean="0">
                <a:solidFill>
                  <a:srgbClr val="000000"/>
                </a:solidFill>
              </a:rPr>
              <a:t>die </a:t>
            </a:r>
            <a:r>
              <a:rPr lang="de-DE" sz="3200" b="1" dirty="0">
                <a:solidFill>
                  <a:srgbClr val="000000"/>
                </a:solidFill>
              </a:rPr>
              <a:t>EU </a:t>
            </a:r>
            <a:r>
              <a:rPr lang="de-DE" sz="3200" b="1" dirty="0" smtClean="0">
                <a:solidFill>
                  <a:srgbClr val="000000"/>
                </a:solidFill>
              </a:rPr>
              <a:t>schreibt </a:t>
            </a:r>
            <a:r>
              <a:rPr lang="de-DE" b="1" dirty="0" smtClean="0">
                <a:solidFill>
                  <a:srgbClr val="FF0000"/>
                </a:solidFill>
              </a:rPr>
              <a:t>auch</a:t>
            </a:r>
            <a:r>
              <a:rPr lang="de-DE" sz="2800" b="1" dirty="0" smtClean="0">
                <a:solidFill>
                  <a:srgbClr val="000000"/>
                </a:solidFill>
              </a:rPr>
              <a:t> </a:t>
            </a:r>
            <a:r>
              <a:rPr lang="de-DE" sz="3200" b="1" dirty="0" smtClean="0">
                <a:solidFill>
                  <a:srgbClr val="000000"/>
                </a:solidFill>
              </a:rPr>
              <a:t>vor</a:t>
            </a:r>
            <a:r>
              <a:rPr lang="de-DE" sz="2800" b="1" dirty="0" smtClean="0">
                <a:solidFill>
                  <a:srgbClr val="000000"/>
                </a:solidFill>
              </a:rPr>
              <a:t>,</a:t>
            </a:r>
            <a:endParaRPr lang="de-DE" sz="2800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dass bei Förderung der </a:t>
            </a:r>
            <a:r>
              <a:rPr lang="de-DE" sz="2400" b="1" dirty="0" err="1">
                <a:solidFill>
                  <a:srgbClr val="000000"/>
                </a:solidFill>
              </a:rPr>
              <a:t>KWK</a:t>
            </a:r>
            <a:r>
              <a:rPr lang="de-DE" sz="2400" b="1" dirty="0">
                <a:solidFill>
                  <a:srgbClr val="000000"/>
                </a:solidFill>
              </a:rPr>
              <a:t> in den Mitgliedsländern,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</a:rPr>
              <a:t>zum Vergleich mit der getrennter Erzeugung von Strom und Wärme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</a:rPr>
              <a:t>betrachtet wird: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07504" y="3274814"/>
            <a:ext cx="89607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2. </a:t>
            </a:r>
            <a:r>
              <a:rPr lang="de-DE" sz="2400" u="sng" dirty="0">
                <a:solidFill>
                  <a:srgbClr val="000000"/>
                </a:solidFill>
              </a:rPr>
              <a:t>Gleiche </a:t>
            </a:r>
            <a:r>
              <a:rPr lang="de-DE" sz="2400" b="1" u="sng" dirty="0">
                <a:solidFill>
                  <a:srgbClr val="0066FF"/>
                </a:solidFill>
              </a:rPr>
              <a:t>Primärenergie</a:t>
            </a:r>
            <a:r>
              <a:rPr lang="de-DE" sz="2400" dirty="0">
                <a:solidFill>
                  <a:srgbClr val="000000"/>
                </a:solidFill>
              </a:rPr>
              <a:t>träger</a:t>
            </a:r>
            <a:r>
              <a:rPr lang="de-DE" sz="800" dirty="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      </a:t>
            </a:r>
            <a:r>
              <a:rPr lang="de-DE" dirty="0">
                <a:solidFill>
                  <a:srgbClr val="000000"/>
                </a:solidFill>
              </a:rPr>
              <a:t>also z.B. Erdgaseinsatz nicht nur bei KWK sondern auch bei getrennter </a:t>
            </a:r>
            <a:r>
              <a:rPr lang="de-DE" dirty="0" smtClean="0">
                <a:solidFill>
                  <a:srgbClr val="000000"/>
                </a:solidFill>
              </a:rPr>
              <a:t>Erzeugung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   </a:t>
            </a:r>
            <a:r>
              <a:rPr lang="de-DE" dirty="0" smtClean="0">
                <a:solidFill>
                  <a:srgbClr val="008000"/>
                </a:solidFill>
              </a:rPr>
              <a:t>(</a:t>
            </a:r>
            <a:r>
              <a:rPr lang="de-DE" sz="1400" b="1" dirty="0" smtClean="0">
                <a:solidFill>
                  <a:srgbClr val="008000"/>
                </a:solidFill>
              </a:rPr>
              <a:t>Anhang </a:t>
            </a:r>
            <a:r>
              <a:rPr lang="de-DE" sz="1400" b="1" dirty="0" smtClean="0">
                <a:solidFill>
                  <a:srgbClr val="008000"/>
                </a:solidFill>
              </a:rPr>
              <a:t>III</a:t>
            </a:r>
            <a:r>
              <a:rPr lang="de-DE" sz="1400" dirty="0" smtClean="0">
                <a:solidFill>
                  <a:srgbClr val="008000"/>
                </a:solidFill>
              </a:rPr>
              <a:t> </a:t>
            </a:r>
            <a:r>
              <a:rPr lang="de-DE" sz="1400" dirty="0" smtClean="0">
                <a:solidFill>
                  <a:srgbClr val="008000"/>
                </a:solidFill>
              </a:rPr>
              <a:t>, f , Ziffer 1 der EU 2004/8/EG</a:t>
            </a:r>
            <a:r>
              <a:rPr lang="de-DE" dirty="0" smtClean="0">
                <a:solidFill>
                  <a:srgbClr val="000000"/>
                </a:solidFill>
              </a:rPr>
              <a:t>) </a:t>
            </a:r>
            <a:r>
              <a:rPr lang="de-DE" b="1" dirty="0" smtClean="0">
                <a:solidFill>
                  <a:srgbClr val="008000"/>
                </a:solidFill>
              </a:rPr>
              <a:t>.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5725" y="2060575"/>
            <a:ext cx="908902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1. </a:t>
            </a:r>
            <a:r>
              <a:rPr lang="de-DE" sz="2400" b="1" u="sng" dirty="0">
                <a:solidFill>
                  <a:srgbClr val="CC0066"/>
                </a:solidFill>
              </a:rPr>
              <a:t>Eine detaillierte </a:t>
            </a:r>
            <a:r>
              <a:rPr lang="de-DE" sz="2400" b="1" u="sng" dirty="0" err="1">
                <a:solidFill>
                  <a:srgbClr val="CC0066"/>
                </a:solidFill>
              </a:rPr>
              <a:t>Gleicheit</a:t>
            </a:r>
            <a:r>
              <a:rPr lang="de-DE" sz="2400" b="1" u="sng" dirty="0">
                <a:solidFill>
                  <a:srgbClr val="CC0066"/>
                </a:solidFill>
              </a:rPr>
              <a:t> der Wärme- und Stromproduktion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sz="800" dirty="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             also gleiche Strom- und gleiche Wärmeproduktion auch in getrennter </a:t>
            </a:r>
            <a:r>
              <a:rPr lang="de-DE" dirty="0" smtClean="0">
                <a:solidFill>
                  <a:srgbClr val="000000"/>
                </a:solidFill>
              </a:rPr>
              <a:t>Erzeugung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                          </a:t>
            </a:r>
            <a:r>
              <a:rPr lang="de-DE" sz="1400" b="1" dirty="0" smtClean="0">
                <a:solidFill>
                  <a:srgbClr val="008000"/>
                </a:solidFill>
              </a:rPr>
              <a:t>(</a:t>
            </a:r>
            <a:r>
              <a:rPr lang="de-DE" sz="1400" dirty="0" smtClean="0">
                <a:solidFill>
                  <a:srgbClr val="008000"/>
                </a:solidFill>
              </a:rPr>
              <a:t>ergibt sich aus der </a:t>
            </a:r>
            <a:r>
              <a:rPr lang="de-DE" sz="1400" b="1" dirty="0" smtClean="0">
                <a:solidFill>
                  <a:srgbClr val="008000"/>
                </a:solidFill>
              </a:rPr>
              <a:t>Formel für PEE </a:t>
            </a:r>
            <a:r>
              <a:rPr lang="de-DE" sz="1400" dirty="0" smtClean="0">
                <a:solidFill>
                  <a:srgbClr val="008000"/>
                </a:solidFill>
              </a:rPr>
              <a:t>in  Anhang III, b  </a:t>
            </a:r>
            <a:r>
              <a:rPr lang="de-DE" sz="1400" dirty="0" smtClean="0">
                <a:solidFill>
                  <a:srgbClr val="008000"/>
                </a:solidFill>
              </a:rPr>
              <a:t>der EU 2004/8/EG</a:t>
            </a:r>
            <a:r>
              <a:rPr lang="de-DE" sz="1400" b="1" dirty="0" smtClean="0">
                <a:solidFill>
                  <a:srgbClr val="008000"/>
                </a:solidFill>
              </a:rPr>
              <a:t>)</a:t>
            </a:r>
            <a:r>
              <a:rPr lang="de-DE" sz="1400" b="1" dirty="0" smtClean="0">
                <a:solidFill>
                  <a:srgbClr val="008000"/>
                </a:solidFill>
              </a:rPr>
              <a:t>.</a:t>
            </a:r>
            <a:endParaRPr lang="de-DE" sz="1400" b="1" dirty="0">
              <a:solidFill>
                <a:srgbClr val="008000"/>
              </a:solidFill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7504" y="4625260"/>
            <a:ext cx="67592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3. </a:t>
            </a:r>
            <a:r>
              <a:rPr lang="de-DE" sz="2400" b="1" u="sng" dirty="0">
                <a:solidFill>
                  <a:srgbClr val="FF66FF"/>
                </a:solidFill>
              </a:rPr>
              <a:t>Moderne</a:t>
            </a:r>
            <a:r>
              <a:rPr lang="de-DE" sz="2400" dirty="0">
                <a:solidFill>
                  <a:srgbClr val="000000"/>
                </a:solidFill>
              </a:rPr>
              <a:t> Anlagen der getrennten Erzeugung</a:t>
            </a:r>
            <a:r>
              <a:rPr lang="de-DE" sz="800" dirty="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                  </a:t>
            </a:r>
            <a:r>
              <a:rPr lang="de-DE" dirty="0">
                <a:solidFill>
                  <a:srgbClr val="000000"/>
                </a:solidFill>
              </a:rPr>
              <a:t>also z.B.:  GUD und </a:t>
            </a:r>
            <a:r>
              <a:rPr lang="de-DE" dirty="0" smtClean="0">
                <a:solidFill>
                  <a:srgbClr val="000000"/>
                </a:solidFill>
              </a:rPr>
              <a:t>Brennwertkessel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                               </a:t>
            </a:r>
            <a:r>
              <a:rPr lang="de-DE" sz="1400" dirty="0" smtClean="0">
                <a:solidFill>
                  <a:srgbClr val="008000"/>
                </a:solidFill>
              </a:rPr>
              <a:t>(</a:t>
            </a:r>
            <a:r>
              <a:rPr lang="de-DE" sz="1400" b="1" dirty="0" smtClean="0">
                <a:solidFill>
                  <a:srgbClr val="008000"/>
                </a:solidFill>
              </a:rPr>
              <a:t>Anhang </a:t>
            </a:r>
            <a:r>
              <a:rPr lang="de-DE" sz="1400" b="1" dirty="0" smtClean="0">
                <a:solidFill>
                  <a:srgbClr val="008000"/>
                </a:solidFill>
              </a:rPr>
              <a:t>III</a:t>
            </a:r>
            <a:r>
              <a:rPr lang="de-DE" sz="1400" dirty="0" smtClean="0">
                <a:solidFill>
                  <a:srgbClr val="008000"/>
                </a:solidFill>
              </a:rPr>
              <a:t> , f , Ziffer </a:t>
            </a:r>
            <a:r>
              <a:rPr lang="de-DE" sz="1400" dirty="0" smtClean="0">
                <a:solidFill>
                  <a:srgbClr val="008000"/>
                </a:solidFill>
              </a:rPr>
              <a:t>2 </a:t>
            </a:r>
            <a:r>
              <a:rPr lang="de-DE" sz="1400" dirty="0" smtClean="0">
                <a:solidFill>
                  <a:srgbClr val="008000"/>
                </a:solidFill>
              </a:rPr>
              <a:t>der EU 2004/8/EG</a:t>
            </a:r>
            <a:r>
              <a:rPr lang="de-DE" sz="1400" dirty="0" smtClean="0">
                <a:solidFill>
                  <a:srgbClr val="000000"/>
                </a:solidFill>
              </a:rPr>
              <a:t>)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1438" y="8096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2.0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06375" y="368300"/>
            <a:ext cx="8604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Zitat aus </a:t>
            </a:r>
            <a:r>
              <a:rPr lang="de-DE" sz="2400" b="1" u="sng" dirty="0">
                <a:solidFill>
                  <a:srgbClr val="CC00FF"/>
                </a:solidFill>
              </a:rPr>
              <a:t>EU Richtlinie 2004/8/EG</a:t>
            </a:r>
            <a:r>
              <a:rPr lang="de-DE" sz="2400" b="1" u="sng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CC"/>
                </a:solidFill>
              </a:rPr>
              <a:t>Anhang III</a:t>
            </a:r>
            <a:r>
              <a:rPr lang="de-DE" dirty="0">
                <a:solidFill>
                  <a:srgbClr val="000000"/>
                </a:solidFill>
              </a:rPr>
              <a:t> „Verfahren zur Bestimmung der Effizienz des KWK-Prozesses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f) </a:t>
            </a:r>
            <a:r>
              <a:rPr lang="de-DE" i="1" dirty="0">
                <a:solidFill>
                  <a:srgbClr val="000000"/>
                </a:solidFill>
              </a:rPr>
              <a:t>Wirkungsgrad-Referenzwerte für die getrennte Erzeugung von Strom und Wärme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96863" y="1538288"/>
            <a:ext cx="8550275" cy="49053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Die </a:t>
            </a:r>
            <a:r>
              <a:rPr lang="de-DE" b="1" u="sng">
                <a:solidFill>
                  <a:srgbClr val="000000"/>
                </a:solidFill>
              </a:rPr>
              <a:t>Wirkungsgrad-Referenzwerte</a:t>
            </a:r>
            <a:r>
              <a:rPr lang="de-DE" b="1">
                <a:solidFill>
                  <a:srgbClr val="000000"/>
                </a:solidFill>
              </a:rPr>
              <a:t/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   werden nach </a:t>
            </a:r>
            <a:r>
              <a:rPr lang="de-DE" b="1" u="sng">
                <a:solidFill>
                  <a:srgbClr val="000000"/>
                </a:solidFill>
              </a:rPr>
              <a:t>folgenden Grundsätzen</a:t>
            </a:r>
            <a:r>
              <a:rPr lang="de-DE">
                <a:solidFill>
                  <a:srgbClr val="000000"/>
                </a:solidFill>
              </a:rPr>
              <a:t> berechnet: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1. Beim Vergleich von KWK-Blöcken gemäß Artikel 3 mit Anlagen zur getrennten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Stromerzeugung gilt der Grundsatz, dass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FF0000"/>
                </a:solidFill>
              </a:rPr>
              <a:t>    die gleichen Kategorien von Primärenergieträgern</a:t>
            </a:r>
            <a:br>
              <a:rPr lang="de-DE" sz="2400" b="1">
                <a:solidFill>
                  <a:srgbClr val="FF0000"/>
                </a:solidFill>
              </a:rPr>
            </a:br>
            <a:r>
              <a:rPr lang="de-DE" sz="2400" b="1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de-DE">
                <a:solidFill>
                  <a:srgbClr val="000000"/>
                </a:solidFill>
              </a:rPr>
              <a:t> verglichen werden.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2. Jeder KWK-Block wird </a:t>
            </a:r>
            <a:r>
              <a:rPr lang="de-DE" sz="2400" b="1">
                <a:solidFill>
                  <a:srgbClr val="0000FF"/>
                </a:solidFill>
              </a:rPr>
              <a:t>mit der besten</a:t>
            </a:r>
            <a:r>
              <a:rPr lang="de-DE">
                <a:solidFill>
                  <a:srgbClr val="000000"/>
                </a:solidFill>
              </a:rPr>
              <a:t>, im Jahr des Baus dieses KWK-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Blocks auf dem Markt erhältlichen und</a:t>
            </a:r>
            <a:r>
              <a:rPr lang="de-DE" b="1">
                <a:solidFill>
                  <a:srgbClr val="0000FF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FF"/>
                </a:solidFill>
              </a:rPr>
              <a:t>                                        </a:t>
            </a:r>
            <a:r>
              <a:rPr lang="de-DE" sz="2400" b="1">
                <a:solidFill>
                  <a:srgbClr val="0000FF"/>
                </a:solidFill>
              </a:rPr>
              <a:t>wirtschaftlich vertretbaren Technologie</a:t>
            </a:r>
            <a:r>
              <a:rPr lang="de-DE">
                <a:solidFill>
                  <a:srgbClr val="000000"/>
                </a:solidFill>
              </a:rPr>
              <a:t>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  für die getrennte Erzeugung von Wärme und Strom verglichen.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3. 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4. …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194550" y="106363"/>
            <a:ext cx="1739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eigentlich trivial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06375" y="6553200"/>
            <a:ext cx="8521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Quelle: </a:t>
            </a:r>
            <a:r>
              <a:rPr lang="de-DE" sz="1400" b="1">
                <a:solidFill>
                  <a:srgbClr val="000000"/>
                </a:solidFill>
                <a:hlinkClick r:id="rId3"/>
              </a:rPr>
              <a:t>http://eur-lex.europa.eu/LexUriServ/LexUriServ.do?uri=OJ:L:2004:052:0050:0060:DE:PDF</a:t>
            </a:r>
            <a:r>
              <a:rPr lang="de-DE" sz="140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8486775" y="6715125"/>
            <a:ext cx="450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7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368217"/>
            <a:ext cx="849694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Die Wärmeversorgung der Verbraucher/Kunden  muss in jeder Alternative vollständig abgedeckt werden. („</a:t>
            </a:r>
            <a:r>
              <a:rPr lang="de-DE" sz="2400" b="1" dirty="0" smtClean="0">
                <a:solidFill>
                  <a:srgbClr val="000099"/>
                </a:solidFill>
              </a:rPr>
              <a:t>Spitzenkessel</a:t>
            </a:r>
            <a:r>
              <a:rPr lang="de-DE" sz="2400" dirty="0" smtClean="0"/>
              <a:t>“) </a:t>
            </a:r>
            <a:br>
              <a:rPr lang="de-DE" sz="2400" dirty="0" smtClean="0"/>
            </a:br>
            <a:r>
              <a:rPr lang="de-DE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 „</a:t>
            </a:r>
            <a:r>
              <a:rPr lang="de-DE" sz="2400" b="1" dirty="0" smtClean="0">
                <a:solidFill>
                  <a:srgbClr val="FF0000"/>
                </a:solidFill>
              </a:rPr>
              <a:t>Spitzenstrom</a:t>
            </a:r>
            <a:r>
              <a:rPr lang="de-DE" sz="2400" dirty="0" smtClean="0"/>
              <a:t>“ ,  also eine </a:t>
            </a:r>
            <a:r>
              <a:rPr lang="de-DE" sz="2400" dirty="0" err="1" smtClean="0"/>
              <a:t>ungekoppelte</a:t>
            </a:r>
            <a:r>
              <a:rPr lang="de-DE" sz="2400" dirty="0" smtClean="0"/>
              <a:t> Stromerzeugung,</a:t>
            </a:r>
            <a:br>
              <a:rPr lang="de-DE" sz="2400" dirty="0" smtClean="0"/>
            </a:br>
            <a:r>
              <a:rPr lang="de-DE" sz="2400" dirty="0" smtClean="0"/>
              <a:t>              der </a:t>
            </a:r>
            <a:r>
              <a:rPr lang="de-DE" sz="2400" dirty="0" err="1" smtClean="0"/>
              <a:t>KWK</a:t>
            </a:r>
            <a:r>
              <a:rPr lang="de-DE" sz="2400" dirty="0" smtClean="0"/>
              <a:t>-Anlage darf nicht ausgeklammert werden. 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245773" y="61000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Eine weitere naheliegende Anforderung an einen Systemvergleich:</a:t>
            </a:r>
            <a:endParaRPr lang="de-DE" u="sng" dirty="0"/>
          </a:p>
        </p:txBody>
      </p:sp>
      <p:sp>
        <p:nvSpPr>
          <p:cNvPr id="4" name="Rechteck 3"/>
          <p:cNvSpPr/>
          <p:nvPr/>
        </p:nvSpPr>
        <p:spPr>
          <a:xfrm>
            <a:off x="683568" y="1412775"/>
            <a:ext cx="754482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de-DE" dirty="0"/>
              <a:t>„</a:t>
            </a:r>
            <a:r>
              <a:rPr lang="de-DE" sz="3200" b="1" dirty="0"/>
              <a:t>Vollständige Alternativen“ betrachten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14097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152900" y="1885950"/>
            <a:ext cx="4017963" cy="398145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732588" y="4760913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042025" y="5084763"/>
            <a:ext cx="1374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6875" y="225425"/>
            <a:ext cx="8308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</a:rPr>
              <a:t>Dezentraler Kessel und zentrale Stromerzeugung</a:t>
            </a:r>
          </a:p>
        </p:txBody>
      </p:sp>
      <p:sp>
        <p:nvSpPr>
          <p:cNvPr id="31750" name="AutoShape 6"/>
          <p:cNvSpPr>
            <a:spLocks noChangeAspect="1" noChangeArrowheads="1"/>
          </p:cNvSpPr>
          <p:nvPr/>
        </p:nvSpPr>
        <p:spPr bwMode="auto">
          <a:xfrm>
            <a:off x="2705100" y="944563"/>
            <a:ext cx="5719763" cy="582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7954963" y="1414463"/>
            <a:ext cx="1587" cy="1798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7229475" y="1379538"/>
            <a:ext cx="1588" cy="1230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238750" y="2898775"/>
            <a:ext cx="2171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446963" y="5143500"/>
            <a:ext cx="0" cy="1036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324600" y="5084763"/>
            <a:ext cx="1085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7143750" y="4760913"/>
            <a:ext cx="1087438" cy="1806575"/>
          </a:xfrm>
          <a:prstGeom prst="downArrow">
            <a:avLst>
              <a:gd name="adj1" fmla="val 50000"/>
              <a:gd name="adj2" fmla="val 41533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545263" y="4760913"/>
            <a:ext cx="1374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324600" y="4775200"/>
            <a:ext cx="1593850" cy="3095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324600" y="2889250"/>
            <a:ext cx="1630363" cy="3984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483475" y="2646363"/>
            <a:ext cx="471488" cy="5667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238750" y="2609850"/>
            <a:ext cx="2317750" cy="288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6904038" y="998538"/>
            <a:ext cx="1376362" cy="898525"/>
          </a:xfrm>
          <a:prstGeom prst="upArrow">
            <a:avLst>
              <a:gd name="adj1" fmla="val 51796"/>
              <a:gd name="adj2" fmla="val 43361"/>
            </a:avLst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152900" y="1885950"/>
            <a:ext cx="1784350" cy="3746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System</a:t>
            </a:r>
            <a:r>
              <a:rPr lang="de-DE" sz="2000" b="1">
                <a:solidFill>
                  <a:srgbClr val="000000"/>
                </a:solidFill>
              </a:rPr>
              <a:t>: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6324600" y="2573338"/>
            <a:ext cx="904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4643438" y="2487613"/>
            <a:ext cx="2032000" cy="86995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679950" y="2528888"/>
            <a:ext cx="1958975" cy="25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0000FF"/>
                </a:solidFill>
              </a:rPr>
              <a:t>Brennwertkessel: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239000" y="1317625"/>
            <a:ext cx="712788" cy="290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>
                <a:solidFill>
                  <a:srgbClr val="0000FF"/>
                </a:solidFill>
              </a:rPr>
              <a:t>Wärme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399338" y="6165850"/>
            <a:ext cx="622300" cy="220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>
                <a:solidFill>
                  <a:srgbClr val="FF0000"/>
                </a:solidFill>
              </a:rPr>
              <a:t>Strom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7265988" y="1973263"/>
            <a:ext cx="688975" cy="6826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7405688" y="5859463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4583113" y="4451350"/>
            <a:ext cx="2103437" cy="993775"/>
          </a:xfrm>
          <a:prstGeom prst="rect">
            <a:avLst/>
          </a:prstGeom>
          <a:solidFill>
            <a:srgbClr val="FF7C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619625" y="4462463"/>
            <a:ext cx="1695450" cy="334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FF0000"/>
                </a:solidFill>
              </a:rPr>
              <a:t>GuD-Anlage: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1773" name="AutoShape 29"/>
          <p:cNvSpPr>
            <a:spLocks noChangeArrowheads="1"/>
          </p:cNvSpPr>
          <p:nvPr/>
        </p:nvSpPr>
        <p:spPr bwMode="auto">
          <a:xfrm flipV="1">
            <a:off x="2778125" y="4149725"/>
            <a:ext cx="1289050" cy="1030288"/>
          </a:xfrm>
          <a:custGeom>
            <a:avLst/>
            <a:gdLst>
              <a:gd name="T0" fmla="*/ 902693 w 21600"/>
              <a:gd name="T1" fmla="*/ 0 h 21600"/>
              <a:gd name="T2" fmla="*/ 902693 w 21600"/>
              <a:gd name="T3" fmla="*/ 579919 h 21600"/>
              <a:gd name="T4" fmla="*/ 193178 w 21600"/>
              <a:gd name="T5" fmla="*/ 1030288 h 21600"/>
              <a:gd name="T6" fmla="*/ 1289050 w 21600"/>
              <a:gd name="T7" fmla="*/ 28995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3097213" y="2054225"/>
            <a:ext cx="763587" cy="4016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2778125" y="1089025"/>
            <a:ext cx="1073150" cy="143986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2778125" y="3432175"/>
            <a:ext cx="388938" cy="94138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2778125" y="2030413"/>
            <a:ext cx="388938" cy="152082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8" name="AutoShape 34"/>
          <p:cNvSpPr>
            <a:spLocks noChangeArrowheads="1"/>
          </p:cNvSpPr>
          <p:nvPr/>
        </p:nvSpPr>
        <p:spPr bwMode="auto">
          <a:xfrm flipV="1">
            <a:off x="3167063" y="2241550"/>
            <a:ext cx="1403350" cy="935038"/>
          </a:xfrm>
          <a:custGeom>
            <a:avLst/>
            <a:gdLst>
              <a:gd name="T0" fmla="*/ 995729 w 21600"/>
              <a:gd name="T1" fmla="*/ 0 h 21600"/>
              <a:gd name="T2" fmla="*/ 995729 w 21600"/>
              <a:gd name="T3" fmla="*/ 526305 h 21600"/>
              <a:gd name="T4" fmla="*/ 337973 w 21600"/>
              <a:gd name="T5" fmla="*/ 935038 h 21600"/>
              <a:gd name="T6" fmla="*/ 1403350 w 21600"/>
              <a:gd name="T7" fmla="*/ 2631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990 h 21600"/>
              <a:gd name="T14" fmla="*/ 16348 w 21600"/>
              <a:gd name="T15" fmla="*/ 111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26" y="0"/>
                </a:lnTo>
                <a:lnTo>
                  <a:pt x="15326" y="990"/>
                </a:lnTo>
                <a:lnTo>
                  <a:pt x="12427" y="990"/>
                </a:lnTo>
                <a:cubicBezTo>
                  <a:pt x="5564" y="990"/>
                  <a:pt x="0" y="5990"/>
                  <a:pt x="0" y="12158"/>
                </a:cubicBezTo>
                <a:lnTo>
                  <a:pt x="0" y="21600"/>
                </a:lnTo>
                <a:lnTo>
                  <a:pt x="10403" y="21600"/>
                </a:lnTo>
                <a:lnTo>
                  <a:pt x="10403" y="12158"/>
                </a:lnTo>
                <a:cubicBezTo>
                  <a:pt x="10403" y="11611"/>
                  <a:pt x="11309" y="11168"/>
                  <a:pt x="12427" y="11168"/>
                </a:cubicBezTo>
                <a:lnTo>
                  <a:pt x="15326" y="11168"/>
                </a:lnTo>
                <a:lnTo>
                  <a:pt x="15326" y="12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3562350" y="4581525"/>
            <a:ext cx="1009650" cy="612775"/>
          </a:xfrm>
          <a:prstGeom prst="rightArrow">
            <a:avLst>
              <a:gd name="adj1" fmla="val 50000"/>
              <a:gd name="adj2" fmla="val 41192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3416300" y="4583113"/>
            <a:ext cx="338138" cy="141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3455988" y="2708275"/>
            <a:ext cx="571500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</a:t>
            </a:r>
            <a:r>
              <a:rPr lang="de-DE" sz="2000" b="1">
                <a:solidFill>
                  <a:srgbClr val="000000"/>
                </a:solidFill>
              </a:rPr>
              <a:t>x</a:t>
            </a:r>
            <a:r>
              <a:rPr lang="de-DE" sz="2000" b="1" baseline="-25000">
                <a:solidFill>
                  <a:srgbClr val="0000FF"/>
                </a:solidFill>
              </a:rPr>
              <a:t>K</a:t>
            </a:r>
            <a:r>
              <a:rPr lang="de-DE" sz="2000" b="1">
                <a:solidFill>
                  <a:srgbClr val="0000FF"/>
                </a:solidFill>
              </a:rPr>
              <a:t>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2820988" y="1630363"/>
            <a:ext cx="887412" cy="44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 </a:t>
            </a:r>
            <a:r>
              <a:rPr lang="de-DE" sz="2400" b="1">
                <a:solidFill>
                  <a:srgbClr val="008000"/>
                </a:solidFill>
              </a:rPr>
              <a:t>Q</a:t>
            </a:r>
            <a:r>
              <a:rPr lang="de-DE" sz="1800" b="1" baseline="-25000">
                <a:solidFill>
                  <a:srgbClr val="008000"/>
                </a:solidFill>
              </a:rPr>
              <a:t>0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2778125" y="1198563"/>
            <a:ext cx="10493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Erdgas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505200" y="4821238"/>
            <a:ext cx="249238" cy="2301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2819400" y="3459163"/>
            <a:ext cx="312738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048000" y="2087563"/>
            <a:ext cx="800100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0" y="2024063"/>
            <a:ext cx="2592388" cy="914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0033CC"/>
                </a:solidFill>
              </a:rPr>
              <a:t>Wärme: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de-DE" sz="2800" b="1" baseline="-25000">
                <a:solidFill>
                  <a:srgbClr val="0000FF"/>
                </a:solidFill>
              </a:rPr>
              <a:t>th</a:t>
            </a:r>
            <a:r>
              <a:rPr lang="de-DE" sz="2800" b="1">
                <a:solidFill>
                  <a:srgbClr val="0000FF"/>
                </a:solidFill>
              </a:rPr>
              <a:t> = </a:t>
            </a:r>
            <a:r>
              <a:rPr lang="de-DE" sz="2800" b="1">
                <a:solidFill>
                  <a:srgbClr val="000000"/>
                </a:solidFill>
              </a:rPr>
              <a:t>x</a:t>
            </a:r>
            <a:r>
              <a:rPr lang="de-DE" sz="2800" b="1" baseline="-25000">
                <a:solidFill>
                  <a:srgbClr val="0000FF"/>
                </a:solidFill>
              </a:rPr>
              <a:t>K * </a:t>
            </a: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BK</a:t>
            </a:r>
            <a:r>
              <a:rPr lang="de-D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36513" y="4638675"/>
            <a:ext cx="2555875" cy="96043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 dirty="0">
                <a:solidFill>
                  <a:srgbClr val="FF0000"/>
                </a:solidFill>
              </a:rPr>
              <a:t>Strom: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  <a:sym typeface="Symbol" pitchFamily="18" charset="2"/>
              </a:rPr>
              <a:t></a:t>
            </a:r>
            <a:r>
              <a:rPr lang="de-DE" sz="2800" b="1" baseline="-25000" dirty="0" err="1">
                <a:solidFill>
                  <a:srgbClr val="FF3300"/>
                </a:solidFill>
              </a:rPr>
              <a:t>el</a:t>
            </a:r>
            <a:r>
              <a:rPr lang="de-DE" sz="2800" b="1" dirty="0">
                <a:solidFill>
                  <a:srgbClr val="0000FF"/>
                </a:solidFill>
              </a:rPr>
              <a:t> = </a:t>
            </a:r>
            <a:r>
              <a:rPr lang="de-DE" sz="2800" b="1" dirty="0" err="1">
                <a:solidFill>
                  <a:srgbClr val="000000"/>
                </a:solidFill>
              </a:rPr>
              <a:t>x</a:t>
            </a:r>
            <a:r>
              <a:rPr lang="de-DE" sz="2800" b="1" baseline="-25000" dirty="0" err="1">
                <a:solidFill>
                  <a:srgbClr val="FF3300"/>
                </a:solidFill>
              </a:rPr>
              <a:t>GuD</a:t>
            </a:r>
            <a:r>
              <a:rPr lang="de-DE" sz="2800" b="1" baseline="-25000" dirty="0">
                <a:solidFill>
                  <a:srgbClr val="0000FF"/>
                </a:solidFill>
              </a:rPr>
              <a:t> * </a:t>
            </a:r>
            <a:r>
              <a:rPr lang="de-DE" sz="2800" b="1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 dirty="0" err="1">
                <a:solidFill>
                  <a:srgbClr val="FF3300"/>
                </a:solidFill>
                <a:sym typeface="Symbol" pitchFamily="18" charset="2"/>
              </a:rPr>
              <a:t>GuD</a:t>
            </a:r>
            <a:endParaRPr lang="de-DE" sz="2800" b="1" baseline="-25000" dirty="0">
              <a:solidFill>
                <a:srgbClr val="FF3300"/>
              </a:solidFill>
              <a:sym typeface="Symbol" pitchFamily="18" charset="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b="1" baseline="-25000" dirty="0">
                <a:solidFill>
                  <a:srgbClr val="FF33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7416800" y="1989138"/>
            <a:ext cx="347663" cy="427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</a:t>
            </a:r>
            <a:r>
              <a:rPr lang="de-DE" sz="2400" b="1" baseline="-25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th</a:t>
            </a:r>
            <a:endParaRPr lang="de-DE" sz="2400" b="1" baseline="250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7493000" y="5373688"/>
            <a:ext cx="427038" cy="427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</a:t>
            </a:r>
            <a:r>
              <a:rPr lang="de-DE" sz="2400" b="1" baseline="-25000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el</a:t>
            </a:r>
            <a:endParaRPr lang="de-DE" sz="2000" b="1" baseline="250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7124700" y="328453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92" name="Rectangle 48"/>
          <p:cNvSpPr>
            <a:spLocks noChangeArrowheads="1"/>
          </p:cNvSpPr>
          <p:nvPr/>
        </p:nvSpPr>
        <p:spPr bwMode="auto">
          <a:xfrm>
            <a:off x="2794000" y="4294188"/>
            <a:ext cx="341313" cy="142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5327650" y="2725738"/>
            <a:ext cx="6762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BK</a:t>
            </a:r>
            <a:r>
              <a:rPr lang="de-DE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3636963" y="4579938"/>
            <a:ext cx="287337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3563938" y="5049838"/>
            <a:ext cx="287337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3455988" y="4473575"/>
            <a:ext cx="515937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</a:rPr>
              <a:t>x</a:t>
            </a:r>
            <a:r>
              <a:rPr lang="de-DE" sz="2000" b="1" baseline="-25000">
                <a:solidFill>
                  <a:srgbClr val="FF0000"/>
                </a:solidFill>
              </a:rPr>
              <a:t>GuD </a:t>
            </a:r>
            <a:r>
              <a:rPr lang="de-DE" sz="2000" b="1">
                <a:solidFill>
                  <a:srgbClr val="FF0000"/>
                </a:solidFill>
              </a:rPr>
              <a:t>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5327650" y="4778375"/>
            <a:ext cx="836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GuD</a:t>
            </a:r>
            <a:r>
              <a:rPr lang="de-DE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 flipH="1" flipV="1">
            <a:off x="3419475" y="5049838"/>
            <a:ext cx="82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03159" name="Rectangle 55"/>
          <p:cNvSpPr>
            <a:spLocks noChangeArrowheads="1"/>
          </p:cNvSpPr>
          <p:nvPr/>
        </p:nvSpPr>
        <p:spPr bwMode="auto">
          <a:xfrm>
            <a:off x="2771775" y="2422525"/>
            <a:ext cx="5616575" cy="3059113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215900" y="3608388"/>
            <a:ext cx="1885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x</a:t>
            </a:r>
            <a:r>
              <a:rPr lang="de-DE" sz="2400" b="1" baseline="-25000">
                <a:solidFill>
                  <a:srgbClr val="333399"/>
                </a:solidFill>
              </a:rPr>
              <a:t>K</a:t>
            </a:r>
            <a:r>
              <a:rPr lang="de-DE" sz="2400">
                <a:solidFill>
                  <a:srgbClr val="000000"/>
                </a:solidFill>
              </a:rPr>
              <a:t> + </a:t>
            </a:r>
            <a:r>
              <a:rPr lang="de-DE" sz="2400" b="1">
                <a:solidFill>
                  <a:srgbClr val="000000"/>
                </a:solidFill>
              </a:rPr>
              <a:t>x</a:t>
            </a:r>
            <a:r>
              <a:rPr lang="de-DE" sz="2400" b="1" baseline="-25000">
                <a:solidFill>
                  <a:srgbClr val="FF3300"/>
                </a:solidFill>
              </a:rPr>
              <a:t>GuD</a:t>
            </a:r>
            <a:r>
              <a:rPr lang="de-DE" sz="2400">
                <a:solidFill>
                  <a:srgbClr val="000000"/>
                </a:solidFill>
              </a:rPr>
              <a:t> =1</a:t>
            </a: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71438" y="80963"/>
            <a:ext cx="2896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000000"/>
                </a:solidFill>
              </a:rPr>
              <a:t>2</a:t>
            </a:r>
            <a:r>
              <a:rPr lang="de-DE" sz="1200" b="1" dirty="0" smtClean="0">
                <a:solidFill>
                  <a:srgbClr val="000000"/>
                </a:solidFill>
              </a:rPr>
              <a:t>.11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3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3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1438" y="80963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200" b="1" dirty="0" smtClean="0"/>
              <a:t>2.12</a:t>
            </a:r>
            <a:endParaRPr lang="de-DE" sz="1200" b="1" dirty="0"/>
          </a:p>
        </p:txBody>
      </p:sp>
      <p:sp>
        <p:nvSpPr>
          <p:cNvPr id="33795" name="Text Box 129"/>
          <p:cNvSpPr txBox="1">
            <a:spLocks noChangeArrowheads="1"/>
          </p:cNvSpPr>
          <p:nvPr/>
        </p:nvSpPr>
        <p:spPr bwMode="auto">
          <a:xfrm>
            <a:off x="757238" y="112713"/>
            <a:ext cx="6910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b="1" dirty="0"/>
              <a:t>Wärmeversorger mit KWK –Anlage</a:t>
            </a:r>
            <a:endParaRPr lang="de-DE" sz="2800" b="1" dirty="0"/>
          </a:p>
        </p:txBody>
      </p:sp>
      <p:grpSp>
        <p:nvGrpSpPr>
          <p:cNvPr id="33796" name="Group 132"/>
          <p:cNvGrpSpPr>
            <a:grpSpLocks/>
          </p:cNvGrpSpPr>
          <p:nvPr/>
        </p:nvGrpSpPr>
        <p:grpSpPr bwMode="auto">
          <a:xfrm>
            <a:off x="2705100" y="944563"/>
            <a:ext cx="5719763" cy="5829300"/>
            <a:chOff x="1111" y="552"/>
            <a:chExt cx="3603" cy="3672"/>
          </a:xfrm>
        </p:grpSpPr>
        <p:grpSp>
          <p:nvGrpSpPr>
            <p:cNvPr id="33798" name="Group 67"/>
            <p:cNvGrpSpPr>
              <a:grpSpLocks noChangeAspect="1"/>
            </p:cNvGrpSpPr>
            <p:nvPr/>
          </p:nvGrpSpPr>
          <p:grpSpPr bwMode="auto">
            <a:xfrm>
              <a:off x="1111" y="552"/>
              <a:ext cx="3603" cy="3672"/>
              <a:chOff x="703" y="1729"/>
              <a:chExt cx="9006" cy="9180"/>
            </a:xfrm>
          </p:grpSpPr>
          <p:sp>
            <p:nvSpPr>
              <p:cNvPr id="33801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703" y="1729"/>
                <a:ext cx="9006" cy="91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2" name="Rectangle 69"/>
              <p:cNvSpPr>
                <a:spLocks noChangeArrowheads="1"/>
              </p:cNvSpPr>
              <p:nvPr/>
            </p:nvSpPr>
            <p:spPr bwMode="auto">
              <a:xfrm>
                <a:off x="2983" y="3211"/>
                <a:ext cx="6327" cy="627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3" name="Line 70"/>
              <p:cNvSpPr>
                <a:spLocks noChangeShapeType="1"/>
              </p:cNvSpPr>
              <p:nvPr/>
            </p:nvSpPr>
            <p:spPr bwMode="auto">
              <a:xfrm>
                <a:off x="6859" y="6118"/>
                <a:ext cx="131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4" name="Line 71"/>
              <p:cNvSpPr>
                <a:spLocks noChangeShapeType="1"/>
              </p:cNvSpPr>
              <p:nvPr/>
            </p:nvSpPr>
            <p:spPr bwMode="auto">
              <a:xfrm>
                <a:off x="8968" y="2470"/>
                <a:ext cx="1" cy="75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5" name="Line 72"/>
              <p:cNvSpPr>
                <a:spLocks noChangeShapeType="1"/>
              </p:cNvSpPr>
              <p:nvPr/>
            </p:nvSpPr>
            <p:spPr bwMode="auto">
              <a:xfrm>
                <a:off x="7828" y="2413"/>
                <a:ext cx="1" cy="19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6" name="Line 73"/>
              <p:cNvSpPr>
                <a:spLocks noChangeShapeType="1"/>
              </p:cNvSpPr>
              <p:nvPr/>
            </p:nvSpPr>
            <p:spPr bwMode="auto">
              <a:xfrm>
                <a:off x="4693" y="4807"/>
                <a:ext cx="342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7" name="Line 74"/>
              <p:cNvSpPr>
                <a:spLocks noChangeShapeType="1"/>
              </p:cNvSpPr>
              <p:nvPr/>
            </p:nvSpPr>
            <p:spPr bwMode="auto">
              <a:xfrm>
                <a:off x="6289" y="7201"/>
                <a:ext cx="216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8" name="Line 75"/>
              <p:cNvSpPr>
                <a:spLocks noChangeShapeType="1"/>
              </p:cNvSpPr>
              <p:nvPr/>
            </p:nvSpPr>
            <p:spPr bwMode="auto">
              <a:xfrm>
                <a:off x="8284" y="6973"/>
                <a:ext cx="1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9" name="Line 76"/>
              <p:cNvSpPr>
                <a:spLocks noChangeShapeType="1"/>
              </p:cNvSpPr>
              <p:nvPr/>
            </p:nvSpPr>
            <p:spPr bwMode="auto">
              <a:xfrm>
                <a:off x="8169" y="8341"/>
                <a:ext cx="1" cy="16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0" name="Line 77"/>
              <p:cNvSpPr>
                <a:spLocks noChangeShapeType="1"/>
              </p:cNvSpPr>
              <p:nvPr/>
            </p:nvSpPr>
            <p:spPr bwMode="auto">
              <a:xfrm>
                <a:off x="6403" y="8226"/>
                <a:ext cx="171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1" name="Line 78"/>
              <p:cNvSpPr>
                <a:spLocks noChangeShapeType="1"/>
              </p:cNvSpPr>
              <p:nvPr/>
            </p:nvSpPr>
            <p:spPr bwMode="auto">
              <a:xfrm>
                <a:off x="6289" y="7828"/>
                <a:ext cx="216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2" name="AutoShape 79"/>
              <p:cNvSpPr>
                <a:spLocks noChangeArrowheads="1"/>
              </p:cNvSpPr>
              <p:nvPr/>
            </p:nvSpPr>
            <p:spPr bwMode="auto">
              <a:xfrm>
                <a:off x="7693" y="8065"/>
                <a:ext cx="1710" cy="2844"/>
              </a:xfrm>
              <a:prstGeom prst="downArrow">
                <a:avLst>
                  <a:gd name="adj1" fmla="val 50000"/>
                  <a:gd name="adj2" fmla="val 41579"/>
                </a:avLst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3" name="Rectangle 80"/>
              <p:cNvSpPr>
                <a:spLocks noChangeArrowheads="1"/>
              </p:cNvSpPr>
              <p:nvPr/>
            </p:nvSpPr>
            <p:spPr bwMode="auto">
              <a:xfrm>
                <a:off x="6403" y="7828"/>
                <a:ext cx="2508" cy="3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4" name="Rectangle 81"/>
              <p:cNvSpPr>
                <a:spLocks noChangeArrowheads="1"/>
              </p:cNvSpPr>
              <p:nvPr/>
            </p:nvSpPr>
            <p:spPr bwMode="auto">
              <a:xfrm>
                <a:off x="6346" y="6574"/>
                <a:ext cx="2622" cy="5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5" name="Rectangle 82"/>
              <p:cNvSpPr>
                <a:spLocks noChangeArrowheads="1"/>
              </p:cNvSpPr>
              <p:nvPr/>
            </p:nvSpPr>
            <p:spPr bwMode="auto">
              <a:xfrm>
                <a:off x="8284" y="6973"/>
                <a:ext cx="684" cy="8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6" name="Rectangle 83"/>
              <p:cNvSpPr>
                <a:spLocks noChangeArrowheads="1"/>
              </p:cNvSpPr>
              <p:nvPr/>
            </p:nvSpPr>
            <p:spPr bwMode="auto">
              <a:xfrm>
                <a:off x="6403" y="5947"/>
                <a:ext cx="2565" cy="627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7" name="Rectangle 84"/>
              <p:cNvSpPr>
                <a:spLocks noChangeArrowheads="1"/>
              </p:cNvSpPr>
              <p:nvPr/>
            </p:nvSpPr>
            <p:spPr bwMode="auto">
              <a:xfrm>
                <a:off x="8227" y="4408"/>
                <a:ext cx="741" cy="171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8" name="Rectangle 85"/>
              <p:cNvSpPr>
                <a:spLocks noChangeArrowheads="1"/>
              </p:cNvSpPr>
              <p:nvPr/>
            </p:nvSpPr>
            <p:spPr bwMode="auto">
              <a:xfrm>
                <a:off x="4693" y="4351"/>
                <a:ext cx="3648" cy="45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9" name="AutoShape 86"/>
              <p:cNvSpPr>
                <a:spLocks noChangeArrowheads="1"/>
              </p:cNvSpPr>
              <p:nvPr/>
            </p:nvSpPr>
            <p:spPr bwMode="auto">
              <a:xfrm>
                <a:off x="7315" y="1813"/>
                <a:ext cx="2166" cy="1416"/>
              </a:xfrm>
              <a:prstGeom prst="upArrow">
                <a:avLst>
                  <a:gd name="adj1" fmla="val 51796"/>
                  <a:gd name="adj2" fmla="val 43361"/>
                </a:avLst>
              </a:prstGeom>
              <a:solidFill>
                <a:srgbClr val="CC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0" name="Text Box 87"/>
              <p:cNvSpPr txBox="1">
                <a:spLocks noChangeArrowheads="1"/>
              </p:cNvSpPr>
              <p:nvPr/>
            </p:nvSpPr>
            <p:spPr bwMode="auto">
              <a:xfrm>
                <a:off x="2983" y="3211"/>
                <a:ext cx="2808" cy="59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/>
                  <a:t> Versorger</a:t>
                </a:r>
                <a:r>
                  <a:rPr lang="de-DE" sz="2000" b="1"/>
                  <a:t>:</a:t>
                </a:r>
                <a:endParaRPr lang="de-DE"/>
              </a:p>
            </p:txBody>
          </p:sp>
          <p:sp>
            <p:nvSpPr>
              <p:cNvPr id="33821" name="Line 88"/>
              <p:cNvSpPr>
                <a:spLocks noChangeShapeType="1"/>
              </p:cNvSpPr>
              <p:nvPr/>
            </p:nvSpPr>
            <p:spPr bwMode="auto">
              <a:xfrm>
                <a:off x="6403" y="6630"/>
                <a:ext cx="2565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2" name="Line 89"/>
              <p:cNvSpPr>
                <a:spLocks noChangeShapeType="1"/>
              </p:cNvSpPr>
              <p:nvPr/>
            </p:nvSpPr>
            <p:spPr bwMode="auto">
              <a:xfrm flipH="1">
                <a:off x="6403" y="4294"/>
                <a:ext cx="142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3823" name="Group 90"/>
              <p:cNvGrpSpPr>
                <a:grpSpLocks/>
              </p:cNvGrpSpPr>
              <p:nvPr/>
            </p:nvGrpSpPr>
            <p:grpSpPr bwMode="auto">
              <a:xfrm>
                <a:off x="3856" y="4159"/>
                <a:ext cx="3060" cy="900"/>
                <a:chOff x="3382" y="4159"/>
                <a:chExt cx="3060" cy="900"/>
              </a:xfrm>
            </p:grpSpPr>
            <p:sp>
              <p:nvSpPr>
                <p:cNvPr id="33860" name="Rectangle 91"/>
                <p:cNvSpPr>
                  <a:spLocks noChangeArrowheads="1"/>
                </p:cNvSpPr>
                <p:nvPr/>
              </p:nvSpPr>
              <p:spPr bwMode="auto">
                <a:xfrm>
                  <a:off x="3382" y="4159"/>
                  <a:ext cx="3060" cy="900"/>
                </a:xfrm>
                <a:prstGeom prst="rect">
                  <a:avLst/>
                </a:prstGeom>
                <a:solidFill>
                  <a:srgbClr val="00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61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429" y="4180"/>
                  <a:ext cx="2518" cy="4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sz="1800" b="1">
                      <a:solidFill>
                        <a:srgbClr val="0000FF"/>
                      </a:solidFill>
                    </a:rPr>
                    <a:t>Spitzenkessel:</a:t>
                  </a:r>
                  <a:endParaRPr lang="de-DE"/>
                </a:p>
              </p:txBody>
            </p:sp>
          </p:grpSp>
          <p:sp>
            <p:nvSpPr>
              <p:cNvPr id="33824" name="Line 93"/>
              <p:cNvSpPr>
                <a:spLocks noChangeShapeType="1"/>
              </p:cNvSpPr>
              <p:nvPr/>
            </p:nvSpPr>
            <p:spPr bwMode="auto">
              <a:xfrm>
                <a:off x="8170" y="4807"/>
                <a:ext cx="1" cy="1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5" name="Text Box 94"/>
              <p:cNvSpPr txBox="1">
                <a:spLocks noChangeArrowheads="1"/>
              </p:cNvSpPr>
              <p:nvPr/>
            </p:nvSpPr>
            <p:spPr bwMode="auto">
              <a:xfrm>
                <a:off x="7843" y="2317"/>
                <a:ext cx="1120" cy="4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1600" b="1">
                    <a:solidFill>
                      <a:srgbClr val="0000FF"/>
                    </a:solidFill>
                  </a:rPr>
                  <a:t>Wärme</a:t>
                </a:r>
                <a:endParaRPr lang="de-DE"/>
              </a:p>
            </p:txBody>
          </p:sp>
          <p:sp>
            <p:nvSpPr>
              <p:cNvPr id="33826" name="Text Box 95"/>
              <p:cNvSpPr txBox="1">
                <a:spLocks noChangeArrowheads="1"/>
              </p:cNvSpPr>
              <p:nvPr/>
            </p:nvSpPr>
            <p:spPr bwMode="auto">
              <a:xfrm>
                <a:off x="8095" y="10093"/>
                <a:ext cx="980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1600" b="1">
                    <a:solidFill>
                      <a:srgbClr val="FF0000"/>
                    </a:solidFill>
                  </a:rPr>
                  <a:t>Strom</a:t>
                </a:r>
                <a:endParaRPr lang="de-DE"/>
              </a:p>
            </p:txBody>
          </p:sp>
          <p:grpSp>
            <p:nvGrpSpPr>
              <p:cNvPr id="33827" name="Group 96"/>
              <p:cNvGrpSpPr>
                <a:grpSpLocks/>
              </p:cNvGrpSpPr>
              <p:nvPr/>
            </p:nvGrpSpPr>
            <p:grpSpPr bwMode="auto">
              <a:xfrm>
                <a:off x="7144" y="5719"/>
                <a:ext cx="912" cy="1767"/>
                <a:chOff x="6802" y="5719"/>
                <a:chExt cx="912" cy="1767"/>
              </a:xfrm>
            </p:grpSpPr>
            <p:sp>
              <p:nvSpPr>
                <p:cNvPr id="33858" name="Oval 97"/>
                <p:cNvSpPr>
                  <a:spLocks noChangeArrowheads="1"/>
                </p:cNvSpPr>
                <p:nvPr/>
              </p:nvSpPr>
              <p:spPr bwMode="auto">
                <a:xfrm>
                  <a:off x="6802" y="5719"/>
                  <a:ext cx="912" cy="176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59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7030" y="5947"/>
                  <a:ext cx="513" cy="142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sz="2000" b="1">
                      <a:solidFill>
                        <a:srgbClr val="800080"/>
                      </a:solidFill>
                    </a:rPr>
                    <a:t>KWK</a:t>
                  </a:r>
                  <a:endParaRPr lang="de-DE"/>
                </a:p>
              </p:txBody>
            </p:sp>
          </p:grpSp>
          <p:sp>
            <p:nvSpPr>
              <p:cNvPr id="33828" name="Rectangle 99"/>
              <p:cNvSpPr>
                <a:spLocks noChangeArrowheads="1"/>
              </p:cNvSpPr>
              <p:nvPr/>
            </p:nvSpPr>
            <p:spPr bwMode="auto">
              <a:xfrm>
                <a:off x="7885" y="3349"/>
                <a:ext cx="1083" cy="107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9" name="Line 100"/>
              <p:cNvSpPr>
                <a:spLocks noChangeShapeType="1"/>
              </p:cNvSpPr>
              <p:nvPr/>
            </p:nvSpPr>
            <p:spPr bwMode="auto">
              <a:xfrm>
                <a:off x="8104" y="9469"/>
                <a:ext cx="9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3830" name="Group 101"/>
              <p:cNvGrpSpPr>
                <a:grpSpLocks/>
              </p:cNvGrpSpPr>
              <p:nvPr/>
            </p:nvGrpSpPr>
            <p:grpSpPr bwMode="auto">
              <a:xfrm>
                <a:off x="3661" y="5833"/>
                <a:ext cx="3312" cy="2752"/>
                <a:chOff x="2698" y="6159"/>
                <a:chExt cx="3312" cy="2752"/>
              </a:xfrm>
            </p:grpSpPr>
            <p:grpSp>
              <p:nvGrpSpPr>
                <p:cNvPr id="33850" name="Group 102"/>
                <p:cNvGrpSpPr>
                  <a:grpSpLocks/>
                </p:cNvGrpSpPr>
                <p:nvPr/>
              </p:nvGrpSpPr>
              <p:grpSpPr bwMode="auto">
                <a:xfrm>
                  <a:off x="2698" y="6159"/>
                  <a:ext cx="3312" cy="2752"/>
                  <a:chOff x="2698" y="6102"/>
                  <a:chExt cx="3312" cy="2752"/>
                </a:xfrm>
              </p:grpSpPr>
              <p:grpSp>
                <p:nvGrpSpPr>
                  <p:cNvPr id="33854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2698" y="6102"/>
                    <a:ext cx="3312" cy="2752"/>
                    <a:chOff x="1624" y="4864"/>
                    <a:chExt cx="5220" cy="2520"/>
                  </a:xfrm>
                </p:grpSpPr>
                <p:sp>
                  <p:nvSpPr>
                    <p:cNvPr id="33856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4" y="4864"/>
                      <a:ext cx="5220" cy="25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57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4" y="6304"/>
                      <a:ext cx="522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3855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" y="7942"/>
                    <a:ext cx="2793" cy="68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de-DE" sz="1600" b="1">
                        <a:solidFill>
                          <a:srgbClr val="FF0000"/>
                        </a:solidFill>
                      </a:rPr>
                      <a:t>  im Spitzenstrom- </a:t>
                    </a:r>
                    <a:br>
                      <a:rPr lang="de-DE" sz="1600" b="1">
                        <a:solidFill>
                          <a:srgbClr val="FF0000"/>
                        </a:solidFill>
                      </a:rPr>
                    </a:br>
                    <a:r>
                      <a:rPr lang="de-DE" sz="1600" b="1">
                        <a:solidFill>
                          <a:srgbClr val="FF0000"/>
                        </a:solidFill>
                      </a:rPr>
                      <a:t>                 Betrieb </a:t>
                    </a:r>
                    <a:endParaRPr lang="de-DE"/>
                  </a:p>
                </p:txBody>
              </p:sp>
            </p:grpSp>
            <p:grpSp>
              <p:nvGrpSpPr>
                <p:cNvPr id="33851" name="Group 107"/>
                <p:cNvGrpSpPr>
                  <a:grpSpLocks/>
                </p:cNvGrpSpPr>
                <p:nvPr/>
              </p:nvGrpSpPr>
              <p:grpSpPr bwMode="auto">
                <a:xfrm>
                  <a:off x="2755" y="6175"/>
                  <a:ext cx="3192" cy="1338"/>
                  <a:chOff x="2755" y="6175"/>
                  <a:chExt cx="3192" cy="1338"/>
                </a:xfrm>
              </p:grpSpPr>
              <p:sp>
                <p:nvSpPr>
                  <p:cNvPr id="33852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55" y="6175"/>
                    <a:ext cx="2669" cy="59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de-DE" sz="1800" b="1"/>
                      <a:t>KWK-Anlage :</a:t>
                    </a:r>
                    <a:endParaRPr lang="de-DE"/>
                  </a:p>
                </p:txBody>
              </p:sp>
              <p:sp>
                <p:nvSpPr>
                  <p:cNvPr id="33853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5" y="6973"/>
                    <a:ext cx="2622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de-DE" sz="1800" b="1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de-DE" sz="1600" b="1">
                        <a:solidFill>
                          <a:srgbClr val="993366"/>
                        </a:solidFill>
                      </a:rPr>
                      <a:t>im KWK-Betrieb</a:t>
                    </a:r>
                  </a:p>
                  <a:p>
                    <a:pPr eaLnBrk="1" hangingPunct="1"/>
                    <a:r>
                      <a:rPr lang="de-DE" sz="1600" b="1">
                        <a:solidFill>
                          <a:srgbClr val="FF0000"/>
                        </a:solidFill>
                      </a:rPr>
                      <a:t/>
                    </a:r>
                    <a:br>
                      <a:rPr lang="de-DE" sz="1600" b="1">
                        <a:solidFill>
                          <a:srgbClr val="FF0000"/>
                        </a:solidFill>
                      </a:rPr>
                    </a:br>
                    <a:endParaRPr lang="de-DE"/>
                  </a:p>
                </p:txBody>
              </p:sp>
            </p:grpSp>
          </p:grpSp>
          <p:sp>
            <p:nvSpPr>
              <p:cNvPr id="33831" name="AutoShape 110"/>
              <p:cNvSpPr>
                <a:spLocks noChangeArrowheads="1"/>
              </p:cNvSpPr>
              <p:nvPr/>
            </p:nvSpPr>
            <p:spPr bwMode="auto">
              <a:xfrm flipV="1">
                <a:off x="817" y="7030"/>
                <a:ext cx="1678" cy="1368"/>
              </a:xfrm>
              <a:custGeom>
                <a:avLst/>
                <a:gdLst>
                  <a:gd name="T0" fmla="*/ 1175 w 21600"/>
                  <a:gd name="T1" fmla="*/ 0 h 21600"/>
                  <a:gd name="T2" fmla="*/ 1175 w 21600"/>
                  <a:gd name="T3" fmla="*/ 770 h 21600"/>
                  <a:gd name="T4" fmla="*/ 251 w 21600"/>
                  <a:gd name="T5" fmla="*/ 1368 h 21600"/>
                  <a:gd name="T6" fmla="*/ 1678 w 21600"/>
                  <a:gd name="T7" fmla="*/ 385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2 w 21600"/>
                  <a:gd name="T13" fmla="*/ 2905 h 21600"/>
                  <a:gd name="T14" fmla="*/ 18227 w 21600"/>
                  <a:gd name="T15" fmla="*/ 92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2" name="Rectangle 111"/>
              <p:cNvSpPr>
                <a:spLocks noChangeArrowheads="1"/>
              </p:cNvSpPr>
              <p:nvPr/>
            </p:nvSpPr>
            <p:spPr bwMode="auto">
              <a:xfrm>
                <a:off x="817" y="5509"/>
                <a:ext cx="1118" cy="32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3" name="Rectangle 112"/>
              <p:cNvSpPr>
                <a:spLocks noChangeArrowheads="1"/>
              </p:cNvSpPr>
              <p:nvPr/>
            </p:nvSpPr>
            <p:spPr bwMode="auto">
              <a:xfrm>
                <a:off x="1321" y="3477"/>
                <a:ext cx="1202" cy="63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4" name="Rectangle 113"/>
              <p:cNvSpPr>
                <a:spLocks noChangeArrowheads="1"/>
              </p:cNvSpPr>
              <p:nvPr/>
            </p:nvSpPr>
            <p:spPr bwMode="auto">
              <a:xfrm>
                <a:off x="817" y="1957"/>
                <a:ext cx="1710" cy="210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5" name="Rectangle 114"/>
              <p:cNvSpPr>
                <a:spLocks noChangeArrowheads="1"/>
              </p:cNvSpPr>
              <p:nvPr/>
            </p:nvSpPr>
            <p:spPr bwMode="auto">
              <a:xfrm>
                <a:off x="817" y="5647"/>
                <a:ext cx="488" cy="148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6" name="Rectangle 115"/>
              <p:cNvSpPr>
                <a:spLocks noChangeArrowheads="1"/>
              </p:cNvSpPr>
              <p:nvPr/>
            </p:nvSpPr>
            <p:spPr bwMode="auto">
              <a:xfrm>
                <a:off x="817" y="3439"/>
                <a:ext cx="1174" cy="239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7" name="AutoShape 116"/>
              <p:cNvSpPr>
                <a:spLocks noChangeArrowheads="1"/>
              </p:cNvSpPr>
              <p:nvPr/>
            </p:nvSpPr>
            <p:spPr bwMode="auto">
              <a:xfrm flipV="1">
                <a:off x="1291" y="5719"/>
                <a:ext cx="2352" cy="1539"/>
              </a:xfrm>
              <a:custGeom>
                <a:avLst/>
                <a:gdLst>
                  <a:gd name="T0" fmla="*/ 1647 w 21600"/>
                  <a:gd name="T1" fmla="*/ 0 h 21600"/>
                  <a:gd name="T2" fmla="*/ 1647 w 21600"/>
                  <a:gd name="T3" fmla="*/ 866 h 21600"/>
                  <a:gd name="T4" fmla="*/ 352 w 21600"/>
                  <a:gd name="T5" fmla="*/ 1539 h 21600"/>
                  <a:gd name="T6" fmla="*/ 2352 w 21600"/>
                  <a:gd name="T7" fmla="*/ 43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6 w 21600"/>
                  <a:gd name="T13" fmla="*/ 2905 h 21600"/>
                  <a:gd name="T14" fmla="*/ 18230 w 21600"/>
                  <a:gd name="T15" fmla="*/ 92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8" name="AutoShape 117"/>
              <p:cNvSpPr>
                <a:spLocks noChangeArrowheads="1"/>
              </p:cNvSpPr>
              <p:nvPr/>
            </p:nvSpPr>
            <p:spPr bwMode="auto">
              <a:xfrm flipV="1">
                <a:off x="1991" y="3781"/>
                <a:ext cx="1798" cy="1197"/>
              </a:xfrm>
              <a:custGeom>
                <a:avLst/>
                <a:gdLst>
                  <a:gd name="T0" fmla="*/ 1259 w 21600"/>
                  <a:gd name="T1" fmla="*/ 0 h 21600"/>
                  <a:gd name="T2" fmla="*/ 1259 w 21600"/>
                  <a:gd name="T3" fmla="*/ 674 h 21600"/>
                  <a:gd name="T4" fmla="*/ 269 w 21600"/>
                  <a:gd name="T5" fmla="*/ 1197 h 21600"/>
                  <a:gd name="T6" fmla="*/ 1798 w 21600"/>
                  <a:gd name="T7" fmla="*/ 337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2 w 21600"/>
                  <a:gd name="T13" fmla="*/ 2905 h 21600"/>
                  <a:gd name="T14" fmla="*/ 18224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9" name="AutoShape 118"/>
              <p:cNvSpPr>
                <a:spLocks noChangeArrowheads="1"/>
              </p:cNvSpPr>
              <p:nvPr/>
            </p:nvSpPr>
            <p:spPr bwMode="auto">
              <a:xfrm>
                <a:off x="2052" y="7623"/>
                <a:ext cx="1591" cy="798"/>
              </a:xfrm>
              <a:prstGeom prst="rightArrow">
                <a:avLst>
                  <a:gd name="adj1" fmla="val 50000"/>
                  <a:gd name="adj2" fmla="val 4984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0" name="Rectangle 119"/>
              <p:cNvSpPr>
                <a:spLocks noChangeArrowheads="1"/>
              </p:cNvSpPr>
              <p:nvPr/>
            </p:nvSpPr>
            <p:spPr bwMode="auto">
              <a:xfrm>
                <a:off x="1823" y="7581"/>
                <a:ext cx="532" cy="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1" name="Text Box 120"/>
              <p:cNvSpPr txBox="1">
                <a:spLocks noChangeArrowheads="1"/>
              </p:cNvSpPr>
              <p:nvPr/>
            </p:nvSpPr>
            <p:spPr bwMode="auto">
              <a:xfrm>
                <a:off x="2071" y="4636"/>
                <a:ext cx="900" cy="5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>
                    <a:solidFill>
                      <a:srgbClr val="008000"/>
                    </a:solidFill>
                  </a:rPr>
                  <a:t> </a:t>
                </a:r>
                <a:r>
                  <a:rPr lang="de-DE" sz="2000" b="1">
                    <a:solidFill>
                      <a:srgbClr val="000000"/>
                    </a:solidFill>
                  </a:rPr>
                  <a:t>x</a:t>
                </a:r>
                <a:r>
                  <a:rPr lang="de-DE" sz="2000" b="1" baseline="-25000">
                    <a:solidFill>
                      <a:srgbClr val="0000FF"/>
                    </a:solidFill>
                  </a:rPr>
                  <a:t>SK</a:t>
                </a:r>
                <a:r>
                  <a:rPr lang="de-DE" sz="2000" b="1">
                    <a:solidFill>
                      <a:srgbClr val="0000FF"/>
                    </a:solidFill>
                  </a:rPr>
                  <a:t> </a:t>
                </a:r>
                <a:endParaRPr lang="de-DE"/>
              </a:p>
            </p:txBody>
          </p:sp>
          <p:sp>
            <p:nvSpPr>
              <p:cNvPr id="33842" name="Text Box 121"/>
              <p:cNvSpPr txBox="1">
                <a:spLocks noChangeArrowheads="1"/>
              </p:cNvSpPr>
              <p:nvPr/>
            </p:nvSpPr>
            <p:spPr bwMode="auto">
              <a:xfrm>
                <a:off x="1879" y="6916"/>
                <a:ext cx="1035" cy="5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/>
                  <a:t> x</a:t>
                </a:r>
                <a:r>
                  <a:rPr lang="de-DE" sz="2000" b="1" baseline="-25000">
                    <a:solidFill>
                      <a:srgbClr val="993366"/>
                    </a:solidFill>
                  </a:rPr>
                  <a:t>KWK</a:t>
                </a:r>
                <a:r>
                  <a:rPr lang="de-DE" sz="2000" b="1"/>
                  <a:t> </a:t>
                </a:r>
                <a:endParaRPr lang="de-DE"/>
              </a:p>
            </p:txBody>
          </p:sp>
          <p:sp>
            <p:nvSpPr>
              <p:cNvPr id="33843" name="Text Box 122"/>
              <p:cNvSpPr txBox="1">
                <a:spLocks noChangeArrowheads="1"/>
              </p:cNvSpPr>
              <p:nvPr/>
            </p:nvSpPr>
            <p:spPr bwMode="auto">
              <a:xfrm>
                <a:off x="883" y="2809"/>
                <a:ext cx="1397" cy="7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>
                    <a:solidFill>
                      <a:srgbClr val="008000"/>
                    </a:solidFill>
                  </a:rPr>
                  <a:t>  </a:t>
                </a:r>
                <a:r>
                  <a:rPr lang="de-DE" sz="2400" b="1">
                    <a:solidFill>
                      <a:srgbClr val="008000"/>
                    </a:solidFill>
                  </a:rPr>
                  <a:t>Q</a:t>
                </a:r>
                <a:r>
                  <a:rPr lang="de-DE" sz="1800" b="1" baseline="-25000">
                    <a:solidFill>
                      <a:srgbClr val="008000"/>
                    </a:solidFill>
                  </a:rPr>
                  <a:t>0</a:t>
                </a:r>
                <a:r>
                  <a:rPr lang="de-DE" sz="2000" b="1" baseline="30000"/>
                  <a:t>V</a:t>
                </a:r>
                <a:r>
                  <a:rPr lang="de-DE" sz="2400" b="1">
                    <a:solidFill>
                      <a:srgbClr val="008000"/>
                    </a:solidFill>
                  </a:rPr>
                  <a:t>  </a:t>
                </a:r>
                <a:endParaRPr lang="de-DE"/>
              </a:p>
            </p:txBody>
          </p:sp>
          <p:sp>
            <p:nvSpPr>
              <p:cNvPr id="33844" name="Text Box 123"/>
              <p:cNvSpPr txBox="1">
                <a:spLocks noChangeArrowheads="1"/>
              </p:cNvSpPr>
              <p:nvPr/>
            </p:nvSpPr>
            <p:spPr bwMode="auto">
              <a:xfrm>
                <a:off x="817" y="2128"/>
                <a:ext cx="1653" cy="4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>
                    <a:solidFill>
                      <a:srgbClr val="008000"/>
                    </a:solidFill>
                  </a:rPr>
                  <a:t> Erdgas </a:t>
                </a:r>
                <a:endParaRPr lang="de-DE"/>
              </a:p>
            </p:txBody>
          </p:sp>
          <p:sp>
            <p:nvSpPr>
              <p:cNvPr id="33845" name="Rectangle 124"/>
              <p:cNvSpPr>
                <a:spLocks noChangeArrowheads="1"/>
              </p:cNvSpPr>
              <p:nvPr/>
            </p:nvSpPr>
            <p:spPr bwMode="auto">
              <a:xfrm>
                <a:off x="1963" y="7833"/>
                <a:ext cx="392" cy="36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6" name="Text Box 125"/>
              <p:cNvSpPr txBox="1">
                <a:spLocks noChangeArrowheads="1"/>
              </p:cNvSpPr>
              <p:nvPr/>
            </p:nvSpPr>
            <p:spPr bwMode="auto">
              <a:xfrm>
                <a:off x="1935" y="8029"/>
                <a:ext cx="812" cy="5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>
                    <a:solidFill>
                      <a:srgbClr val="008000"/>
                    </a:solidFill>
                  </a:rPr>
                  <a:t> </a:t>
                </a:r>
                <a:r>
                  <a:rPr lang="de-DE" sz="2000" b="1">
                    <a:solidFill>
                      <a:srgbClr val="000000"/>
                    </a:solidFill>
                  </a:rPr>
                  <a:t>x</a:t>
                </a:r>
                <a:r>
                  <a:rPr lang="de-DE" sz="2000" b="1" baseline="-25000">
                    <a:solidFill>
                      <a:srgbClr val="FF0000"/>
                    </a:solidFill>
                  </a:rPr>
                  <a:t>SE </a:t>
                </a:r>
                <a:r>
                  <a:rPr lang="de-DE" sz="2000" b="1">
                    <a:solidFill>
                      <a:srgbClr val="FF0000"/>
                    </a:solidFill>
                  </a:rPr>
                  <a:t> </a:t>
                </a:r>
                <a:endParaRPr lang="de-DE"/>
              </a:p>
            </p:txBody>
          </p:sp>
          <p:sp>
            <p:nvSpPr>
              <p:cNvPr id="33847" name="Rectangle 126"/>
              <p:cNvSpPr>
                <a:spLocks noChangeArrowheads="1"/>
              </p:cNvSpPr>
              <p:nvPr/>
            </p:nvSpPr>
            <p:spPr bwMode="auto">
              <a:xfrm>
                <a:off x="815" y="6937"/>
                <a:ext cx="476" cy="22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8" name="Rectangle 127"/>
              <p:cNvSpPr>
                <a:spLocks noChangeArrowheads="1"/>
              </p:cNvSpPr>
              <p:nvPr/>
            </p:nvSpPr>
            <p:spPr bwMode="auto">
              <a:xfrm>
                <a:off x="883" y="5689"/>
                <a:ext cx="1080" cy="72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9" name="Rectangle 128"/>
              <p:cNvSpPr>
                <a:spLocks noChangeArrowheads="1"/>
              </p:cNvSpPr>
              <p:nvPr/>
            </p:nvSpPr>
            <p:spPr bwMode="auto">
              <a:xfrm>
                <a:off x="1243" y="3529"/>
                <a:ext cx="1260" cy="72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3799" name="Rectangle 130"/>
            <p:cNvSpPr>
              <a:spLocks noChangeArrowheads="1"/>
            </p:cNvSpPr>
            <p:nvPr/>
          </p:nvSpPr>
          <p:spPr bwMode="auto">
            <a:xfrm>
              <a:off x="1633" y="1457"/>
              <a:ext cx="2880" cy="5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0" name="Rectangle 131"/>
            <p:cNvSpPr>
              <a:spLocks noChangeArrowheads="1"/>
            </p:cNvSpPr>
            <p:nvPr/>
          </p:nvSpPr>
          <p:spPr bwMode="auto">
            <a:xfrm>
              <a:off x="1156" y="2931"/>
              <a:ext cx="3334" cy="5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3797" name="Text Box 133"/>
          <p:cNvSpPr txBox="1">
            <a:spLocks noChangeArrowheads="1"/>
          </p:cNvSpPr>
          <p:nvPr/>
        </p:nvSpPr>
        <p:spPr bwMode="auto">
          <a:xfrm>
            <a:off x="215900" y="3279775"/>
            <a:ext cx="2413000" cy="1465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2800" b="1" u="sng"/>
              <a:t>Paradefall</a:t>
            </a:r>
            <a:r>
              <a:rPr lang="de-DE" sz="2800" b="1"/>
              <a:t>:</a:t>
            </a:r>
            <a:br>
              <a:rPr lang="de-DE" sz="2800" b="1"/>
            </a:br>
            <a:r>
              <a:rPr lang="de-DE" sz="600" b="1"/>
              <a:t> </a:t>
            </a:r>
          </a:p>
          <a:p>
            <a:pPr algn="ctr" eaLnBrk="1" hangingPunct="1"/>
            <a:r>
              <a:rPr lang="de-DE" sz="2800" b="1">
                <a:solidFill>
                  <a:srgbClr val="800080"/>
                </a:solidFill>
              </a:rPr>
              <a:t>Die KWK – </a:t>
            </a:r>
          </a:p>
          <a:p>
            <a:pPr algn="ctr" eaLnBrk="1" hangingPunct="1"/>
            <a:r>
              <a:rPr lang="de-DE" sz="2800" b="1">
                <a:solidFill>
                  <a:srgbClr val="800080"/>
                </a:solidFill>
              </a:rPr>
              <a:t>Scheibe</a:t>
            </a:r>
          </a:p>
        </p:txBody>
      </p:sp>
    </p:spTree>
    <p:extLst>
      <p:ext uri="{BB962C8B-B14F-4D97-AF65-F5344CB8AC3E}">
        <p14:creationId xmlns:p14="http://schemas.microsoft.com/office/powerpoint/2010/main" xmlns="" val="42533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757238" y="112713"/>
            <a:ext cx="6910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Wärmeversorger mit KWK –Anlage</a:t>
            </a:r>
            <a:endParaRPr lang="de-DE" sz="2800" b="1">
              <a:solidFill>
                <a:srgbClr val="000000"/>
              </a:solidFill>
            </a:endParaRPr>
          </a:p>
        </p:txBody>
      </p:sp>
      <p:grpSp>
        <p:nvGrpSpPr>
          <p:cNvPr id="10243" name="Group 5"/>
          <p:cNvGrpSpPr>
            <a:grpSpLocks noChangeAspect="1"/>
          </p:cNvGrpSpPr>
          <p:nvPr/>
        </p:nvGrpSpPr>
        <p:grpSpPr bwMode="auto">
          <a:xfrm>
            <a:off x="2705100" y="944563"/>
            <a:ext cx="5719763" cy="5829300"/>
            <a:chOff x="703" y="1729"/>
            <a:chExt cx="9006" cy="9180"/>
          </a:xfrm>
        </p:grpSpPr>
        <p:sp>
          <p:nvSpPr>
            <p:cNvPr id="10250" name="AutoShape 6"/>
            <p:cNvSpPr>
              <a:spLocks noChangeAspect="1" noChangeArrowheads="1"/>
            </p:cNvSpPr>
            <p:nvPr/>
          </p:nvSpPr>
          <p:spPr bwMode="auto">
            <a:xfrm>
              <a:off x="703" y="1729"/>
              <a:ext cx="9006" cy="91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1" name="Rectangle 7"/>
            <p:cNvSpPr>
              <a:spLocks noChangeArrowheads="1"/>
            </p:cNvSpPr>
            <p:nvPr/>
          </p:nvSpPr>
          <p:spPr bwMode="auto">
            <a:xfrm>
              <a:off x="2983" y="3211"/>
              <a:ext cx="6327" cy="627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2" name="Line 8"/>
            <p:cNvSpPr>
              <a:spLocks noChangeShapeType="1"/>
            </p:cNvSpPr>
            <p:nvPr/>
          </p:nvSpPr>
          <p:spPr bwMode="auto">
            <a:xfrm>
              <a:off x="6859" y="6118"/>
              <a:ext cx="13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>
              <a:off x="8968" y="2470"/>
              <a:ext cx="1" cy="75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4" name="Line 10"/>
            <p:cNvSpPr>
              <a:spLocks noChangeShapeType="1"/>
            </p:cNvSpPr>
            <p:nvPr/>
          </p:nvSpPr>
          <p:spPr bwMode="auto">
            <a:xfrm>
              <a:off x="7828" y="2413"/>
              <a:ext cx="1" cy="19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4693" y="4807"/>
              <a:ext cx="34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6" name="Line 12"/>
            <p:cNvSpPr>
              <a:spLocks noChangeShapeType="1"/>
            </p:cNvSpPr>
            <p:nvPr/>
          </p:nvSpPr>
          <p:spPr bwMode="auto">
            <a:xfrm>
              <a:off x="6289" y="7201"/>
              <a:ext cx="216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7" name="Line 13"/>
            <p:cNvSpPr>
              <a:spLocks noChangeShapeType="1"/>
            </p:cNvSpPr>
            <p:nvPr/>
          </p:nvSpPr>
          <p:spPr bwMode="auto">
            <a:xfrm>
              <a:off x="8284" y="6973"/>
              <a:ext cx="1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8" name="Line 14"/>
            <p:cNvSpPr>
              <a:spLocks noChangeShapeType="1"/>
            </p:cNvSpPr>
            <p:nvPr/>
          </p:nvSpPr>
          <p:spPr bwMode="auto">
            <a:xfrm>
              <a:off x="8169" y="8341"/>
              <a:ext cx="1" cy="16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>
              <a:off x="6403" y="8226"/>
              <a:ext cx="17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0" name="Line 16"/>
            <p:cNvSpPr>
              <a:spLocks noChangeShapeType="1"/>
            </p:cNvSpPr>
            <p:nvPr/>
          </p:nvSpPr>
          <p:spPr bwMode="auto">
            <a:xfrm>
              <a:off x="6289" y="7828"/>
              <a:ext cx="216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1" name="AutoShape 17"/>
            <p:cNvSpPr>
              <a:spLocks noChangeArrowheads="1"/>
            </p:cNvSpPr>
            <p:nvPr/>
          </p:nvSpPr>
          <p:spPr bwMode="auto">
            <a:xfrm>
              <a:off x="7693" y="8065"/>
              <a:ext cx="1710" cy="2844"/>
            </a:xfrm>
            <a:prstGeom prst="downArrow">
              <a:avLst>
                <a:gd name="adj1" fmla="val 50000"/>
                <a:gd name="adj2" fmla="val 41579"/>
              </a:avLst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2" name="Rectangle 18"/>
            <p:cNvSpPr>
              <a:spLocks noChangeArrowheads="1"/>
            </p:cNvSpPr>
            <p:nvPr/>
          </p:nvSpPr>
          <p:spPr bwMode="auto">
            <a:xfrm>
              <a:off x="6403" y="7828"/>
              <a:ext cx="2508" cy="3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3" name="Rectangle 19"/>
            <p:cNvSpPr>
              <a:spLocks noChangeArrowheads="1"/>
            </p:cNvSpPr>
            <p:nvPr/>
          </p:nvSpPr>
          <p:spPr bwMode="auto">
            <a:xfrm>
              <a:off x="6346" y="6574"/>
              <a:ext cx="2622" cy="5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4" name="Rectangle 20"/>
            <p:cNvSpPr>
              <a:spLocks noChangeArrowheads="1"/>
            </p:cNvSpPr>
            <p:nvPr/>
          </p:nvSpPr>
          <p:spPr bwMode="auto">
            <a:xfrm>
              <a:off x="8284" y="6973"/>
              <a:ext cx="684" cy="8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5" name="Rectangle 21"/>
            <p:cNvSpPr>
              <a:spLocks noChangeArrowheads="1"/>
            </p:cNvSpPr>
            <p:nvPr/>
          </p:nvSpPr>
          <p:spPr bwMode="auto">
            <a:xfrm>
              <a:off x="6403" y="5947"/>
              <a:ext cx="2565" cy="62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6" name="Rectangle 22"/>
            <p:cNvSpPr>
              <a:spLocks noChangeArrowheads="1"/>
            </p:cNvSpPr>
            <p:nvPr/>
          </p:nvSpPr>
          <p:spPr bwMode="auto">
            <a:xfrm>
              <a:off x="8227" y="4408"/>
              <a:ext cx="741" cy="17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7" name="Rectangle 23"/>
            <p:cNvSpPr>
              <a:spLocks noChangeArrowheads="1"/>
            </p:cNvSpPr>
            <p:nvPr/>
          </p:nvSpPr>
          <p:spPr bwMode="auto">
            <a:xfrm>
              <a:off x="4693" y="4351"/>
              <a:ext cx="3648" cy="45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8" name="AutoShape 24"/>
            <p:cNvSpPr>
              <a:spLocks noChangeArrowheads="1"/>
            </p:cNvSpPr>
            <p:nvPr/>
          </p:nvSpPr>
          <p:spPr bwMode="auto">
            <a:xfrm>
              <a:off x="7315" y="1813"/>
              <a:ext cx="2166" cy="1416"/>
            </a:xfrm>
            <a:prstGeom prst="upArrow">
              <a:avLst>
                <a:gd name="adj1" fmla="val 51796"/>
                <a:gd name="adj2" fmla="val 43361"/>
              </a:avLst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69" name="Text Box 25"/>
            <p:cNvSpPr txBox="1">
              <a:spLocks noChangeArrowheads="1"/>
            </p:cNvSpPr>
            <p:nvPr/>
          </p:nvSpPr>
          <p:spPr bwMode="auto">
            <a:xfrm>
              <a:off x="2983" y="3211"/>
              <a:ext cx="2808" cy="59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>
                  <a:solidFill>
                    <a:srgbClr val="000000"/>
                  </a:solidFill>
                </a:rPr>
                <a:t> Versorger</a:t>
              </a:r>
              <a:r>
                <a:rPr lang="de-DE" b="1">
                  <a:solidFill>
                    <a:srgbClr val="000000"/>
                  </a:solidFill>
                </a:rPr>
                <a:t>: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70" name="Line 26"/>
            <p:cNvSpPr>
              <a:spLocks noChangeShapeType="1"/>
            </p:cNvSpPr>
            <p:nvPr/>
          </p:nvSpPr>
          <p:spPr bwMode="auto">
            <a:xfrm>
              <a:off x="6403" y="6630"/>
              <a:ext cx="2565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71" name="Line 27"/>
            <p:cNvSpPr>
              <a:spLocks noChangeShapeType="1"/>
            </p:cNvSpPr>
            <p:nvPr/>
          </p:nvSpPr>
          <p:spPr bwMode="auto">
            <a:xfrm flipH="1">
              <a:off x="6403" y="4294"/>
              <a:ext cx="1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272" name="Group 28"/>
            <p:cNvGrpSpPr>
              <a:grpSpLocks/>
            </p:cNvGrpSpPr>
            <p:nvPr/>
          </p:nvGrpSpPr>
          <p:grpSpPr bwMode="auto">
            <a:xfrm>
              <a:off x="3856" y="4159"/>
              <a:ext cx="3060" cy="900"/>
              <a:chOff x="3382" y="4159"/>
              <a:chExt cx="3060" cy="900"/>
            </a:xfrm>
          </p:grpSpPr>
          <p:sp>
            <p:nvSpPr>
              <p:cNvPr id="10309" name="Rectangle 29"/>
              <p:cNvSpPr>
                <a:spLocks noChangeArrowheads="1"/>
              </p:cNvSpPr>
              <p:nvPr/>
            </p:nvSpPr>
            <p:spPr bwMode="auto">
              <a:xfrm>
                <a:off x="3382" y="4159"/>
                <a:ext cx="3060" cy="900"/>
              </a:xfrm>
              <a:prstGeom prst="rect">
                <a:avLst/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32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310" name="Text Box 30"/>
              <p:cNvSpPr txBox="1">
                <a:spLocks noChangeArrowheads="1"/>
              </p:cNvSpPr>
              <p:nvPr/>
            </p:nvSpPr>
            <p:spPr bwMode="auto">
              <a:xfrm>
                <a:off x="3429" y="4180"/>
                <a:ext cx="2518" cy="5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800" b="1">
                    <a:solidFill>
                      <a:srgbClr val="0000FF"/>
                    </a:solidFill>
                  </a:rPr>
                  <a:t>Spitzenkessel</a:t>
                </a:r>
                <a:endParaRPr lang="de-DE" sz="3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73" name="Line 31"/>
            <p:cNvSpPr>
              <a:spLocks noChangeShapeType="1"/>
            </p:cNvSpPr>
            <p:nvPr/>
          </p:nvSpPr>
          <p:spPr bwMode="auto">
            <a:xfrm>
              <a:off x="8170" y="4807"/>
              <a:ext cx="1" cy="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74" name="Text Box 32"/>
            <p:cNvSpPr txBox="1">
              <a:spLocks noChangeArrowheads="1"/>
            </p:cNvSpPr>
            <p:nvPr/>
          </p:nvSpPr>
          <p:spPr bwMode="auto">
            <a:xfrm>
              <a:off x="7843" y="2317"/>
              <a:ext cx="1120" cy="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600" b="1">
                  <a:solidFill>
                    <a:srgbClr val="0000FF"/>
                  </a:solidFill>
                </a:rPr>
                <a:t>Wärme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75" name="Text Box 33"/>
            <p:cNvSpPr txBox="1">
              <a:spLocks noChangeArrowheads="1"/>
            </p:cNvSpPr>
            <p:nvPr/>
          </p:nvSpPr>
          <p:spPr bwMode="auto">
            <a:xfrm>
              <a:off x="8095" y="10093"/>
              <a:ext cx="980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600" b="1">
                  <a:solidFill>
                    <a:srgbClr val="FF0000"/>
                  </a:solidFill>
                </a:rPr>
                <a:t>Strom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grpSp>
          <p:nvGrpSpPr>
            <p:cNvPr id="10276" name="Group 34"/>
            <p:cNvGrpSpPr>
              <a:grpSpLocks/>
            </p:cNvGrpSpPr>
            <p:nvPr/>
          </p:nvGrpSpPr>
          <p:grpSpPr bwMode="auto">
            <a:xfrm>
              <a:off x="7144" y="5719"/>
              <a:ext cx="912" cy="1767"/>
              <a:chOff x="6802" y="5719"/>
              <a:chExt cx="912" cy="1767"/>
            </a:xfrm>
          </p:grpSpPr>
          <p:sp>
            <p:nvSpPr>
              <p:cNvPr id="10307" name="Oval 35"/>
              <p:cNvSpPr>
                <a:spLocks noChangeArrowheads="1"/>
              </p:cNvSpPr>
              <p:nvPr/>
            </p:nvSpPr>
            <p:spPr bwMode="auto">
              <a:xfrm>
                <a:off x="6802" y="5719"/>
                <a:ext cx="912" cy="176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32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308" name="Text Box 36"/>
              <p:cNvSpPr txBox="1">
                <a:spLocks noChangeArrowheads="1"/>
              </p:cNvSpPr>
              <p:nvPr/>
            </p:nvSpPr>
            <p:spPr bwMode="auto">
              <a:xfrm>
                <a:off x="7030" y="5947"/>
                <a:ext cx="513" cy="14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b="1">
                    <a:solidFill>
                      <a:srgbClr val="800080"/>
                    </a:solidFill>
                  </a:rPr>
                  <a:t>KWK</a:t>
                </a:r>
                <a:endParaRPr lang="de-DE" sz="3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7885" y="3349"/>
              <a:ext cx="1083" cy="107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8104" y="9469"/>
              <a:ext cx="9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279" name="Group 39"/>
            <p:cNvGrpSpPr>
              <a:grpSpLocks/>
            </p:cNvGrpSpPr>
            <p:nvPr/>
          </p:nvGrpSpPr>
          <p:grpSpPr bwMode="auto">
            <a:xfrm>
              <a:off x="3661" y="5833"/>
              <a:ext cx="3312" cy="2752"/>
              <a:chOff x="2698" y="6159"/>
              <a:chExt cx="3312" cy="2752"/>
            </a:xfrm>
          </p:grpSpPr>
          <p:grpSp>
            <p:nvGrpSpPr>
              <p:cNvPr id="10299" name="Group 40"/>
              <p:cNvGrpSpPr>
                <a:grpSpLocks/>
              </p:cNvGrpSpPr>
              <p:nvPr/>
            </p:nvGrpSpPr>
            <p:grpSpPr bwMode="auto">
              <a:xfrm>
                <a:off x="2698" y="6159"/>
                <a:ext cx="3312" cy="2752"/>
                <a:chOff x="2698" y="6102"/>
                <a:chExt cx="3312" cy="2752"/>
              </a:xfrm>
            </p:grpSpPr>
            <p:grpSp>
              <p:nvGrpSpPr>
                <p:cNvPr id="10303" name="Group 41"/>
                <p:cNvGrpSpPr>
                  <a:grpSpLocks/>
                </p:cNvGrpSpPr>
                <p:nvPr/>
              </p:nvGrpSpPr>
              <p:grpSpPr bwMode="auto">
                <a:xfrm>
                  <a:off x="2698" y="6102"/>
                  <a:ext cx="3312" cy="2752"/>
                  <a:chOff x="1624" y="4864"/>
                  <a:chExt cx="5220" cy="2520"/>
                </a:xfrm>
              </p:grpSpPr>
              <p:sp>
                <p:nvSpPr>
                  <p:cNvPr id="1030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624" y="4864"/>
                    <a:ext cx="5220" cy="2520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3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30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24" y="6304"/>
                    <a:ext cx="5220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20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30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097" y="7942"/>
                  <a:ext cx="2793" cy="6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600" b="1">
                      <a:solidFill>
                        <a:srgbClr val="FF0000"/>
                      </a:solidFill>
                    </a:rPr>
                    <a:t>  im Spitzenstrom- </a:t>
                  </a:r>
                  <a:br>
                    <a:rPr lang="de-DE" sz="1600" b="1">
                      <a:solidFill>
                        <a:srgbClr val="FF0000"/>
                      </a:solidFill>
                    </a:rPr>
                  </a:br>
                  <a:r>
                    <a:rPr lang="de-DE" sz="1600" b="1">
                      <a:solidFill>
                        <a:srgbClr val="FF0000"/>
                      </a:solidFill>
                    </a:rPr>
                    <a:t>                 Betrieb </a:t>
                  </a:r>
                  <a:endParaRPr lang="de-DE" sz="3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300" name="Group 45"/>
              <p:cNvGrpSpPr>
                <a:grpSpLocks/>
              </p:cNvGrpSpPr>
              <p:nvPr/>
            </p:nvGrpSpPr>
            <p:grpSpPr bwMode="auto">
              <a:xfrm>
                <a:off x="2755" y="6175"/>
                <a:ext cx="3192" cy="1338"/>
                <a:chOff x="2755" y="6175"/>
                <a:chExt cx="3192" cy="1338"/>
              </a:xfrm>
            </p:grpSpPr>
            <p:sp>
              <p:nvSpPr>
                <p:cNvPr id="1030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55" y="6175"/>
                  <a:ext cx="2669" cy="5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800" b="1">
                      <a:solidFill>
                        <a:srgbClr val="000000"/>
                      </a:solidFill>
                    </a:rPr>
                    <a:t>KWK-Anlage:</a:t>
                  </a:r>
                  <a:endParaRPr lang="de-DE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0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325" y="6973"/>
                  <a:ext cx="2622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800" b="1">
                      <a:solidFill>
                        <a:srgbClr val="0000FF"/>
                      </a:solidFill>
                    </a:rPr>
                    <a:t> </a:t>
                  </a:r>
                  <a:r>
                    <a:rPr lang="de-DE" sz="1600" b="1">
                      <a:solidFill>
                        <a:srgbClr val="993366"/>
                      </a:solidFill>
                    </a:rPr>
                    <a:t>im KWK-Betrieb</a:t>
                  </a:r>
                </a:p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600" b="1">
                      <a:solidFill>
                        <a:srgbClr val="FF0000"/>
                      </a:solidFill>
                    </a:rPr>
                    <a:t/>
                  </a:r>
                  <a:br>
                    <a:rPr lang="de-DE" sz="1600" b="1">
                      <a:solidFill>
                        <a:srgbClr val="FF0000"/>
                      </a:solidFill>
                    </a:rPr>
                  </a:br>
                  <a:endParaRPr lang="de-DE" sz="32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280" name="AutoShape 48"/>
            <p:cNvSpPr>
              <a:spLocks noChangeArrowheads="1"/>
            </p:cNvSpPr>
            <p:nvPr/>
          </p:nvSpPr>
          <p:spPr bwMode="auto">
            <a:xfrm flipV="1">
              <a:off x="817" y="7030"/>
              <a:ext cx="1678" cy="1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2 w 21600"/>
                <a:gd name="T13" fmla="*/ 2905 h 21600"/>
                <a:gd name="T14" fmla="*/ 18227 w 21600"/>
                <a:gd name="T15" fmla="*/ 9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1" name="Rectangle 49"/>
            <p:cNvSpPr>
              <a:spLocks noChangeArrowheads="1"/>
            </p:cNvSpPr>
            <p:nvPr/>
          </p:nvSpPr>
          <p:spPr bwMode="auto">
            <a:xfrm>
              <a:off x="817" y="5509"/>
              <a:ext cx="1118" cy="3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2" name="Rectangle 50"/>
            <p:cNvSpPr>
              <a:spLocks noChangeArrowheads="1"/>
            </p:cNvSpPr>
            <p:nvPr/>
          </p:nvSpPr>
          <p:spPr bwMode="auto">
            <a:xfrm>
              <a:off x="1321" y="3477"/>
              <a:ext cx="1202" cy="6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3" name="Rectangle 51"/>
            <p:cNvSpPr>
              <a:spLocks noChangeArrowheads="1"/>
            </p:cNvSpPr>
            <p:nvPr/>
          </p:nvSpPr>
          <p:spPr bwMode="auto">
            <a:xfrm>
              <a:off x="817" y="1957"/>
              <a:ext cx="1710" cy="210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4" name="Rectangle 52"/>
            <p:cNvSpPr>
              <a:spLocks noChangeArrowheads="1"/>
            </p:cNvSpPr>
            <p:nvPr/>
          </p:nvSpPr>
          <p:spPr bwMode="auto">
            <a:xfrm>
              <a:off x="817" y="5647"/>
              <a:ext cx="488" cy="148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5" name="Rectangle 53"/>
            <p:cNvSpPr>
              <a:spLocks noChangeArrowheads="1"/>
            </p:cNvSpPr>
            <p:nvPr/>
          </p:nvSpPr>
          <p:spPr bwMode="auto">
            <a:xfrm>
              <a:off x="817" y="3439"/>
              <a:ext cx="1174" cy="23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6" name="AutoShape 54"/>
            <p:cNvSpPr>
              <a:spLocks noChangeArrowheads="1"/>
            </p:cNvSpPr>
            <p:nvPr/>
          </p:nvSpPr>
          <p:spPr bwMode="auto">
            <a:xfrm flipV="1">
              <a:off x="1291" y="5719"/>
              <a:ext cx="2352" cy="15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6 w 21600"/>
                <a:gd name="T13" fmla="*/ 2905 h 21600"/>
                <a:gd name="T14" fmla="*/ 18230 w 21600"/>
                <a:gd name="T15" fmla="*/ 924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7" name="AutoShape 55"/>
            <p:cNvSpPr>
              <a:spLocks noChangeArrowheads="1"/>
            </p:cNvSpPr>
            <p:nvPr/>
          </p:nvSpPr>
          <p:spPr bwMode="auto">
            <a:xfrm flipV="1">
              <a:off x="1991" y="3781"/>
              <a:ext cx="1798" cy="1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2 w 21600"/>
                <a:gd name="T13" fmla="*/ 2905 h 21600"/>
                <a:gd name="T14" fmla="*/ 18224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8" name="AutoShape 56"/>
            <p:cNvSpPr>
              <a:spLocks noChangeArrowheads="1"/>
            </p:cNvSpPr>
            <p:nvPr/>
          </p:nvSpPr>
          <p:spPr bwMode="auto">
            <a:xfrm>
              <a:off x="2052" y="7623"/>
              <a:ext cx="1591" cy="798"/>
            </a:xfrm>
            <a:prstGeom prst="rightArrow">
              <a:avLst>
                <a:gd name="adj1" fmla="val 50000"/>
                <a:gd name="adj2" fmla="val 4984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9" name="Rectangle 57"/>
            <p:cNvSpPr>
              <a:spLocks noChangeArrowheads="1"/>
            </p:cNvSpPr>
            <p:nvPr/>
          </p:nvSpPr>
          <p:spPr bwMode="auto">
            <a:xfrm>
              <a:off x="1823" y="7581"/>
              <a:ext cx="532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90" name="Text Box 58"/>
            <p:cNvSpPr txBox="1">
              <a:spLocks noChangeArrowheads="1"/>
            </p:cNvSpPr>
            <p:nvPr/>
          </p:nvSpPr>
          <p:spPr bwMode="auto">
            <a:xfrm>
              <a:off x="2071" y="4636"/>
              <a:ext cx="900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8000"/>
                  </a:solidFill>
                </a:rPr>
                <a:t> </a:t>
              </a:r>
              <a:r>
                <a:rPr lang="de-DE" b="1">
                  <a:solidFill>
                    <a:srgbClr val="000000"/>
                  </a:solidFill>
                </a:rPr>
                <a:t>x</a:t>
              </a:r>
              <a:r>
                <a:rPr lang="de-DE" b="1" baseline="-25000">
                  <a:solidFill>
                    <a:srgbClr val="0000FF"/>
                  </a:solidFill>
                </a:rPr>
                <a:t>SK</a:t>
              </a:r>
              <a:r>
                <a:rPr lang="de-DE" b="1">
                  <a:solidFill>
                    <a:srgbClr val="0000FF"/>
                  </a:solidFill>
                </a:rPr>
                <a:t>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1" name="Text Box 59"/>
            <p:cNvSpPr txBox="1">
              <a:spLocks noChangeArrowheads="1"/>
            </p:cNvSpPr>
            <p:nvPr/>
          </p:nvSpPr>
          <p:spPr bwMode="auto">
            <a:xfrm>
              <a:off x="1879" y="6916"/>
              <a:ext cx="1035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0000"/>
                  </a:solidFill>
                </a:rPr>
                <a:t> x</a:t>
              </a:r>
              <a:r>
                <a:rPr lang="de-DE" b="1" baseline="-25000">
                  <a:solidFill>
                    <a:srgbClr val="993366"/>
                  </a:solidFill>
                </a:rPr>
                <a:t>KWK</a:t>
              </a:r>
              <a:r>
                <a:rPr lang="de-DE" b="1">
                  <a:solidFill>
                    <a:srgbClr val="000000"/>
                  </a:solidFill>
                </a:rPr>
                <a:t>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2" name="Text Box 60"/>
            <p:cNvSpPr txBox="1">
              <a:spLocks noChangeArrowheads="1"/>
            </p:cNvSpPr>
            <p:nvPr/>
          </p:nvSpPr>
          <p:spPr bwMode="auto">
            <a:xfrm>
              <a:off x="883" y="2809"/>
              <a:ext cx="1397" cy="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8000"/>
                  </a:solidFill>
                </a:rPr>
                <a:t>  </a:t>
              </a:r>
              <a:r>
                <a:rPr lang="de-DE" sz="2400" b="1">
                  <a:solidFill>
                    <a:srgbClr val="008000"/>
                  </a:solidFill>
                </a:rPr>
                <a:t>Q</a:t>
              </a:r>
              <a:r>
                <a:rPr lang="de-DE" sz="1800" b="1" baseline="-25000">
                  <a:solidFill>
                    <a:srgbClr val="008000"/>
                  </a:solidFill>
                </a:rPr>
                <a:t>0</a:t>
              </a:r>
              <a:r>
                <a:rPr lang="de-DE" b="1" baseline="30000">
                  <a:solidFill>
                    <a:srgbClr val="000000"/>
                  </a:solidFill>
                </a:rPr>
                <a:t>V</a:t>
              </a:r>
              <a:r>
                <a:rPr lang="de-DE" sz="2400" b="1">
                  <a:solidFill>
                    <a:srgbClr val="008000"/>
                  </a:solidFill>
                </a:rPr>
                <a:t> 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3" name="Text Box 61"/>
            <p:cNvSpPr txBox="1">
              <a:spLocks noChangeArrowheads="1"/>
            </p:cNvSpPr>
            <p:nvPr/>
          </p:nvSpPr>
          <p:spPr bwMode="auto">
            <a:xfrm>
              <a:off x="817" y="2128"/>
              <a:ext cx="1653" cy="4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8000"/>
                  </a:solidFill>
                </a:rPr>
                <a:t> Erdgas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4" name="Rectangle 62"/>
            <p:cNvSpPr>
              <a:spLocks noChangeArrowheads="1"/>
            </p:cNvSpPr>
            <p:nvPr/>
          </p:nvSpPr>
          <p:spPr bwMode="auto">
            <a:xfrm>
              <a:off x="1963" y="7833"/>
              <a:ext cx="392" cy="36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95" name="Text Box 63"/>
            <p:cNvSpPr txBox="1">
              <a:spLocks noChangeArrowheads="1"/>
            </p:cNvSpPr>
            <p:nvPr/>
          </p:nvSpPr>
          <p:spPr bwMode="auto">
            <a:xfrm>
              <a:off x="1935" y="8029"/>
              <a:ext cx="812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b="1">
                  <a:solidFill>
                    <a:srgbClr val="008000"/>
                  </a:solidFill>
                </a:rPr>
                <a:t> </a:t>
              </a:r>
              <a:r>
                <a:rPr lang="de-DE" b="1">
                  <a:solidFill>
                    <a:srgbClr val="000000"/>
                  </a:solidFill>
                </a:rPr>
                <a:t>x</a:t>
              </a:r>
              <a:r>
                <a:rPr lang="de-DE" b="1" baseline="-25000">
                  <a:solidFill>
                    <a:srgbClr val="FF0000"/>
                  </a:solidFill>
                </a:rPr>
                <a:t>SE </a:t>
              </a:r>
              <a:r>
                <a:rPr lang="de-DE" b="1">
                  <a:solidFill>
                    <a:srgbClr val="FF0000"/>
                  </a:solidFill>
                </a:rPr>
                <a:t> </a:t>
              </a: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10296" name="Rectangle 64"/>
            <p:cNvSpPr>
              <a:spLocks noChangeArrowheads="1"/>
            </p:cNvSpPr>
            <p:nvPr/>
          </p:nvSpPr>
          <p:spPr bwMode="auto">
            <a:xfrm>
              <a:off x="815" y="6937"/>
              <a:ext cx="476" cy="2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97" name="Rectangle 65"/>
            <p:cNvSpPr>
              <a:spLocks noChangeArrowheads="1"/>
            </p:cNvSpPr>
            <p:nvPr/>
          </p:nvSpPr>
          <p:spPr bwMode="auto">
            <a:xfrm>
              <a:off x="883" y="5689"/>
              <a:ext cx="1080" cy="7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98" name="Rectangle 66"/>
            <p:cNvSpPr>
              <a:spLocks noChangeArrowheads="1"/>
            </p:cNvSpPr>
            <p:nvPr/>
          </p:nvSpPr>
          <p:spPr bwMode="auto">
            <a:xfrm>
              <a:off x="1243" y="3529"/>
              <a:ext cx="1260" cy="72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244" name="Text Box 69"/>
          <p:cNvSpPr txBox="1">
            <a:spLocks noChangeArrowheads="1"/>
          </p:cNvSpPr>
          <p:nvPr/>
        </p:nvSpPr>
        <p:spPr bwMode="auto">
          <a:xfrm>
            <a:off x="34925" y="2600325"/>
            <a:ext cx="2592388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0033CC"/>
                </a:solidFill>
              </a:rPr>
              <a:t>Wärmespitze:</a:t>
            </a:r>
            <a:endParaRPr lang="de-DE" sz="2800" b="1">
              <a:solidFill>
                <a:srgbClr val="0033CC"/>
              </a:solidFill>
            </a:endParaRPr>
          </a:p>
        </p:txBody>
      </p:sp>
      <p:sp>
        <p:nvSpPr>
          <p:cNvPr id="10245" name="Text Box 70"/>
          <p:cNvSpPr txBox="1">
            <a:spLocks noChangeArrowheads="1"/>
          </p:cNvSpPr>
          <p:nvPr/>
        </p:nvSpPr>
        <p:spPr bwMode="auto">
          <a:xfrm>
            <a:off x="0" y="4638675"/>
            <a:ext cx="2555875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FF0000"/>
                </a:solidFill>
              </a:rPr>
              <a:t>Zusatzstrom:</a:t>
            </a:r>
            <a:endParaRPr lang="de-DE" sz="2800" b="1">
              <a:solidFill>
                <a:srgbClr val="FF0000"/>
              </a:solidFill>
            </a:endParaRPr>
          </a:p>
        </p:txBody>
      </p:sp>
      <p:sp>
        <p:nvSpPr>
          <p:cNvPr id="10246" name="Text Box 71"/>
          <p:cNvSpPr txBox="1">
            <a:spLocks noChangeArrowheads="1"/>
          </p:cNvSpPr>
          <p:nvPr/>
        </p:nvSpPr>
        <p:spPr bwMode="auto">
          <a:xfrm>
            <a:off x="7380288" y="1952625"/>
            <a:ext cx="446087" cy="365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de-DE" b="1" baseline="-25000">
                <a:solidFill>
                  <a:srgbClr val="0000FF"/>
                </a:solidFill>
                <a:cs typeface="Times New Roman" pitchFamily="18" charset="0"/>
              </a:rPr>
              <a:t>th</a:t>
            </a:r>
            <a:r>
              <a:rPr lang="de-DE" b="1" baseline="25000">
                <a:solidFill>
                  <a:srgbClr val="000000"/>
                </a:solidFill>
                <a:cs typeface="Times New Roman" pitchFamily="18" charset="0"/>
              </a:rPr>
              <a:t>V </a:t>
            </a:r>
          </a:p>
        </p:txBody>
      </p:sp>
      <p:sp>
        <p:nvSpPr>
          <p:cNvPr id="10247" name="Text Box 72"/>
          <p:cNvSpPr txBox="1">
            <a:spLocks noChangeArrowheads="1"/>
          </p:cNvSpPr>
          <p:nvPr/>
        </p:nvSpPr>
        <p:spPr bwMode="auto">
          <a:xfrm>
            <a:off x="7451725" y="5373688"/>
            <a:ext cx="427038" cy="365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de-DE" b="1" baseline="-25000">
                <a:solidFill>
                  <a:srgbClr val="FF3300"/>
                </a:solidFill>
                <a:cs typeface="Times New Roman" pitchFamily="18" charset="0"/>
              </a:rPr>
              <a:t>el</a:t>
            </a:r>
            <a:r>
              <a:rPr lang="de-DE" b="1" baseline="25000">
                <a:solidFill>
                  <a:srgbClr val="000000"/>
                </a:solidFill>
                <a:cs typeface="Times New Roman" pitchFamily="18" charset="0"/>
              </a:rPr>
              <a:t>V </a:t>
            </a:r>
          </a:p>
        </p:txBody>
      </p:sp>
      <p:sp>
        <p:nvSpPr>
          <p:cNvPr id="10248" name="Text Box 73"/>
          <p:cNvSpPr txBox="1">
            <a:spLocks noChangeArrowheads="1"/>
          </p:cNvSpPr>
          <p:nvPr/>
        </p:nvSpPr>
        <p:spPr bwMode="auto">
          <a:xfrm>
            <a:off x="1476375" y="3536950"/>
            <a:ext cx="1033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800080"/>
                </a:solidFill>
              </a:rPr>
              <a:t>KWK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 flipH="1">
            <a:off x="8712200" y="82550"/>
            <a:ext cx="358775" cy="358775"/>
          </a:xfrm>
          <a:prstGeom prst="ellipse">
            <a:avLst/>
          </a:prstGeom>
          <a:solidFill>
            <a:srgbClr val="0066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3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708275"/>
            <a:ext cx="24511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49238" y="908050"/>
            <a:ext cx="889476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Ein korrekter Vergleich muss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die </a:t>
            </a:r>
            <a:r>
              <a:rPr lang="de-DE" sz="2800" b="1" u="sng">
                <a:solidFill>
                  <a:srgbClr val="000000"/>
                </a:solidFill>
              </a:rPr>
              <a:t>gesamte Produktion des Versorgers</a:t>
            </a:r>
            <a:r>
              <a:rPr lang="de-DE" sz="2400" u="sng">
                <a:solidFill>
                  <a:srgbClr val="000000"/>
                </a:solidFill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      die mit seiner KWK Anlage und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der Verpflichtung zur Fernwärmelieferung zusammenhängt,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beachten. 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15900" y="3249613"/>
            <a:ext cx="57245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u="sng">
                <a:solidFill>
                  <a:srgbClr val="000000"/>
                </a:solidFill>
              </a:rPr>
              <a:t>Vergleiche also Erdgaseinsatz (PE) für: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>
                <a:solidFill>
                  <a:srgbClr val="000000"/>
                </a:solidFill>
              </a:rPr>
              <a:t>KWK</a:t>
            </a:r>
            <a:r>
              <a:rPr lang="de-DE" sz="2400">
                <a:solidFill>
                  <a:srgbClr val="000000"/>
                </a:solidFill>
              </a:rPr>
              <a:t>:           </a:t>
            </a:r>
            <a:r>
              <a:rPr lang="de-DE" sz="2400" b="1">
                <a:solidFill>
                  <a:srgbClr val="008000"/>
                </a:solidFill>
              </a:rPr>
              <a:t>Q</a:t>
            </a:r>
            <a:r>
              <a:rPr lang="de-DE" sz="2400" b="1" baseline="-25000">
                <a:solidFill>
                  <a:srgbClr val="008000"/>
                </a:solidFill>
              </a:rPr>
              <a:t>0</a:t>
            </a:r>
            <a:r>
              <a:rPr lang="de-DE" sz="2400" b="1" baseline="25000">
                <a:solidFill>
                  <a:srgbClr val="000000"/>
                </a:solidFill>
              </a:rPr>
              <a:t>V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= PE  des </a:t>
            </a:r>
            <a:r>
              <a:rPr lang="de-DE" sz="1800" b="1">
                <a:solidFill>
                  <a:srgbClr val="000000"/>
                </a:solidFill>
              </a:rPr>
              <a:t>Versorgers</a:t>
            </a:r>
            <a:r>
              <a:rPr lang="de-DE" sz="1800" baseline="25000">
                <a:solidFill>
                  <a:srgbClr val="000000"/>
                </a:solidFill>
              </a:rPr>
              <a:t/>
            </a:r>
            <a:br>
              <a:rPr lang="de-DE" sz="1800" baseline="25000">
                <a:solidFill>
                  <a:srgbClr val="000000"/>
                </a:solidFill>
              </a:rPr>
            </a:br>
            <a:r>
              <a:rPr lang="de-DE" sz="800" baseline="250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 und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 baseline="250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>
                <a:solidFill>
                  <a:srgbClr val="000000"/>
                </a:solidFill>
              </a:rPr>
              <a:t>getrennte</a:t>
            </a:r>
            <a:r>
              <a:rPr lang="de-DE" sz="2400">
                <a:solidFill>
                  <a:srgbClr val="000000"/>
                </a:solidFill>
              </a:rPr>
              <a:t/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000" b="1" u="sng">
                <a:solidFill>
                  <a:srgbClr val="000000"/>
                </a:solidFill>
              </a:rPr>
              <a:t>Erzeugung</a:t>
            </a:r>
            <a:r>
              <a:rPr lang="de-DE" sz="2400">
                <a:solidFill>
                  <a:srgbClr val="000000"/>
                </a:solidFill>
              </a:rPr>
              <a:t>: </a:t>
            </a:r>
            <a:r>
              <a:rPr lang="de-DE" sz="2400" b="1">
                <a:solidFill>
                  <a:srgbClr val="000000"/>
                </a:solidFill>
              </a:rPr>
              <a:t>Q</a:t>
            </a:r>
            <a:r>
              <a:rPr lang="de-DE" sz="2400" b="1" baseline="-25000">
                <a:solidFill>
                  <a:srgbClr val="000000"/>
                </a:solidFill>
              </a:rPr>
              <a:t>0</a:t>
            </a:r>
            <a:r>
              <a:rPr lang="de-DE" sz="2400">
                <a:solidFill>
                  <a:srgbClr val="008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= PE für  </a:t>
            </a:r>
            <a:r>
              <a:rPr lang="de-DE" sz="1800" b="1">
                <a:solidFill>
                  <a:srgbClr val="FF3300"/>
                </a:solidFill>
              </a:rPr>
              <a:t>GuD</a:t>
            </a:r>
            <a:r>
              <a:rPr lang="de-DE" sz="1800">
                <a:solidFill>
                  <a:srgbClr val="000000"/>
                </a:solidFill>
              </a:rPr>
              <a:t> + </a:t>
            </a:r>
            <a:r>
              <a:rPr lang="de-DE" sz="1800" b="1">
                <a:solidFill>
                  <a:srgbClr val="0000FF"/>
                </a:solidFill>
              </a:rPr>
              <a:t>Kessel</a:t>
            </a:r>
            <a:r>
              <a:rPr lang="de-DE" sz="1800">
                <a:solidFill>
                  <a:srgbClr val="000000"/>
                </a:solidFill>
              </a:rPr>
              <a:t>,  ergibt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                         sich aus </a:t>
            </a:r>
            <a:r>
              <a:rPr lang="de-DE" sz="2000" b="1" u="sng">
                <a:solidFill>
                  <a:srgbClr val="993366"/>
                </a:solidFill>
              </a:rPr>
              <a:t>detaillierter Gleichheit</a:t>
            </a:r>
            <a:r>
              <a:rPr lang="de-DE" sz="1800">
                <a:solidFill>
                  <a:srgbClr val="000000"/>
                </a:solidFill>
              </a:rPr>
              <a:t>: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       </a:t>
            </a:r>
            <a:r>
              <a:rPr lang="de-DE" sz="2000">
                <a:solidFill>
                  <a:srgbClr val="0000FF"/>
                </a:solidFill>
              </a:rPr>
              <a:t>Wärme</a:t>
            </a:r>
            <a:r>
              <a:rPr lang="de-DE" sz="2000">
                <a:solidFill>
                  <a:srgbClr val="000000"/>
                </a:solidFill>
              </a:rPr>
              <a:t> = Q</a:t>
            </a:r>
            <a:r>
              <a:rPr lang="de-DE" sz="2000" baseline="-25000">
                <a:solidFill>
                  <a:srgbClr val="000000"/>
                </a:solidFill>
              </a:rPr>
              <a:t>0</a:t>
            </a:r>
            <a:r>
              <a:rPr lang="de-DE" sz="2000">
                <a:solidFill>
                  <a:srgbClr val="000000"/>
                </a:solidFill>
              </a:rPr>
              <a:t> *</a:t>
            </a:r>
            <a:r>
              <a:rPr lang="de-DE" sz="2000" baseline="-250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η</a:t>
            </a:r>
            <a:r>
              <a:rPr lang="de-DE" sz="2000" b="1" baseline="-25000">
                <a:solidFill>
                  <a:srgbClr val="0000FF"/>
                </a:solidFill>
              </a:rPr>
              <a:t>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FF3300"/>
                </a:solidFill>
              </a:rPr>
              <a:t>                                                  Strom = </a:t>
            </a:r>
            <a:r>
              <a:rPr lang="de-DE" sz="2000" baseline="-250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Q</a:t>
            </a:r>
            <a:r>
              <a:rPr lang="de-DE" sz="2000" baseline="-25000">
                <a:solidFill>
                  <a:srgbClr val="000000"/>
                </a:solidFill>
              </a:rPr>
              <a:t>0</a:t>
            </a:r>
            <a:r>
              <a:rPr lang="de-DE" sz="2000">
                <a:solidFill>
                  <a:srgbClr val="008000"/>
                </a:solidFill>
              </a:rPr>
              <a:t> * </a:t>
            </a:r>
            <a:r>
              <a:rPr lang="de-DE" sz="2000">
                <a:solidFill>
                  <a:srgbClr val="000000"/>
                </a:solidFill>
              </a:rPr>
              <a:t>η</a:t>
            </a:r>
            <a:r>
              <a:rPr lang="de-DE" sz="2000" b="1" baseline="-25000">
                <a:solidFill>
                  <a:srgbClr val="FF3300"/>
                </a:solidFill>
              </a:rPr>
              <a:t>GuD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baseline="-25000">
              <a:solidFill>
                <a:srgbClr val="FF3300"/>
              </a:solidFill>
            </a:endParaRPr>
          </a:p>
        </p:txBody>
      </p:sp>
      <p:sp>
        <p:nvSpPr>
          <p:cNvPr id="35845" name="Oval 12"/>
          <p:cNvSpPr>
            <a:spLocks noChangeArrowheads="1"/>
          </p:cNvSpPr>
          <p:nvPr/>
        </p:nvSpPr>
        <p:spPr bwMode="auto">
          <a:xfrm>
            <a:off x="8174038" y="369888"/>
            <a:ext cx="501650" cy="5016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spect="1" noChangeArrowheads="1"/>
          </p:cNvSpPr>
          <p:nvPr/>
        </p:nvSpPr>
        <p:spPr bwMode="auto">
          <a:xfrm>
            <a:off x="2735263" y="836613"/>
            <a:ext cx="5719762" cy="582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152900" y="1885950"/>
            <a:ext cx="4017963" cy="398145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042025" y="5084763"/>
            <a:ext cx="1374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58775" y="333375"/>
            <a:ext cx="8604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</a:rPr>
              <a:t>Dezentrale Wärmepumpe und zentrale </a:t>
            </a:r>
            <a:r>
              <a:rPr lang="de-DE" sz="2800" b="1" dirty="0" err="1">
                <a:solidFill>
                  <a:srgbClr val="000000"/>
                </a:solidFill>
              </a:rPr>
              <a:t>GuD</a:t>
            </a:r>
            <a:r>
              <a:rPr lang="de-DE" sz="2800" b="1" dirty="0">
                <a:solidFill>
                  <a:srgbClr val="000000"/>
                </a:solidFill>
              </a:rPr>
              <a:t>-Anlage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7954963" y="1414463"/>
            <a:ext cx="1587" cy="1798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7229475" y="1379538"/>
            <a:ext cx="1588" cy="1230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238750" y="2898775"/>
            <a:ext cx="2171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7446963" y="5143500"/>
            <a:ext cx="0" cy="1036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324600" y="5084763"/>
            <a:ext cx="1085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7143750" y="4905375"/>
            <a:ext cx="1087438" cy="1662113"/>
          </a:xfrm>
          <a:prstGeom prst="downArrow">
            <a:avLst>
              <a:gd name="adj1" fmla="val 50000"/>
              <a:gd name="adj2" fmla="val 38212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6545263" y="4905375"/>
            <a:ext cx="1374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324600" y="4919663"/>
            <a:ext cx="1593850" cy="3095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324600" y="2889250"/>
            <a:ext cx="1630363" cy="3984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483475" y="2646363"/>
            <a:ext cx="471488" cy="5667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238750" y="2609850"/>
            <a:ext cx="2317750" cy="2889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6904038" y="998538"/>
            <a:ext cx="1376362" cy="898525"/>
          </a:xfrm>
          <a:prstGeom prst="upArrow">
            <a:avLst>
              <a:gd name="adj1" fmla="val 51796"/>
              <a:gd name="adj2" fmla="val 43361"/>
            </a:avLst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152900" y="1885950"/>
            <a:ext cx="1784350" cy="3746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System</a:t>
            </a:r>
            <a:r>
              <a:rPr lang="de-DE" sz="2000" b="1">
                <a:solidFill>
                  <a:srgbClr val="000000"/>
                </a:solidFill>
              </a:rPr>
              <a:t>: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6324600" y="2573338"/>
            <a:ext cx="904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643438" y="2487613"/>
            <a:ext cx="2032000" cy="86995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4679950" y="2528888"/>
            <a:ext cx="1958975" cy="252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0000FF"/>
                </a:solidFill>
              </a:rPr>
              <a:t>Wärmepumpe: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239000" y="1317625"/>
            <a:ext cx="712788" cy="290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>
                <a:solidFill>
                  <a:srgbClr val="0000FF"/>
                </a:solidFill>
              </a:rPr>
              <a:t>Wärme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7399338" y="6165850"/>
            <a:ext cx="622300" cy="220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>
                <a:solidFill>
                  <a:srgbClr val="FF0000"/>
                </a:solidFill>
              </a:rPr>
              <a:t>Strom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7265988" y="1973263"/>
            <a:ext cx="688975" cy="6826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7405688" y="5859463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4572000" y="4113213"/>
            <a:ext cx="2103438" cy="1403350"/>
          </a:xfrm>
          <a:prstGeom prst="rect">
            <a:avLst/>
          </a:prstGeom>
          <a:solidFill>
            <a:srgbClr val="FF7C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4572000" y="4186238"/>
            <a:ext cx="1943100" cy="395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FF0000"/>
                </a:solidFill>
              </a:rPr>
              <a:t>GuD-Anlage:</a:t>
            </a:r>
            <a:endParaRPr lang="de-DE" sz="2400">
              <a:solidFill>
                <a:srgbClr val="FF0000"/>
              </a:solidFill>
            </a:endParaRPr>
          </a:p>
        </p:txBody>
      </p:sp>
      <p:sp>
        <p:nvSpPr>
          <p:cNvPr id="36892" name="AutoShape 28"/>
          <p:cNvSpPr>
            <a:spLocks noChangeArrowheads="1"/>
          </p:cNvSpPr>
          <p:nvPr/>
        </p:nvSpPr>
        <p:spPr bwMode="auto">
          <a:xfrm flipV="1">
            <a:off x="2778125" y="4292600"/>
            <a:ext cx="1289050" cy="1030288"/>
          </a:xfrm>
          <a:custGeom>
            <a:avLst/>
            <a:gdLst>
              <a:gd name="T0" fmla="*/ 902693 w 21600"/>
              <a:gd name="T1" fmla="*/ 0 h 21600"/>
              <a:gd name="T2" fmla="*/ 902693 w 21600"/>
              <a:gd name="T3" fmla="*/ 579919 h 21600"/>
              <a:gd name="T4" fmla="*/ 193178 w 21600"/>
              <a:gd name="T5" fmla="*/ 1030288 h 21600"/>
              <a:gd name="T6" fmla="*/ 1289050 w 21600"/>
              <a:gd name="T7" fmla="*/ 28995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3097213" y="2054225"/>
            <a:ext cx="763587" cy="4016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2778125" y="1089025"/>
            <a:ext cx="1073150" cy="291623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2778125" y="3432175"/>
            <a:ext cx="388938" cy="94138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2778125" y="2030413"/>
            <a:ext cx="388938" cy="152082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7" name="AutoShape 33"/>
          <p:cNvSpPr>
            <a:spLocks noChangeArrowheads="1"/>
          </p:cNvSpPr>
          <p:nvPr/>
        </p:nvSpPr>
        <p:spPr bwMode="auto">
          <a:xfrm flipV="1">
            <a:off x="3167063" y="3754438"/>
            <a:ext cx="1403350" cy="935037"/>
          </a:xfrm>
          <a:custGeom>
            <a:avLst/>
            <a:gdLst>
              <a:gd name="T0" fmla="*/ 995729 w 21600"/>
              <a:gd name="T1" fmla="*/ 0 h 21600"/>
              <a:gd name="T2" fmla="*/ 995729 w 21600"/>
              <a:gd name="T3" fmla="*/ 526305 h 21600"/>
              <a:gd name="T4" fmla="*/ 337973 w 21600"/>
              <a:gd name="T5" fmla="*/ 935037 h 21600"/>
              <a:gd name="T6" fmla="*/ 1403350 w 21600"/>
              <a:gd name="T7" fmla="*/ 26315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990 h 21600"/>
              <a:gd name="T14" fmla="*/ 16348 w 21600"/>
              <a:gd name="T15" fmla="*/ 111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26" y="0"/>
                </a:lnTo>
                <a:lnTo>
                  <a:pt x="15326" y="990"/>
                </a:lnTo>
                <a:lnTo>
                  <a:pt x="12427" y="990"/>
                </a:lnTo>
                <a:cubicBezTo>
                  <a:pt x="5564" y="990"/>
                  <a:pt x="0" y="5990"/>
                  <a:pt x="0" y="12158"/>
                </a:cubicBezTo>
                <a:lnTo>
                  <a:pt x="0" y="21600"/>
                </a:lnTo>
                <a:lnTo>
                  <a:pt x="10403" y="21600"/>
                </a:lnTo>
                <a:lnTo>
                  <a:pt x="10403" y="12158"/>
                </a:lnTo>
                <a:cubicBezTo>
                  <a:pt x="10403" y="11611"/>
                  <a:pt x="11309" y="11168"/>
                  <a:pt x="12427" y="11168"/>
                </a:cubicBezTo>
                <a:lnTo>
                  <a:pt x="15326" y="11168"/>
                </a:lnTo>
                <a:lnTo>
                  <a:pt x="15326" y="1215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635375" y="4257675"/>
            <a:ext cx="571500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</a:t>
            </a:r>
            <a:r>
              <a:rPr lang="de-DE" sz="2000" b="1">
                <a:solidFill>
                  <a:srgbClr val="000000"/>
                </a:solidFill>
              </a:rPr>
              <a:t>x</a:t>
            </a:r>
            <a:r>
              <a:rPr lang="de-DE" sz="2000" b="1" baseline="-25000">
                <a:solidFill>
                  <a:srgbClr val="0000FF"/>
                </a:solidFill>
              </a:rPr>
              <a:t>K</a:t>
            </a:r>
            <a:r>
              <a:rPr lang="de-DE" sz="2000" b="1">
                <a:solidFill>
                  <a:srgbClr val="0000FF"/>
                </a:solidFill>
              </a:rPr>
              <a:t>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2820988" y="1630363"/>
            <a:ext cx="887412" cy="44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 </a:t>
            </a:r>
            <a:r>
              <a:rPr lang="de-DE" sz="2400" b="1">
                <a:solidFill>
                  <a:srgbClr val="008000"/>
                </a:solidFill>
              </a:rPr>
              <a:t>Q</a:t>
            </a:r>
            <a:r>
              <a:rPr lang="de-DE" sz="1800" b="1" baseline="-25000">
                <a:solidFill>
                  <a:srgbClr val="008000"/>
                </a:solidFill>
              </a:rPr>
              <a:t>0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2778125" y="1198563"/>
            <a:ext cx="10493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8000"/>
                </a:solidFill>
              </a:rPr>
              <a:t> Erdgas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3505200" y="4821238"/>
            <a:ext cx="249238" cy="2301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2819400" y="3459163"/>
            <a:ext cx="312738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3048000" y="2087563"/>
            <a:ext cx="800100" cy="19177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0" y="3968750"/>
            <a:ext cx="2592388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FF0000"/>
                </a:solidFill>
              </a:rPr>
              <a:t>Strom</a:t>
            </a:r>
            <a:r>
              <a:rPr lang="de-DE" sz="2800" b="1" u="sng">
                <a:solidFill>
                  <a:srgbClr val="0033CC"/>
                </a:solidFill>
              </a:rPr>
              <a:t> für WP:</a:t>
            </a:r>
            <a:endParaRPr lang="de-DE" sz="2800" b="1">
              <a:solidFill>
                <a:srgbClr val="0033CC"/>
              </a:solidFill>
            </a:endParaRP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0" y="4638675"/>
            <a:ext cx="2555875" cy="51911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>
                <a:solidFill>
                  <a:srgbClr val="FF0000"/>
                </a:solidFill>
              </a:rPr>
              <a:t>Strom:</a:t>
            </a:r>
            <a:endParaRPr lang="de-DE" sz="2800" b="1">
              <a:solidFill>
                <a:srgbClr val="FF0000"/>
              </a:solidFill>
            </a:endParaRP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7416800" y="1989138"/>
            <a:ext cx="347663" cy="427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</a:t>
            </a:r>
            <a:r>
              <a:rPr lang="de-DE" sz="2400" b="1" baseline="-25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th</a:t>
            </a:r>
            <a:endParaRPr lang="de-DE" sz="2400" b="1" baseline="250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7493000" y="5373688"/>
            <a:ext cx="427038" cy="4270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</a:t>
            </a:r>
            <a:r>
              <a:rPr lang="de-DE" sz="2400" b="1" baseline="-25000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el</a:t>
            </a:r>
            <a:endParaRPr lang="de-DE" sz="2000" b="1" baseline="250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7124700" y="328453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2794000" y="4294188"/>
            <a:ext cx="341313" cy="142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5148263" y="2636838"/>
            <a:ext cx="10239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K_WP</a:t>
            </a:r>
            <a:r>
              <a:rPr lang="de-DE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3529013" y="4724400"/>
            <a:ext cx="395287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3563938" y="5049838"/>
            <a:ext cx="287337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327650" y="4778375"/>
            <a:ext cx="836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800" b="1" baseline="-25000">
                <a:solidFill>
                  <a:srgbClr val="000000"/>
                </a:solidFill>
                <a:sym typeface="Symbol" pitchFamily="18" charset="2"/>
              </a:rPr>
              <a:t>GuD</a:t>
            </a:r>
            <a:r>
              <a:rPr lang="de-DE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grpSp>
        <p:nvGrpSpPr>
          <p:cNvPr id="36914" name="Group 50"/>
          <p:cNvGrpSpPr>
            <a:grpSpLocks/>
          </p:cNvGrpSpPr>
          <p:nvPr/>
        </p:nvGrpSpPr>
        <p:grpSpPr bwMode="auto">
          <a:xfrm>
            <a:off x="3419475" y="4724400"/>
            <a:ext cx="1152525" cy="612775"/>
            <a:chOff x="2154" y="2886"/>
            <a:chExt cx="726" cy="386"/>
          </a:xfrm>
        </p:grpSpPr>
        <p:sp>
          <p:nvSpPr>
            <p:cNvPr id="36921" name="AutoShape 51"/>
            <p:cNvSpPr>
              <a:spLocks noChangeArrowheads="1"/>
            </p:cNvSpPr>
            <p:nvPr/>
          </p:nvSpPr>
          <p:spPr bwMode="auto">
            <a:xfrm>
              <a:off x="2244" y="2886"/>
              <a:ext cx="636" cy="386"/>
            </a:xfrm>
            <a:prstGeom prst="rightArrow">
              <a:avLst>
                <a:gd name="adj1" fmla="val 50000"/>
                <a:gd name="adj2" fmla="val 41192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</a:endParaRPr>
            </a:p>
          </p:txBody>
        </p:sp>
        <p:sp>
          <p:nvSpPr>
            <p:cNvPr id="36922" name="Line 52"/>
            <p:cNvSpPr>
              <a:spLocks noChangeShapeType="1"/>
            </p:cNvSpPr>
            <p:nvPr/>
          </p:nvSpPr>
          <p:spPr bwMode="auto">
            <a:xfrm flipH="1" flipV="1">
              <a:off x="2154" y="3181"/>
              <a:ext cx="5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3200">
                <a:solidFill>
                  <a:srgbClr val="000000"/>
                </a:solidFill>
              </a:endParaRPr>
            </a:p>
          </p:txBody>
        </p:sp>
      </p:grpSp>
      <p:sp>
        <p:nvSpPr>
          <p:cNvPr id="36915" name="Rectangle 53"/>
          <p:cNvSpPr>
            <a:spLocks noChangeArrowheads="1"/>
          </p:cNvSpPr>
          <p:nvPr/>
        </p:nvSpPr>
        <p:spPr bwMode="auto">
          <a:xfrm>
            <a:off x="3600450" y="5192713"/>
            <a:ext cx="395288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6" name="Text Box 54"/>
          <p:cNvSpPr txBox="1">
            <a:spLocks noChangeArrowheads="1"/>
          </p:cNvSpPr>
          <p:nvPr/>
        </p:nvSpPr>
        <p:spPr bwMode="auto">
          <a:xfrm>
            <a:off x="3527425" y="4760913"/>
            <a:ext cx="515938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</a:rPr>
              <a:t>x</a:t>
            </a:r>
            <a:r>
              <a:rPr lang="de-DE" sz="2000" b="1" baseline="-25000">
                <a:solidFill>
                  <a:srgbClr val="FF0000"/>
                </a:solidFill>
              </a:rPr>
              <a:t>GuD </a:t>
            </a:r>
            <a:r>
              <a:rPr lang="de-DE" sz="2000" b="1">
                <a:solidFill>
                  <a:srgbClr val="FF0000"/>
                </a:solidFill>
              </a:rPr>
              <a:t> 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917" name="AutoShape 55"/>
          <p:cNvSpPr>
            <a:spLocks noChangeArrowheads="1"/>
          </p:cNvSpPr>
          <p:nvPr/>
        </p:nvSpPr>
        <p:spPr bwMode="auto">
          <a:xfrm>
            <a:off x="5329238" y="3357563"/>
            <a:ext cx="755650" cy="7556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8" name="Line 56"/>
          <p:cNvSpPr>
            <a:spLocks noChangeShapeType="1"/>
          </p:cNvSpPr>
          <p:nvPr/>
        </p:nvSpPr>
        <p:spPr bwMode="auto">
          <a:xfrm flipV="1">
            <a:off x="3887788" y="3033713"/>
            <a:ext cx="1258887" cy="1331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19" name="Line 57"/>
          <p:cNvSpPr>
            <a:spLocks noChangeShapeType="1"/>
          </p:cNvSpPr>
          <p:nvPr/>
        </p:nvSpPr>
        <p:spPr bwMode="auto">
          <a:xfrm>
            <a:off x="4572000" y="4760913"/>
            <a:ext cx="21240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</a:endParaRPr>
          </a:p>
        </p:txBody>
      </p:sp>
      <p:sp>
        <p:nvSpPr>
          <p:cNvPr id="36920" name="Text Box 58"/>
          <p:cNvSpPr txBox="1">
            <a:spLocks noChangeArrowheads="1"/>
          </p:cNvSpPr>
          <p:nvPr/>
        </p:nvSpPr>
        <p:spPr bwMode="auto">
          <a:xfrm>
            <a:off x="71438" y="80963"/>
            <a:ext cx="2981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000000"/>
                </a:solidFill>
              </a:rPr>
              <a:t>2</a:t>
            </a:r>
            <a:r>
              <a:rPr lang="de-DE" sz="1200" b="1" dirty="0" smtClean="0">
                <a:solidFill>
                  <a:srgbClr val="000000"/>
                </a:solidFill>
              </a:rPr>
              <a:t>.13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4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07950" y="1304925"/>
            <a:ext cx="8243888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Betrachte die </a:t>
            </a:r>
            <a:r>
              <a:rPr lang="de-DE" sz="2400" b="1">
                <a:solidFill>
                  <a:srgbClr val="990099"/>
                </a:solidFill>
              </a:rPr>
              <a:t>WP</a:t>
            </a:r>
            <a:r>
              <a:rPr lang="de-DE" sz="2400">
                <a:solidFill>
                  <a:srgbClr val="000000"/>
                </a:solidFill>
              </a:rPr>
              <a:t> als einen „</a:t>
            </a:r>
            <a:r>
              <a:rPr lang="de-DE" sz="2400" b="1">
                <a:solidFill>
                  <a:srgbClr val="990099"/>
                </a:solidFill>
              </a:rPr>
              <a:t>Superkessel</a:t>
            </a:r>
            <a:r>
              <a:rPr lang="de-DE" sz="2400">
                <a:solidFill>
                  <a:srgbClr val="000000"/>
                </a:solidFill>
              </a:rPr>
              <a:t>“ mit einem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- auf den </a:t>
            </a:r>
            <a:r>
              <a:rPr lang="de-DE" sz="2000">
                <a:solidFill>
                  <a:srgbClr val="0033CC"/>
                </a:solidFill>
              </a:rPr>
              <a:t>GasEinsatz im GUD-Kraftwerk</a:t>
            </a:r>
            <a:r>
              <a:rPr lang="de-DE" sz="2000">
                <a:solidFill>
                  <a:srgbClr val="000000"/>
                </a:solidFill>
              </a:rPr>
              <a:t> bezogenen -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0033CC"/>
                </a:solidFill>
              </a:rPr>
              <a:t>thermischen Wirkungsgrad</a:t>
            </a:r>
            <a:r>
              <a:rPr lang="de-DE" sz="2400">
                <a:solidFill>
                  <a:srgbClr val="000000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33CC"/>
                </a:solidFill>
                <a:sym typeface="Symbol" pitchFamily="18" charset="2"/>
              </a:rPr>
              <a:t>                         </a:t>
            </a:r>
            <a:r>
              <a:rPr lang="de-DE" sz="2400" baseline="-25000">
                <a:solidFill>
                  <a:srgbClr val="0033CC"/>
                </a:solidFill>
                <a:sym typeface="Symbol" pitchFamily="18" charset="2"/>
              </a:rPr>
              <a:t>K_WP</a:t>
            </a:r>
            <a:r>
              <a:rPr lang="de-DE" sz="2400">
                <a:solidFill>
                  <a:srgbClr val="0033CC"/>
                </a:solidFill>
                <a:sym typeface="Symbol" pitchFamily="18" charset="2"/>
              </a:rPr>
              <a:t> =  </a:t>
            </a:r>
            <a:r>
              <a:rPr lang="de-DE" sz="2400">
                <a:solidFill>
                  <a:srgbClr val="996633"/>
                </a:solidFill>
                <a:sym typeface="Symbol" pitchFamily="18" charset="2"/>
              </a:rPr>
              <a:t>JAZ</a:t>
            </a:r>
            <a:r>
              <a:rPr lang="de-DE" sz="2400">
                <a:solidFill>
                  <a:srgbClr val="0033CC"/>
                </a:solidFill>
                <a:sym typeface="Symbol" pitchFamily="18" charset="2"/>
              </a:rPr>
              <a:t> * 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FF3300"/>
                </a:solidFill>
                <a:sym typeface="Symbol" pitchFamily="18" charset="2"/>
              </a:rPr>
              <a:t>GUD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Mit : </a:t>
            </a:r>
            <a:r>
              <a:rPr lang="de-DE" sz="2000">
                <a:solidFill>
                  <a:srgbClr val="996633"/>
                </a:solidFill>
                <a:sym typeface="Symbol" pitchFamily="18" charset="2"/>
              </a:rPr>
              <a:t>JAZ = Jahresarbeitszahl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000">
                <a:solidFill>
                  <a:srgbClr val="0033CC"/>
                </a:solidFill>
                <a:sym typeface="Symbol" pitchFamily="18" charset="2"/>
              </a:rPr>
              <a:t>gelieferte Wärme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/ </a:t>
            </a:r>
            <a:r>
              <a:rPr lang="de-DE" sz="2000">
                <a:solidFill>
                  <a:srgbClr val="FF3300"/>
                </a:solidFill>
                <a:sym typeface="Symbol" pitchFamily="18" charset="2"/>
              </a:rPr>
              <a:t>eingesetzter Strom</a:t>
            </a:r>
            <a:endParaRPr lang="de-DE" sz="2000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  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FF3300"/>
                </a:solidFill>
                <a:sym typeface="Symbol" pitchFamily="18" charset="2"/>
              </a:rPr>
              <a:t>GUD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  </a:t>
            </a:r>
            <a:r>
              <a:rPr lang="de-DE" sz="24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2000">
                <a:solidFill>
                  <a:srgbClr val="FF3300"/>
                </a:solidFill>
                <a:sym typeface="Symbol" pitchFamily="18" charset="2"/>
              </a:rPr>
              <a:t>eingesetzter Strom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/ </a:t>
            </a:r>
            <a:r>
              <a:rPr lang="de-DE" sz="2000">
                <a:solidFill>
                  <a:srgbClr val="0033CC"/>
                </a:solidFill>
                <a:sym typeface="Symbol" pitchFamily="18" charset="2"/>
              </a:rPr>
              <a:t>eingesetzte Wärme im Kraftwerk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159000" y="2487613"/>
            <a:ext cx="3195638" cy="617537"/>
          </a:xfrm>
          <a:prstGeom prst="rect">
            <a:avLst/>
          </a:prstGeom>
          <a:solidFill>
            <a:srgbClr val="FFFF99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33CC"/>
                </a:solidFill>
                <a:sym typeface="Symbol" pitchFamily="18" charset="2"/>
              </a:rPr>
              <a:t>  </a:t>
            </a:r>
            <a:r>
              <a:rPr lang="de-DE" sz="2400" baseline="-25000">
                <a:solidFill>
                  <a:srgbClr val="0033CC"/>
                </a:solidFill>
                <a:sym typeface="Symbol" pitchFamily="18" charset="2"/>
              </a:rPr>
              <a:t>K_WP</a:t>
            </a:r>
            <a:r>
              <a:rPr lang="de-DE" sz="2400">
                <a:solidFill>
                  <a:srgbClr val="0033CC"/>
                </a:solidFill>
                <a:sym typeface="Symbol" pitchFamily="18" charset="2"/>
              </a:rPr>
              <a:t> =  </a:t>
            </a:r>
            <a:r>
              <a:rPr lang="de-DE" sz="2400">
                <a:solidFill>
                  <a:srgbClr val="996633"/>
                </a:solidFill>
                <a:sym typeface="Symbol" pitchFamily="18" charset="2"/>
              </a:rPr>
              <a:t>JAZ</a:t>
            </a:r>
            <a:r>
              <a:rPr lang="de-DE" sz="2400">
                <a:solidFill>
                  <a:srgbClr val="0033CC"/>
                </a:solidFill>
                <a:sym typeface="Symbol" pitchFamily="18" charset="2"/>
              </a:rPr>
              <a:t> * 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FF3300"/>
                </a:solidFill>
                <a:sym typeface="Symbol" pitchFamily="18" charset="2"/>
              </a:rPr>
              <a:t>GUD</a:t>
            </a:r>
            <a:br>
              <a:rPr lang="de-DE" sz="2400" b="1" baseline="-25000">
                <a:solidFill>
                  <a:srgbClr val="FF3300"/>
                </a:solidFill>
                <a:sym typeface="Symbol" pitchFamily="18" charset="2"/>
              </a:rPr>
            </a:br>
            <a:r>
              <a:rPr lang="de-DE" sz="800" b="1" baseline="-2500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800">
                <a:solidFill>
                  <a:srgbClr val="000000"/>
                </a:solidFill>
                <a:sym typeface="Symbol" pitchFamily="18" charset="2"/>
              </a:rPr>
              <a:t>  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15900" y="4545013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u="sng">
                <a:solidFill>
                  <a:srgbClr val="000000"/>
                </a:solidFill>
              </a:rPr>
              <a:t>Zahlenwerte:</a:t>
            </a:r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121275"/>
            <a:ext cx="455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6002338" y="6630988"/>
            <a:ext cx="28908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</a:rPr>
              <a:t>Speicher: KWK_Vergleich_mit_WP.xls!“eta_K_WP</a:t>
            </a:r>
            <a:r>
              <a:rPr lang="de-DE" sz="1200">
                <a:solidFill>
                  <a:srgbClr val="000000"/>
                </a:solidFill>
              </a:rPr>
              <a:t>“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179388" y="5842000"/>
            <a:ext cx="3598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u="sng">
                <a:solidFill>
                  <a:srgbClr val="000000"/>
                </a:solidFill>
              </a:rPr>
              <a:t>Zum Vergleich</a:t>
            </a:r>
            <a:r>
              <a:rPr lang="de-DE" sz="1400">
                <a:solidFill>
                  <a:srgbClr val="000000"/>
                </a:solidFill>
              </a:rPr>
              <a:t>:</a:t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            </a:t>
            </a:r>
            <a:r>
              <a:rPr lang="de-DE" sz="1400" b="1">
                <a:solidFill>
                  <a:srgbClr val="996633"/>
                </a:solidFill>
              </a:rPr>
              <a:t>Brennwertkessel: eta_K =   </a:t>
            </a:r>
            <a:r>
              <a:rPr lang="de-DE" sz="1800" b="1">
                <a:solidFill>
                  <a:srgbClr val="996633"/>
                </a:solidFill>
              </a:rPr>
              <a:t>1,1</a:t>
            </a:r>
            <a:r>
              <a:rPr lang="de-DE" sz="1400" b="1">
                <a:solidFill>
                  <a:srgbClr val="996633"/>
                </a:solidFill>
              </a:rPr>
              <a:t>   </a:t>
            </a: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230188" y="257175"/>
            <a:ext cx="88423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Vergleich  KWK mit:  { </a:t>
            </a:r>
            <a:r>
              <a:rPr lang="de-DE" sz="3200" b="1">
                <a:solidFill>
                  <a:srgbClr val="FF3300"/>
                </a:solidFill>
              </a:rPr>
              <a:t>GUD</a:t>
            </a:r>
            <a:r>
              <a:rPr lang="de-DE" sz="3200" b="1">
                <a:solidFill>
                  <a:srgbClr val="000000"/>
                </a:solidFill>
              </a:rPr>
              <a:t> + </a:t>
            </a:r>
            <a:r>
              <a:rPr lang="de-DE" sz="3200" b="1">
                <a:solidFill>
                  <a:srgbClr val="990099"/>
                </a:solidFill>
              </a:rPr>
              <a:t>Wärmepumpe </a:t>
            </a:r>
            <a:r>
              <a:rPr lang="de-DE" sz="3200" b="1">
                <a:solidFill>
                  <a:srgbClr val="0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2431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27584" y="188640"/>
            <a:ext cx="8136904" cy="614014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 Einleitung: 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Rolle des Erdgases für</a:t>
            </a:r>
            <a:r>
              <a:rPr lang="de-DE" sz="1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{</a:t>
            </a:r>
            <a:r>
              <a:rPr lang="de-DE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Wärme</a:t>
            </a: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de-D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Strom} </a:t>
            </a:r>
            <a:endParaRPr 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e-DE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Thermodynamisch optimiertes Heizen </a:t>
            </a:r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1.1  Der  </a:t>
            </a:r>
            <a:r>
              <a:rPr lang="de-DE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Exergiebegriff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1.2  Die drei Ansätze zum thermodynamischen Heizen</a:t>
            </a:r>
          </a:p>
          <a:p>
            <a:endParaRPr lang="de-DE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e-DE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Wie vergleicht man   </a:t>
            </a:r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KWK  und  getrennte Erzeugung   </a:t>
            </a:r>
          </a:p>
          <a:p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2.0 Vorgaben der EU und einer wissenschaftlichen Vorgehensweise</a:t>
            </a:r>
            <a:b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2.1  Ein einfaches Vergleichsschema </a:t>
            </a:r>
          </a:p>
          <a:p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2.11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Dezentraler Kessel und zentrale Stromerzeugung,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2.12  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Wärmeversorger mit KWK –Anlage,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2.13 Dezentrale WP und zentrales </a:t>
            </a: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GuD</a:t>
            </a:r>
            <a:endParaRPr lang="de-DE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e-DE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 KWK  Mythos  </a:t>
            </a:r>
            <a: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3.0 KWK als Hoffnungsträger zur Energieeinsparung  </a:t>
            </a:r>
          </a:p>
          <a:p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3.1 „Abwärme“</a:t>
            </a:r>
            <a:br>
              <a:rPr lang="de-DE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3.2 Man erhält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märchenhafte CO2- und PE Einsparungen, wenn man ...   </a:t>
            </a:r>
          </a:p>
          <a:p>
            <a:r>
              <a:rPr lang="de-DE" sz="12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 3.3 </a:t>
            </a:r>
            <a:r>
              <a:rPr lang="de-DE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Warum die KWK meist besser erscheint als sie tatsächlich ist.</a:t>
            </a:r>
          </a:p>
          <a:p>
            <a:r>
              <a:rPr lang="de-DE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de-DE" sz="1400" b="1" u="sng" dirty="0" smtClean="0">
                <a:latin typeface="Arial" pitchFamily="34" charset="0"/>
                <a:cs typeface="Arial" pitchFamily="34" charset="0"/>
              </a:rPr>
              <a:t>Ergebnisse bei Erdgas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für Vergleich KWK - Getrennte Erzeugung:</a:t>
            </a:r>
          </a:p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4.0  </a:t>
            </a:r>
            <a:r>
              <a:rPr lang="de-DE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Modernisierungs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Szenario</a:t>
            </a:r>
          </a:p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   4.1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Strom und </a:t>
            </a:r>
            <a:r>
              <a:rPr lang="de-DE" sz="12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gesamte Endenergie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   </a:t>
            </a:r>
            <a:br>
              <a:rPr lang="de-DE" sz="1200" b="1" dirty="0" smtClean="0">
                <a:latin typeface="Arial" pitchFamily="34" charset="0"/>
                <a:cs typeface="Arial" pitchFamily="34" charset="0"/>
              </a:rPr>
            </a:b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   4.2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Kann </a:t>
            </a:r>
            <a:r>
              <a:rPr lang="de-DE" sz="1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optimale KWK die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Effizienz eines </a:t>
            </a:r>
            <a:r>
              <a:rPr lang="de-DE" sz="12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GuD</a:t>
            </a:r>
            <a:r>
              <a:rPr lang="de-DE" sz="1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-WP- Systems</a:t>
            </a:r>
            <a:r>
              <a:rPr lang="de-DE" sz="1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je erreichen?</a:t>
            </a:r>
          </a:p>
          <a:p>
            <a:r>
              <a:rPr lang="de-DE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Fazit:</a:t>
            </a:r>
          </a:p>
          <a:p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A1 Diskussionspunkte: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5.  </a:t>
            </a:r>
            <a:r>
              <a:rPr lang="de-DE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Wärmepumpentarif  </a:t>
            </a:r>
            <a:r>
              <a:rPr lang="de-DE" sz="1400" b="1" u="sng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zur Überwindung diskriminierender Steuern und Abgaben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5.0 jetzige Preisstruktur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für  Wärmepumpen-Strom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(Alt-Tarif)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5.1 </a:t>
            </a:r>
            <a:r>
              <a:rPr lang="de-DE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Rückwälzung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der Steuern und Abgaben auf die </a:t>
            </a:r>
            <a:r>
              <a:rPr lang="de-DE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eingesetzte </a:t>
            </a:r>
            <a:r>
              <a:rPr lang="de-DE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kWh</a:t>
            </a:r>
            <a:r>
              <a:rPr lang="de-DE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Erdgas</a:t>
            </a:r>
            <a:endParaRPr lang="de-DE" sz="1200" b="1" dirty="0" smtClean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5.3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Wärmepumpentarif ohne Diskriminierung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400" b="1" dirty="0" smtClean="0">
                <a:latin typeface="Arial" pitchFamily="34" charset="0"/>
                <a:cs typeface="Arial" pitchFamily="34" charset="0"/>
              </a:rPr>
            </a:b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sz="12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5.31</a:t>
            </a:r>
            <a:r>
              <a:rPr lang="de-DE" sz="12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Grundanforderungen Wärmepumpentarif</a:t>
            </a:r>
            <a:endParaRPr lang="de-DE" sz="12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5.32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Ausgestaltung des  </a:t>
            </a:r>
            <a:r>
              <a:rPr lang="de-DE" sz="1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diskriminierungsfreien</a:t>
            </a:r>
            <a:r>
              <a:rPr lang="de-DE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WP- Tarifes </a:t>
            </a:r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2195513" y="2636838"/>
            <a:ext cx="469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b="1" dirty="0" smtClean="0">
                <a:solidFill>
                  <a:srgbClr val="000000"/>
                </a:solidFill>
              </a:rPr>
              <a:t>3. </a:t>
            </a:r>
            <a:r>
              <a:rPr lang="de-DE" sz="3600" b="1" dirty="0">
                <a:solidFill>
                  <a:srgbClr val="000000"/>
                </a:solidFill>
              </a:rPr>
              <a:t>Der </a:t>
            </a:r>
            <a:r>
              <a:rPr lang="de-DE" sz="3600" b="1" dirty="0" err="1">
                <a:solidFill>
                  <a:srgbClr val="000000"/>
                </a:solidFill>
              </a:rPr>
              <a:t>KWK</a:t>
            </a:r>
            <a:r>
              <a:rPr lang="de-DE" sz="3600" b="1" dirty="0">
                <a:solidFill>
                  <a:srgbClr val="000000"/>
                </a:solidFill>
              </a:rPr>
              <a:t>  Mythos</a:t>
            </a:r>
            <a:r>
              <a:rPr lang="de-DE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142875" y="115888"/>
            <a:ext cx="149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</a:rPr>
              <a:t>3.</a:t>
            </a:r>
            <a:endParaRPr lang="de-DE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8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30175" y="450850"/>
            <a:ext cx="887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000" b="1" dirty="0">
                <a:solidFill>
                  <a:srgbClr val="000000"/>
                </a:solidFill>
              </a:rPr>
              <a:t>KWK als Hoffnungsträger zur Energieeinsparung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323850" y="1314450"/>
            <a:ext cx="8512175" cy="42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 b="1">
                <a:solidFill>
                  <a:srgbClr val="FF33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Gesetzlicher Auftrag zur Verdoppelung der Stromerzeugung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aus KWK</a:t>
            </a:r>
            <a:r>
              <a:rPr lang="de-DE" sz="2400" b="1">
                <a:solidFill>
                  <a:srgbClr val="993366"/>
                </a:solidFill>
              </a:rPr>
              <a:t> </a:t>
            </a:r>
            <a:r>
              <a:rPr lang="de-DE" sz="2400" b="1" u="sng">
                <a:solidFill>
                  <a:srgbClr val="993366"/>
                </a:solidFill>
              </a:rPr>
              <a:t>auf eine Anteil von 25%</a:t>
            </a:r>
            <a:r>
              <a:rPr lang="de-DE" sz="2400" b="1">
                <a:solidFill>
                  <a:srgbClr val="993366"/>
                </a:solidFill>
              </a:rPr>
              <a:t> </a:t>
            </a:r>
            <a:r>
              <a:rPr lang="de-DE" sz="2400" b="1">
                <a:solidFill>
                  <a:srgbClr val="000000"/>
                </a:solidFill>
              </a:rPr>
              <a:t>bis 2020 AD</a:t>
            </a:r>
            <a:r>
              <a:rPr lang="de-DE" sz="2400" b="1">
                <a:solidFill>
                  <a:srgbClr val="FF3300"/>
                </a:solidFill>
              </a:rPr>
              <a:t>  </a:t>
            </a:r>
            <a:r>
              <a:rPr lang="de-DE" sz="1400">
                <a:solidFill>
                  <a:srgbClr val="000000"/>
                </a:solidFill>
              </a:rPr>
              <a:t>(KWKG)</a:t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</a:t>
            </a:r>
            <a:endParaRPr lang="de-DE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 b="1" u="sng">
                <a:solidFill>
                  <a:srgbClr val="FF3300"/>
                </a:solidFill>
              </a:rPr>
              <a:t> Abnahmeverpflichtung</a:t>
            </a:r>
            <a:r>
              <a:rPr lang="de-DE" sz="2400">
                <a:solidFill>
                  <a:srgbClr val="000000"/>
                </a:solidFill>
              </a:rPr>
              <a:t> von KWK-Strom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 b="1">
                <a:solidFill>
                  <a:srgbClr val="0033CC"/>
                </a:solidFill>
              </a:rPr>
              <a:t> Jährliche </a:t>
            </a:r>
            <a:r>
              <a:rPr lang="de-DE" sz="2400" b="1" u="sng">
                <a:solidFill>
                  <a:srgbClr val="0033CC"/>
                </a:solidFill>
              </a:rPr>
              <a:t>Subventionen</a:t>
            </a:r>
            <a:r>
              <a:rPr lang="de-DE" sz="2400">
                <a:solidFill>
                  <a:srgbClr val="000000"/>
                </a:solidFill>
              </a:rPr>
              <a:t> in etwa Milliardenhöhe   durch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Einspeisevergütung   gemäß :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    KWKG = Kraft-Wärme-Kopplungsgesetz 2009   und   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      EEG  =  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Erneuerbare-Energien-Gesetz 2009</a:t>
            </a:r>
            <a:br>
              <a:rPr lang="de-DE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        </a:t>
            </a:r>
            <a:r>
              <a:rPr lang="de-DE" sz="1600">
                <a:solidFill>
                  <a:srgbClr val="000000"/>
                </a:solidFill>
                <a:cs typeface="Times New Roman" pitchFamily="18" charset="0"/>
              </a:rPr>
              <a:t>(Finanziert durch Abwälzung auf Strompreis)</a:t>
            </a:r>
            <a:r>
              <a:rPr lang="de-DE" sz="2400">
                <a:solidFill>
                  <a:srgbClr val="000000"/>
                </a:solidFill>
              </a:rPr>
              <a:t>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und weitere Vergünstigungen</a:t>
            </a:r>
            <a:r>
              <a:rPr lang="de-DE" sz="2400">
                <a:solidFill>
                  <a:srgbClr val="000000"/>
                </a:solidFill>
              </a:rPr>
              <a:t/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1200">
                <a:solidFill>
                  <a:srgbClr val="000000"/>
                </a:solidFill>
              </a:rPr>
              <a:t>    </a:t>
            </a:r>
            <a:r>
              <a:rPr lang="de-DE" sz="1400">
                <a:solidFill>
                  <a:srgbClr val="000000"/>
                </a:solidFill>
              </a:rPr>
              <a:t> ( z.B. Anrechnung als RE in EEWärmeG,  Interessenverband ist „gemeinnützig“, etc. 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438" y="8096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3.0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4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0" y="944563"/>
            <a:ext cx="89916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</a:rPr>
              <a:t>Ein beliebter Spruch:</a:t>
            </a:r>
            <a:r>
              <a:rPr lang="de-DE" sz="800" b="1">
                <a:solidFill>
                  <a:srgbClr val="000000"/>
                </a:solidFill>
              </a:rPr>
              <a:t/>
            </a:r>
            <a:br>
              <a:rPr lang="de-DE" sz="800" b="1">
                <a:solidFill>
                  <a:srgbClr val="000000"/>
                </a:solidFill>
              </a:rPr>
            </a:br>
            <a:r>
              <a:rPr lang="de-DE" sz="800" b="1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000" b="1">
                <a:solidFill>
                  <a:srgbClr val="000000"/>
                </a:solidFill>
              </a:rPr>
              <a:t>„ KWK nutzt Abwärme, die sonst verloren wäre.“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179388" y="2492375"/>
            <a:ext cx="8820150" cy="2984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Verschwiegen wird meist: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   </a:t>
            </a:r>
            <a:r>
              <a:rPr lang="de-DE" sz="2000">
                <a:solidFill>
                  <a:srgbClr val="000000"/>
                </a:solidFill>
              </a:rPr>
              <a:t>Fernwärme wird bei thermodynamisch noch Arbeits - fähigem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                                                                    Temperaturniveau betrieben,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daher: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   bei </a:t>
            </a:r>
            <a:r>
              <a:rPr lang="de-DE" sz="2000" u="sng">
                <a:solidFill>
                  <a:srgbClr val="000000"/>
                </a:solidFill>
              </a:rPr>
              <a:t>Dampfkraftwerken</a:t>
            </a:r>
            <a:r>
              <a:rPr lang="de-DE" sz="2000">
                <a:solidFill>
                  <a:srgbClr val="000000"/>
                </a:solidFill>
              </a:rPr>
              <a:t> ergibt sich eine </a:t>
            </a:r>
            <a:r>
              <a:rPr lang="de-DE" sz="2400" b="1" u="sng">
                <a:solidFill>
                  <a:srgbClr val="FF3300"/>
                </a:solidFill>
              </a:rPr>
              <a:t>deutliche Stromeinbuße</a:t>
            </a:r>
            <a:r>
              <a:rPr lang="de-DE" sz="2000">
                <a:solidFill>
                  <a:srgbClr val="000000"/>
                </a:solidFill>
              </a:rPr>
              <a:t>,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 und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   bei </a:t>
            </a:r>
            <a:r>
              <a:rPr lang="de-DE" sz="2000" u="sng">
                <a:solidFill>
                  <a:srgbClr val="000000"/>
                </a:solidFill>
              </a:rPr>
              <a:t>Motoren und Gasturbinen</a:t>
            </a:r>
            <a:r>
              <a:rPr lang="de-DE" sz="2000">
                <a:solidFill>
                  <a:srgbClr val="000000"/>
                </a:solidFill>
              </a:rPr>
              <a:t> ist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                        wg. der hohen Abwärme-Temperatur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               der elektrische </a:t>
            </a:r>
            <a:r>
              <a:rPr lang="de-DE" sz="2400" b="1">
                <a:solidFill>
                  <a:srgbClr val="FF3300"/>
                </a:solidFill>
              </a:rPr>
              <a:t>Wirkungsgrad</a:t>
            </a:r>
            <a:r>
              <a:rPr lang="de-DE" sz="2000" b="1">
                <a:solidFill>
                  <a:srgbClr val="FF33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von vorneherein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FF3300"/>
                </a:solidFill>
              </a:rPr>
              <a:t>niedrig</a:t>
            </a:r>
            <a:r>
              <a:rPr lang="de-DE" sz="2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71438" y="80963"/>
            <a:ext cx="1178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3.1 „Abwärme“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2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2565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Man erhält</a:t>
            </a:r>
            <a:r>
              <a:rPr lang="de-DE" sz="3200" b="1" dirty="0">
                <a:solidFill>
                  <a:srgbClr val="000000"/>
                </a:solidFill>
              </a:rPr>
              <a:t> </a:t>
            </a:r>
            <a:br>
              <a:rPr lang="de-DE" sz="3200" b="1" dirty="0">
                <a:solidFill>
                  <a:srgbClr val="000000"/>
                </a:solidFill>
              </a:rPr>
            </a:br>
            <a:r>
              <a:rPr lang="de-DE" sz="3200" b="1" dirty="0">
                <a:solidFill>
                  <a:srgbClr val="CC0066"/>
                </a:solidFill>
              </a:rPr>
              <a:t>märchenhafte</a:t>
            </a:r>
            <a:r>
              <a:rPr lang="de-DE" sz="3200" b="1" dirty="0">
                <a:solidFill>
                  <a:srgbClr val="000000"/>
                </a:solidFill>
              </a:rPr>
              <a:t> CO2- und PE </a:t>
            </a:r>
            <a:r>
              <a:rPr lang="de-DE" sz="3200" b="1" dirty="0">
                <a:solidFill>
                  <a:srgbClr val="CC0066"/>
                </a:solidFill>
              </a:rPr>
              <a:t>Einsparungen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wenn man z.B.: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07950" y="3357563"/>
            <a:ext cx="689133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8000"/>
                </a:solidFill>
              </a:rPr>
              <a:t>{2.</a:t>
            </a:r>
            <a:r>
              <a:rPr lang="de-DE" sz="2400">
                <a:solidFill>
                  <a:srgbClr val="000000"/>
                </a:solidFill>
              </a:rPr>
              <a:t> +</a:t>
            </a:r>
            <a:r>
              <a:rPr lang="de-DE" sz="2400">
                <a:solidFill>
                  <a:srgbClr val="FF3300"/>
                </a:solidFill>
              </a:rPr>
              <a:t>3</a:t>
            </a:r>
            <a:r>
              <a:rPr lang="de-DE" sz="2400">
                <a:solidFill>
                  <a:srgbClr val="000000"/>
                </a:solidFill>
              </a:rPr>
              <a:t>.}:  </a:t>
            </a:r>
            <a:r>
              <a:rPr lang="de-DE" sz="2400" u="sng">
                <a:solidFill>
                  <a:srgbClr val="008000"/>
                </a:solidFill>
              </a:rPr>
              <a:t>moderne</a:t>
            </a:r>
            <a:r>
              <a:rPr lang="de-DE" sz="2400" u="sng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FF3300"/>
                </a:solidFill>
              </a:rPr>
              <a:t>Erdgas</a:t>
            </a:r>
            <a:r>
              <a:rPr lang="de-DE" sz="2400">
                <a:solidFill>
                  <a:srgbClr val="000000"/>
                </a:solidFill>
              </a:rPr>
              <a:t> –KWK vergleicht mit:</a:t>
            </a:r>
            <a:r>
              <a:rPr lang="de-DE" sz="800">
                <a:solidFill>
                  <a:srgbClr val="000000"/>
                </a:solidFill>
              </a:rPr>
              <a:t/>
            </a:r>
            <a:br>
              <a:rPr lang="de-DE" sz="8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8000"/>
                </a:solidFill>
              </a:rPr>
              <a:t>altem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FF3300"/>
                </a:solidFill>
              </a:rPr>
              <a:t>Öl</a:t>
            </a:r>
            <a:r>
              <a:rPr lang="de-DE" sz="2400">
                <a:solidFill>
                  <a:srgbClr val="000000"/>
                </a:solidFill>
              </a:rPr>
              <a:t>kessel  +   </a:t>
            </a:r>
            <a:r>
              <a:rPr lang="de-DE" sz="2400">
                <a:solidFill>
                  <a:srgbClr val="008000"/>
                </a:solidFill>
              </a:rPr>
              <a:t>altem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FF3300"/>
                </a:solidFill>
              </a:rPr>
              <a:t>Ko</a:t>
            </a:r>
            <a:r>
              <a:rPr lang="de-DE" sz="2400">
                <a:solidFill>
                  <a:srgbClr val="000000"/>
                </a:solidFill>
              </a:rPr>
              <a:t>KW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                          +    </a:t>
            </a:r>
            <a:r>
              <a:rPr lang="de-DE" sz="2400">
                <a:solidFill>
                  <a:srgbClr val="FF3300"/>
                </a:solidFill>
              </a:rPr>
              <a:t>Strom</a:t>
            </a:r>
            <a:r>
              <a:rPr lang="de-DE" sz="2400" b="1">
                <a:solidFill>
                  <a:srgbClr val="FF3300"/>
                </a:solidFill>
              </a:rPr>
              <a:t>Mix</a:t>
            </a:r>
            <a:r>
              <a:rPr lang="de-DE" sz="2400">
                <a:solidFill>
                  <a:srgbClr val="000000"/>
                </a:solidFill>
              </a:rPr>
              <a:t> (50% Kohleanteil)</a:t>
            </a:r>
            <a:r>
              <a:rPr lang="de-DE" sz="800">
                <a:solidFill>
                  <a:srgbClr val="000000"/>
                </a:solidFill>
              </a:rPr>
              <a:t/>
            </a:r>
            <a:br>
              <a:rPr lang="de-DE" sz="8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89566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1.  </a:t>
            </a:r>
            <a:r>
              <a:rPr lang="de-DE" sz="2400" b="1" u="sng">
                <a:solidFill>
                  <a:srgbClr val="CC0066"/>
                </a:solidFill>
              </a:rPr>
              <a:t>nur</a:t>
            </a:r>
            <a:r>
              <a:rPr lang="de-DE" sz="2400">
                <a:solidFill>
                  <a:srgbClr val="000000"/>
                </a:solidFill>
              </a:rPr>
              <a:t> die  „Brennstoffausnutzung“ vergleicht</a:t>
            </a:r>
            <a:endParaRPr lang="de-DE" sz="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         also bei der KWK Strom und Wärme addiert,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         und dann mit dem Strom aus einem reinen Kraftwerk vergleicht.</a:t>
            </a:r>
            <a:r>
              <a:rPr lang="de-DE" sz="800">
                <a:solidFill>
                  <a:srgbClr val="000000"/>
                </a:solidFill>
              </a:rPr>
              <a:t> 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12700" y="5481638"/>
            <a:ext cx="9131300" cy="9858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</a:rPr>
              <a:t>Ergebnis:  </a:t>
            </a:r>
            <a:r>
              <a:rPr lang="de-DE" sz="2000">
                <a:solidFill>
                  <a:srgbClr val="000000"/>
                </a:solidFill>
              </a:rPr>
              <a:t>„</a:t>
            </a:r>
            <a:r>
              <a:rPr lang="de-DE" sz="2000" b="1" u="sng">
                <a:solidFill>
                  <a:srgbClr val="000000"/>
                </a:solidFill>
              </a:rPr>
              <a:t>KWK – Mythos</a:t>
            </a:r>
            <a:r>
              <a:rPr lang="de-DE" sz="2000">
                <a:solidFill>
                  <a:srgbClr val="000000"/>
                </a:solidFill>
              </a:rPr>
              <a:t>“</a:t>
            </a:r>
            <a:r>
              <a:rPr lang="de-DE" sz="2000" b="1">
                <a:solidFill>
                  <a:srgbClr val="000000"/>
                </a:solidFill>
              </a:rPr>
              <a:t> mit</a:t>
            </a:r>
            <a:br>
              <a:rPr lang="de-DE" sz="2000" b="1">
                <a:solidFill>
                  <a:srgbClr val="000000"/>
                </a:solidFill>
              </a:rPr>
            </a:br>
            <a:r>
              <a:rPr lang="de-DE" sz="1000" b="1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CC3300"/>
                </a:solidFill>
              </a:rPr>
              <a:t>märchenhaften 30 - 60% Einsparung an CO2 und PE</a:t>
            </a:r>
            <a:r>
              <a:rPr lang="de-DE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107950" y="8096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3.2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1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107950" y="728663"/>
            <a:ext cx="89281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u="sng">
                <a:solidFill>
                  <a:srgbClr val="000000"/>
                </a:solidFill>
              </a:rPr>
              <a:t>Es werden oft zugunsten der KWK:</a:t>
            </a:r>
            <a:r>
              <a:rPr lang="de-DE" sz="14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U1:  die offenkundigen Fehler des </a:t>
            </a:r>
            <a:r>
              <a:rPr lang="de-DE" sz="2000">
                <a:solidFill>
                  <a:srgbClr val="990099"/>
                </a:solidFill>
              </a:rPr>
              <a:t>„</a:t>
            </a:r>
            <a:r>
              <a:rPr lang="de-DE" sz="2000" b="1" u="sng">
                <a:solidFill>
                  <a:srgbClr val="990099"/>
                </a:solidFill>
              </a:rPr>
              <a:t>KWK-Mythos</a:t>
            </a:r>
            <a:r>
              <a:rPr lang="de-DE" sz="2000">
                <a:solidFill>
                  <a:srgbClr val="990099"/>
                </a:solidFill>
              </a:rPr>
              <a:t>“</a:t>
            </a:r>
            <a:r>
              <a:rPr lang="de-DE" sz="2000">
                <a:solidFill>
                  <a:srgbClr val="000000"/>
                </a:solidFill>
              </a:rPr>
              <a:t> gemacht: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            (</a:t>
            </a:r>
            <a:r>
              <a:rPr lang="de-DE" sz="1400" b="1">
                <a:solidFill>
                  <a:srgbClr val="990099"/>
                </a:solidFill>
              </a:rPr>
              <a:t>nur „Brennstoffausnutzung“</a:t>
            </a:r>
            <a:r>
              <a:rPr lang="de-DE" sz="1400">
                <a:solidFill>
                  <a:srgbClr val="000000"/>
                </a:solidFill>
              </a:rPr>
              <a:t> bewertet;       Vergleich „</a:t>
            </a:r>
            <a:r>
              <a:rPr lang="de-DE" sz="1400" b="1">
                <a:solidFill>
                  <a:srgbClr val="990099"/>
                </a:solidFill>
              </a:rPr>
              <a:t>alter KoKW</a:t>
            </a:r>
            <a:r>
              <a:rPr lang="de-DE" sz="1400">
                <a:solidFill>
                  <a:srgbClr val="000000"/>
                </a:solidFill>
              </a:rPr>
              <a:t>“  mit „</a:t>
            </a:r>
            <a:r>
              <a:rPr lang="de-DE" sz="1400" b="1">
                <a:solidFill>
                  <a:srgbClr val="00CC66"/>
                </a:solidFill>
              </a:rPr>
              <a:t>neuen Erdgas-KWK</a:t>
            </a:r>
            <a:r>
              <a:rPr lang="de-DE" sz="1400">
                <a:solidFill>
                  <a:srgbClr val="000000"/>
                </a:solidFill>
              </a:rPr>
              <a:t>“ ,</a:t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               „</a:t>
            </a:r>
            <a:r>
              <a:rPr lang="de-DE" sz="1400">
                <a:solidFill>
                  <a:srgbClr val="990099"/>
                </a:solidFill>
              </a:rPr>
              <a:t>reine Abwärmenutzung“ </a:t>
            </a:r>
            <a:r>
              <a:rPr lang="de-DE" sz="1400">
                <a:solidFill>
                  <a:srgbClr val="000000"/>
                </a:solidFill>
              </a:rPr>
              <a:t>ohne Wirkungsgradeinbuße 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U2 :  Beitrag  des </a:t>
            </a:r>
            <a:r>
              <a:rPr lang="de-DE" sz="2000" b="1">
                <a:solidFill>
                  <a:srgbClr val="FF3300"/>
                </a:solidFill>
              </a:rPr>
              <a:t>Spitzenkessels</a:t>
            </a:r>
            <a:r>
              <a:rPr lang="de-DE" sz="2000">
                <a:solidFill>
                  <a:srgbClr val="000000"/>
                </a:solidFill>
              </a:rPr>
              <a:t> ausgeklammert,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U3 :  </a:t>
            </a: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nur die Stromerzeugung im „</a:t>
            </a:r>
            <a:r>
              <a:rPr lang="de-DE" sz="2000" b="1">
                <a:solidFill>
                  <a:srgbClr val="FF3300"/>
                </a:solidFill>
                <a:cs typeface="Times New Roman" pitchFamily="18" charset="0"/>
              </a:rPr>
              <a:t>KWK- Betrieb</a:t>
            </a: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“ betrachtet („Paradefall“),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U4:  Unrealistische (</a:t>
            </a:r>
            <a:r>
              <a:rPr lang="de-DE" sz="2000" b="1">
                <a:solidFill>
                  <a:srgbClr val="0033CC"/>
                </a:solidFill>
                <a:cs typeface="Times New Roman" pitchFamily="18" charset="0"/>
              </a:rPr>
              <a:t>manipulierte) Vergleichswerte</a:t>
            </a: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 der getrennten Erzeugung</a:t>
            </a:r>
            <a:br>
              <a:rPr lang="de-DE" sz="20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                               benutzt    </a:t>
            </a:r>
            <a:r>
              <a:rPr lang="de-DE" sz="1400">
                <a:solidFill>
                  <a:srgbClr val="000000"/>
                </a:solidFill>
                <a:cs typeface="Times New Roman" pitchFamily="18" charset="0"/>
              </a:rPr>
              <a:t>(sogar  gesetzlich vorgeschrieben wg.   EU 2007/74/EG )</a:t>
            </a:r>
            <a:r>
              <a:rPr lang="de-DE" sz="20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</a:rPr>
              <a:t>U5: Bei WP Strombezug aus dem </a:t>
            </a:r>
            <a:r>
              <a:rPr lang="de-DE" sz="2000" b="1">
                <a:solidFill>
                  <a:srgbClr val="009900"/>
                </a:solidFill>
              </a:rPr>
              <a:t>deutschen Strommix</a:t>
            </a:r>
            <a:r>
              <a:rPr lang="de-DE" sz="2000">
                <a:solidFill>
                  <a:srgbClr val="000000"/>
                </a:solidFill>
              </a:rPr>
              <a:t> unterstellt,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          </a:t>
            </a:r>
            <a:r>
              <a:rPr lang="de-DE" sz="2000" b="1">
                <a:solidFill>
                  <a:srgbClr val="FF3300"/>
                </a:solidFill>
              </a:rPr>
              <a:t>statt</a:t>
            </a:r>
            <a:r>
              <a:rPr lang="de-DE" sz="2000">
                <a:solidFill>
                  <a:srgbClr val="000000"/>
                </a:solidFill>
              </a:rPr>
              <a:t> im Systemvergleich aus </a:t>
            </a:r>
            <a:r>
              <a:rPr lang="de-DE" sz="2000" b="1">
                <a:solidFill>
                  <a:srgbClr val="FF3300"/>
                </a:solidFill>
              </a:rPr>
              <a:t>modernem</a:t>
            </a:r>
            <a:r>
              <a:rPr lang="de-DE" sz="2000" b="1">
                <a:solidFill>
                  <a:srgbClr val="000000"/>
                </a:solidFill>
              </a:rPr>
              <a:t> Gas- Kraftwerk</a:t>
            </a:r>
            <a:r>
              <a:rPr lang="de-DE" sz="2000">
                <a:solidFill>
                  <a:srgbClr val="000000"/>
                </a:solidFill>
              </a:rPr>
              <a:t> (</a:t>
            </a:r>
            <a:r>
              <a:rPr lang="de-DE" sz="2000" b="1">
                <a:solidFill>
                  <a:srgbClr val="FF3300"/>
                </a:solidFill>
              </a:rPr>
              <a:t>Gu</a:t>
            </a:r>
            <a:r>
              <a:rPr lang="de-DE" sz="2000">
                <a:solidFill>
                  <a:srgbClr val="FF3300"/>
                </a:solidFill>
              </a:rPr>
              <a:t>D</a:t>
            </a:r>
            <a:r>
              <a:rPr lang="de-DE" sz="2000">
                <a:solidFill>
                  <a:srgbClr val="000000"/>
                </a:solidFill>
              </a:rPr>
              <a:t>).</a:t>
            </a:r>
            <a:endParaRPr lang="de-DE" sz="1400" u="sng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400" u="sng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u="sng">
                <a:solidFill>
                  <a:srgbClr val="000000"/>
                </a:solidFill>
              </a:rPr>
              <a:t>Andererseits werden manchmal</a:t>
            </a:r>
            <a:r>
              <a:rPr lang="de-DE" sz="1400">
                <a:solidFill>
                  <a:srgbClr val="000000"/>
                </a:solidFill>
              </a:rPr>
              <a:t> (im Prinzip ok aber verkomplizierend):</a:t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U6: Umfangreiche </a:t>
            </a:r>
            <a:r>
              <a:rPr lang="de-DE" sz="2000" b="1">
                <a:solidFill>
                  <a:srgbClr val="000000"/>
                </a:solidFill>
                <a:cs typeface="Times New Roman" pitchFamily="18" charset="0"/>
              </a:rPr>
              <a:t>Nebeneffekte</a:t>
            </a: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 berücksichtigt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de-DE" sz="1600">
                <a:solidFill>
                  <a:srgbClr val="000000"/>
                </a:solidFill>
                <a:cs typeface="Times New Roman" pitchFamily="18" charset="0"/>
              </a:rPr>
              <a:t>(Verluste im Stromnetz, Bonus für Verbraucher nahe Stromerzeugung</a:t>
            </a:r>
            <a:br>
              <a:rPr lang="de-DE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sz="1600">
                <a:solidFill>
                  <a:srgbClr val="000000"/>
                </a:solidFill>
                <a:cs typeface="Times New Roman" pitchFamily="18" charset="0"/>
              </a:rPr>
              <a:t>         Pumpstrom und Wärmeverluste in Fernwärmeleitung,         Unterschiede im Aufwand für</a:t>
            </a:r>
            <a:br>
              <a:rPr lang="de-DE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sz="1600">
                <a:solidFill>
                  <a:srgbClr val="000000"/>
                </a:solidFill>
                <a:cs typeface="Times New Roman" pitchFamily="18" charset="0"/>
              </a:rPr>
              <a:t>        Gastransport zum zentralen oder dezentralen Verbraucher, etc.)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611188" y="188913"/>
            <a:ext cx="817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Warum die KWK meist besser erscheint </a:t>
            </a:r>
            <a:r>
              <a:rPr lang="de-DE" sz="1400" b="1" dirty="0">
                <a:solidFill>
                  <a:srgbClr val="000000"/>
                </a:solidFill>
              </a:rPr>
              <a:t>als sie tatsächlich ist.</a:t>
            </a:r>
          </a:p>
        </p:txBody>
      </p:sp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76200" y="7938"/>
            <a:ext cx="2111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3.3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9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107950" y="692150"/>
            <a:ext cx="89281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Bei Wärmepumpen wird mit dem Strombezug aus dem deutschen </a:t>
            </a:r>
            <a:r>
              <a:rPr lang="de-DE" b="1">
                <a:solidFill>
                  <a:srgbClr val="000000"/>
                </a:solidFill>
              </a:rPr>
              <a:t>Strommix</a:t>
            </a:r>
            <a:r>
              <a:rPr lang="de-DE">
                <a:solidFill>
                  <a:srgbClr val="000000"/>
                </a:solidFill>
              </a:rPr>
              <a:t> gerechnet.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Im Systemvergleich mit </a:t>
            </a:r>
            <a:r>
              <a:rPr lang="de-DE" b="1">
                <a:solidFill>
                  <a:srgbClr val="FF3300"/>
                </a:solidFill>
              </a:rPr>
              <a:t>moderner </a:t>
            </a:r>
            <a:r>
              <a:rPr lang="de-DE" b="1">
                <a:solidFill>
                  <a:srgbClr val="009900"/>
                </a:solidFill>
              </a:rPr>
              <a:t>Erdgas – KWK</a:t>
            </a:r>
            <a:r>
              <a:rPr lang="de-DE">
                <a:solidFill>
                  <a:srgbClr val="000000"/>
                </a:solidFill>
              </a:rPr>
              <a:t> muss man aber den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       </a:t>
            </a:r>
            <a:r>
              <a:rPr lang="de-DE" sz="2400" b="1">
                <a:solidFill>
                  <a:srgbClr val="000000"/>
                </a:solidFill>
              </a:rPr>
              <a:t>Strombezug aus einem </a:t>
            </a:r>
            <a:r>
              <a:rPr lang="de-DE" sz="2400" b="1">
                <a:solidFill>
                  <a:srgbClr val="009900"/>
                </a:solidFill>
              </a:rPr>
              <a:t>Erdgas</a:t>
            </a:r>
            <a:r>
              <a:rPr lang="de-DE" sz="2400" b="1">
                <a:solidFill>
                  <a:srgbClr val="000000"/>
                </a:solidFill>
              </a:rPr>
              <a:t>  </a:t>
            </a:r>
            <a:r>
              <a:rPr lang="de-DE" sz="2400" b="1">
                <a:solidFill>
                  <a:srgbClr val="FF3300"/>
                </a:solidFill>
              </a:rPr>
              <a:t>GuD</a:t>
            </a:r>
            <a:r>
              <a:rPr lang="de-DE" b="1">
                <a:solidFill>
                  <a:srgbClr val="FF3300"/>
                </a:solidFill>
              </a:rPr>
              <a:t> </a:t>
            </a:r>
            <a:r>
              <a:rPr lang="de-DE">
                <a:solidFill>
                  <a:srgbClr val="000000"/>
                </a:solidFill>
              </a:rPr>
              <a:t>- Kraftwerk zugrunde legen.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u="sng">
                <a:solidFill>
                  <a:srgbClr val="000000"/>
                </a:solidFill>
              </a:rPr>
              <a:t>Begründung: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1. Bei einer neuen Erdgas-KWK-Anlage wird sowohl der Strom als auch die Wärme aus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                 einer </a:t>
            </a:r>
            <a:r>
              <a:rPr lang="de-DE" b="1">
                <a:solidFill>
                  <a:srgbClr val="FF3300"/>
                </a:solidFill>
              </a:rPr>
              <a:t>neu errichteten Anlage</a:t>
            </a:r>
            <a:r>
              <a:rPr lang="de-DE">
                <a:solidFill>
                  <a:srgbClr val="000000"/>
                </a:solidFill>
              </a:rPr>
              <a:t>  und aus </a:t>
            </a:r>
            <a:r>
              <a:rPr lang="de-DE" b="1">
                <a:solidFill>
                  <a:srgbClr val="009900"/>
                </a:solidFill>
              </a:rPr>
              <a:t>Erdgas</a:t>
            </a:r>
            <a:r>
              <a:rPr lang="de-DE">
                <a:solidFill>
                  <a:srgbClr val="000000"/>
                </a:solidFill>
              </a:rPr>
              <a:t> erzeugt.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Zu einem korrekten </a:t>
            </a:r>
            <a:r>
              <a:rPr lang="de-DE" b="1" u="sng">
                <a:solidFill>
                  <a:srgbClr val="000000"/>
                </a:solidFill>
              </a:rPr>
              <a:t>Systemvergleich</a:t>
            </a:r>
            <a:r>
              <a:rPr lang="de-DE">
                <a:solidFill>
                  <a:srgbClr val="000000"/>
                </a:solidFill>
              </a:rPr>
              <a:t> mit einer getrennten Erzeugung muss daher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ebenfalls  von </a:t>
            </a:r>
            <a:r>
              <a:rPr lang="de-DE" b="1">
                <a:solidFill>
                  <a:srgbClr val="FF3300"/>
                </a:solidFill>
              </a:rPr>
              <a:t>modernen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 b="1">
                <a:solidFill>
                  <a:srgbClr val="009900"/>
                </a:solidFill>
              </a:rPr>
              <a:t>Erdgas</a:t>
            </a:r>
            <a:r>
              <a:rPr lang="de-DE">
                <a:solidFill>
                  <a:srgbClr val="000000"/>
                </a:solidFill>
              </a:rPr>
              <a:t>anlagen ausgegangen werden.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2. Diese bereits in der </a:t>
            </a:r>
            <a:r>
              <a:rPr lang="de-DE" b="1">
                <a:solidFill>
                  <a:srgbClr val="000000"/>
                </a:solidFill>
              </a:rPr>
              <a:t>EU-Richtlinie 2004/8/EG</a:t>
            </a:r>
            <a:r>
              <a:rPr lang="de-DE">
                <a:solidFill>
                  <a:srgbClr val="000000"/>
                </a:solidFill>
              </a:rPr>
              <a:t>  für den Fall von Kraftwerk und dezen-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tralem Kessel  festgelegte Vorgehensweise muss </a:t>
            </a:r>
            <a:r>
              <a:rPr lang="de-DE" b="1">
                <a:solidFill>
                  <a:srgbClr val="000000"/>
                </a:solidFill>
              </a:rPr>
              <a:t>sinngemäß</a:t>
            </a:r>
            <a:r>
              <a:rPr lang="de-DE">
                <a:solidFill>
                  <a:srgbClr val="000000"/>
                </a:solidFill>
              </a:rPr>
              <a:t> auch  </a:t>
            </a:r>
            <a:r>
              <a:rPr lang="de-DE" b="1">
                <a:solidFill>
                  <a:srgbClr val="000000"/>
                </a:solidFill>
              </a:rPr>
              <a:t>auf </a:t>
            </a:r>
            <a:r>
              <a:rPr lang="de-DE">
                <a:solidFill>
                  <a:srgbClr val="000000"/>
                </a:solidFill>
              </a:rPr>
              <a:t>die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Stromversorgung von dezentralen </a:t>
            </a:r>
            <a:r>
              <a:rPr lang="de-DE" b="1">
                <a:solidFill>
                  <a:srgbClr val="000000"/>
                </a:solidFill>
              </a:rPr>
              <a:t>Wärmepumpen</a:t>
            </a:r>
            <a:r>
              <a:rPr lang="de-DE">
                <a:solidFill>
                  <a:srgbClr val="000000"/>
                </a:solidFill>
              </a:rPr>
              <a:t> angewendet werden.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3. Würde man die WP im Systemvergleich mit dem  Strom-Mix speisen, so würde man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für die Energieversorgung der</a:t>
            </a:r>
            <a:r>
              <a:rPr lang="de-DE">
                <a:solidFill>
                  <a:srgbClr val="993366"/>
                </a:solidFill>
              </a:rPr>
              <a:t> </a:t>
            </a:r>
            <a:r>
              <a:rPr lang="de-DE" b="1">
                <a:solidFill>
                  <a:srgbClr val="993366"/>
                </a:solidFill>
              </a:rPr>
              <a:t>Wärmepumpe</a:t>
            </a:r>
            <a:r>
              <a:rPr lang="de-DE">
                <a:solidFill>
                  <a:srgbClr val="000000"/>
                </a:solidFill>
              </a:rPr>
              <a:t> ja letztendlich  </a:t>
            </a:r>
            <a:r>
              <a:rPr lang="de-DE" b="1">
                <a:solidFill>
                  <a:srgbClr val="009900"/>
                </a:solidFill>
              </a:rPr>
              <a:t>nicht Erdgas</a:t>
            </a:r>
            <a:br>
              <a:rPr lang="de-DE" b="1">
                <a:solidFill>
                  <a:srgbClr val="009900"/>
                </a:solidFill>
              </a:rPr>
            </a:br>
            <a:r>
              <a:rPr lang="de-DE" b="1">
                <a:solidFill>
                  <a:srgbClr val="009900"/>
                </a:solidFill>
              </a:rPr>
              <a:t>                     </a:t>
            </a:r>
            <a:r>
              <a:rPr lang="de-DE">
                <a:solidFill>
                  <a:srgbClr val="000000"/>
                </a:solidFill>
              </a:rPr>
              <a:t>  </a:t>
            </a:r>
            <a:r>
              <a:rPr lang="de-DE" b="1">
                <a:solidFill>
                  <a:srgbClr val="993366"/>
                </a:solidFill>
              </a:rPr>
              <a:t>sondern</a:t>
            </a:r>
            <a:r>
              <a:rPr lang="de-DE">
                <a:solidFill>
                  <a:srgbClr val="000000"/>
                </a:solidFill>
              </a:rPr>
              <a:t> den  </a:t>
            </a:r>
            <a:r>
              <a:rPr lang="de-DE" b="1">
                <a:solidFill>
                  <a:srgbClr val="993366"/>
                </a:solidFill>
              </a:rPr>
              <a:t>BrennstoffMix </a:t>
            </a:r>
            <a:r>
              <a:rPr lang="de-DE">
                <a:solidFill>
                  <a:srgbClr val="000000"/>
                </a:solidFill>
              </a:rPr>
              <a:t>der deutschen Stromerzeugung einsetzen.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4  Im Übrigen werden bei der beabsichtigten Verlagerung von Erdgas aus der dezen-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tralen Wärmeerzeugung in die Stromerzeugung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ja </a:t>
            </a:r>
            <a:r>
              <a:rPr lang="de-DE" b="1">
                <a:solidFill>
                  <a:srgbClr val="000000"/>
                </a:solidFill>
              </a:rPr>
              <a:t>auch tatsächlich neue GuD-Anlagen gebaut werden</a:t>
            </a:r>
            <a:r>
              <a:rPr lang="de-DE">
                <a:solidFill>
                  <a:srgbClr val="000000"/>
                </a:solidFill>
              </a:rPr>
              <a:t>,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        falls KWK-Anlagen in geringerem Umfang zum Zuge kommen. 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50825" y="225425"/>
            <a:ext cx="492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u="sng">
                <a:solidFill>
                  <a:srgbClr val="000000"/>
                </a:solidFill>
              </a:rPr>
              <a:t>(U5) : Ein wichtiges Argument in voller Länge</a:t>
            </a:r>
          </a:p>
        </p:txBody>
      </p:sp>
      <p:sp>
        <p:nvSpPr>
          <p:cNvPr id="61444" name="Oval 6"/>
          <p:cNvSpPr>
            <a:spLocks noChangeArrowheads="1"/>
          </p:cNvSpPr>
          <p:nvPr/>
        </p:nvSpPr>
        <p:spPr bwMode="auto">
          <a:xfrm>
            <a:off x="8550275" y="84138"/>
            <a:ext cx="396875" cy="4159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5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96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23529" y="1556792"/>
            <a:ext cx="84969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3600" b="1" dirty="0" smtClean="0"/>
              <a:t>Vergleich KWK - Getrennte Erzeugung</a:t>
            </a:r>
            <a:endParaRPr lang="de-DE" sz="3600" b="1" dirty="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1438" y="80963"/>
            <a:ext cx="149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 dirty="0" smtClean="0"/>
              <a:t>4.</a:t>
            </a:r>
            <a:endParaRPr lang="de-DE" sz="1400" b="1" dirty="0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547813" y="2636838"/>
            <a:ext cx="58340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/>
              <a:t>Ergebnisse bei Erdgas: </a:t>
            </a:r>
            <a:br>
              <a:rPr lang="de-DE" sz="2400" b="1" dirty="0"/>
            </a:br>
            <a:endParaRPr lang="de-DE" sz="2400" b="1" dirty="0"/>
          </a:p>
          <a:p>
            <a:r>
              <a:rPr lang="de-DE" sz="2400" b="1" dirty="0"/>
              <a:t>       </a:t>
            </a:r>
            <a:r>
              <a:rPr lang="de-DE" sz="1800" b="1" dirty="0"/>
              <a:t>Mehraufwand bei getrennter Erzeugung mit</a:t>
            </a:r>
          </a:p>
          <a:p>
            <a:r>
              <a:rPr lang="de-DE" sz="1800" b="1" dirty="0"/>
              <a:t>                    </a:t>
            </a:r>
            <a:r>
              <a:rPr lang="de-DE" sz="1800" b="1" dirty="0" err="1">
                <a:solidFill>
                  <a:srgbClr val="FF3300"/>
                </a:solidFill>
              </a:rPr>
              <a:t>GuD</a:t>
            </a:r>
            <a:r>
              <a:rPr lang="de-DE" sz="1800" b="1" dirty="0">
                <a:solidFill>
                  <a:srgbClr val="FF3300"/>
                </a:solidFill>
              </a:rPr>
              <a:t> </a:t>
            </a:r>
            <a:r>
              <a:rPr lang="de-DE" sz="1800" b="1" dirty="0"/>
              <a:t>+ </a:t>
            </a:r>
            <a:r>
              <a:rPr lang="de-DE" sz="1800" b="1" dirty="0">
                <a:solidFill>
                  <a:srgbClr val="993300"/>
                </a:solidFill>
              </a:rPr>
              <a:t>Brennwertkessel</a:t>
            </a:r>
            <a:br>
              <a:rPr lang="de-DE" sz="1800" b="1" dirty="0">
                <a:solidFill>
                  <a:srgbClr val="993300"/>
                </a:solidFill>
              </a:rPr>
            </a:br>
            <a:r>
              <a:rPr lang="de-DE" sz="1800" b="1" dirty="0"/>
              <a:t>                    </a:t>
            </a:r>
            <a:r>
              <a:rPr lang="de-DE" sz="1800" b="1" dirty="0" err="1">
                <a:solidFill>
                  <a:srgbClr val="FF3300"/>
                </a:solidFill>
              </a:rPr>
              <a:t>GuD</a:t>
            </a:r>
            <a:r>
              <a:rPr lang="de-DE" sz="1800" b="1" dirty="0"/>
              <a:t> + </a:t>
            </a:r>
            <a:r>
              <a:rPr lang="de-DE" sz="1800" b="1" dirty="0">
                <a:solidFill>
                  <a:srgbClr val="CC3399"/>
                </a:solidFill>
              </a:rPr>
              <a:t>Wärmepumpe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800225" y="6021388"/>
            <a:ext cx="55435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/>
              <a:t>Schwerpunkt: Erdgas - KWK   für Gebäudewärme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677275" cy="2270125"/>
          </a:xfrm>
          <a:prstGeom prst="rect">
            <a:avLst/>
          </a:prstGeom>
          <a:noFill/>
          <a:ln w="76200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u="sng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Aufgabe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CC0066"/>
                </a:solidFill>
                <a:ea typeface="Times New Roman" pitchFamily="18" charset="0"/>
                <a:cs typeface="Arial" charset="0"/>
              </a:rPr>
              <a:t>Moderne</a:t>
            </a:r>
            <a:r>
              <a:rPr lang="de-DE" sz="32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de-DE" sz="3200" b="1" dirty="0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Erdgas</a:t>
            </a:r>
            <a:r>
              <a:rPr lang="de-DE" sz="32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- Anlagen sollen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b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einige bestehende </a:t>
            </a:r>
            <a:r>
              <a:rPr lang="de-DE" sz="2800" b="1" dirty="0">
                <a:solidFill>
                  <a:srgbClr val="CC6600"/>
                </a:solidFill>
                <a:ea typeface="Times New Roman" pitchFamily="18" charset="0"/>
                <a:cs typeface="Arial" charset="0"/>
              </a:rPr>
              <a:t>alte Stromkraftwerke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und</a:t>
            </a:r>
            <a:b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eine sehr große Zahl von </a:t>
            </a:r>
            <a:r>
              <a:rPr lang="de-DE" sz="2800" b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alten Heizungsanlagen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                                                                </a:t>
            </a:r>
            <a:r>
              <a:rPr lang="de-DE" sz="32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verdrängen.</a:t>
            </a:r>
            <a:r>
              <a:rPr lang="de-DE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908175" y="188913"/>
            <a:ext cx="525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 err="1">
                <a:solidFill>
                  <a:srgbClr val="000000"/>
                </a:solidFill>
              </a:rPr>
              <a:t>Modernisierungs</a:t>
            </a:r>
            <a:r>
              <a:rPr lang="de-DE" sz="3200" b="1" dirty="0">
                <a:solidFill>
                  <a:srgbClr val="000000"/>
                </a:solidFill>
              </a:rPr>
              <a:t> Szenario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71438" y="8096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</a:rPr>
              <a:t>4.0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107950" y="3897313"/>
            <a:ext cx="89281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u="sng">
                <a:solidFill>
                  <a:srgbClr val="000000"/>
                </a:solidFill>
              </a:rPr>
              <a:t>ein Hintergrund:</a:t>
            </a:r>
            <a:r>
              <a:rPr lang="de-DE" b="1">
                <a:solidFill>
                  <a:srgbClr val="000000"/>
                </a:solidFill>
              </a:rPr>
              <a:t>  Der deutsche Gasabsatz von insgesamt </a:t>
            </a:r>
            <a:r>
              <a:rPr lang="de-DE" sz="2000" b="1">
                <a:solidFill>
                  <a:srgbClr val="000000"/>
                </a:solidFill>
              </a:rPr>
              <a:t>925 TWh</a:t>
            </a:r>
            <a:r>
              <a:rPr lang="de-DE" b="1">
                <a:solidFill>
                  <a:srgbClr val="000000"/>
                </a:solidFill>
              </a:rPr>
              <a:t> wurde </a:t>
            </a:r>
            <a:r>
              <a:rPr lang="de-DE" sz="2000" b="1">
                <a:solidFill>
                  <a:srgbClr val="000000"/>
                </a:solidFill>
              </a:rPr>
              <a:t>2007</a:t>
            </a:r>
            <a:r>
              <a:rPr lang="de-DE" b="1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         zu 11,</a:t>
            </a:r>
            <a:r>
              <a:rPr lang="de-DE" sz="1200" b="1">
                <a:solidFill>
                  <a:srgbClr val="000000"/>
                </a:solidFill>
              </a:rPr>
              <a:t>5</a:t>
            </a:r>
            <a:r>
              <a:rPr lang="de-DE" b="1">
                <a:solidFill>
                  <a:srgbClr val="000000"/>
                </a:solidFill>
              </a:rPr>
              <a:t> % zur Verstromung in Kraftwerken und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         zu  </a:t>
            </a:r>
            <a:r>
              <a:rPr lang="de-DE" sz="2400" b="1">
                <a:solidFill>
                  <a:srgbClr val="CC3300"/>
                </a:solidFill>
              </a:rPr>
              <a:t>27 %</a:t>
            </a:r>
            <a:r>
              <a:rPr lang="de-DE" sz="2000" b="1">
                <a:solidFill>
                  <a:srgbClr val="CC3300"/>
                </a:solidFill>
              </a:rPr>
              <a:t> </a:t>
            </a:r>
            <a:r>
              <a:rPr lang="de-DE">
                <a:solidFill>
                  <a:srgbClr val="000000"/>
                </a:solidFill>
              </a:rPr>
              <a:t>meist zu</a:t>
            </a:r>
            <a:r>
              <a:rPr lang="de-DE">
                <a:solidFill>
                  <a:srgbClr val="FF3300"/>
                </a:solidFill>
              </a:rPr>
              <a:t> </a:t>
            </a:r>
            <a:r>
              <a:rPr lang="de-DE" b="1">
                <a:solidFill>
                  <a:srgbClr val="CC3300"/>
                </a:solidFill>
              </a:rPr>
              <a:t>Heizzwecken</a:t>
            </a:r>
            <a:r>
              <a:rPr lang="de-DE" b="1">
                <a:solidFill>
                  <a:srgbClr val="000000"/>
                </a:solidFill>
              </a:rPr>
              <a:t> in den Haushalten eingesetzt. </a:t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>         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Veranschaulichung: </a:t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>              </a:t>
            </a:r>
            <a:r>
              <a:rPr lang="de-DE" sz="2400" b="1">
                <a:solidFill>
                  <a:srgbClr val="CC3300"/>
                </a:solidFill>
              </a:rPr>
              <a:t>250 </a:t>
            </a:r>
            <a:r>
              <a:rPr lang="de-DE" b="1">
                <a:solidFill>
                  <a:srgbClr val="CC3300"/>
                </a:solidFill>
              </a:rPr>
              <a:t>TWh</a:t>
            </a:r>
            <a:r>
              <a:rPr lang="de-DE" b="1">
                <a:solidFill>
                  <a:srgbClr val="000000"/>
                </a:solidFill>
              </a:rPr>
              <a:t> Heizwärme entspricht  {Faktor  0.6) ca. </a:t>
            </a:r>
            <a:r>
              <a:rPr lang="de-DE" sz="2400" b="1">
                <a:solidFill>
                  <a:srgbClr val="CC3300"/>
                </a:solidFill>
              </a:rPr>
              <a:t>150 </a:t>
            </a:r>
            <a:r>
              <a:rPr lang="de-DE" b="1">
                <a:solidFill>
                  <a:srgbClr val="CC3300"/>
                </a:solidFill>
              </a:rPr>
              <a:t>TWh</a:t>
            </a:r>
            <a:r>
              <a:rPr lang="de-DE" b="1">
                <a:solidFill>
                  <a:srgbClr val="FF3300"/>
                </a:solidFill>
              </a:rPr>
              <a:t> Strom</a:t>
            </a:r>
            <a:r>
              <a:rPr lang="de-DE" b="1">
                <a:solidFill>
                  <a:srgbClr val="000000"/>
                </a:solidFill>
              </a:rPr>
              <a:t/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>                                    Gesamte Stromerzeugung in DE: ca.</a:t>
            </a:r>
            <a:r>
              <a:rPr lang="de-DE" sz="2400" b="1">
                <a:solidFill>
                  <a:srgbClr val="000000"/>
                </a:solidFill>
              </a:rPr>
              <a:t> 600</a:t>
            </a:r>
            <a:r>
              <a:rPr lang="de-DE" b="1">
                <a:solidFill>
                  <a:srgbClr val="000000"/>
                </a:solidFill>
              </a:rPr>
              <a:t> TWh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7808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900113" y="193675"/>
            <a:ext cx="6911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Strom und </a:t>
            </a:r>
            <a:r>
              <a:rPr lang="de-DE" sz="2400" b="1" dirty="0">
                <a:solidFill>
                  <a:srgbClr val="CC0099"/>
                </a:solidFill>
              </a:rPr>
              <a:t>gesamte Endenergie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1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932363" y="6632575"/>
            <a:ext cx="38719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100">
                <a:solidFill>
                  <a:srgbClr val="000000"/>
                </a:solidFill>
              </a:rPr>
              <a:t>Speicher: </a:t>
            </a:r>
            <a:r>
              <a:rPr lang="de-DE" sz="1000">
                <a:solidFill>
                  <a:srgbClr val="000000"/>
                </a:solidFill>
              </a:rPr>
              <a:t>KWK-Vergleich_eta_GUD_BK_WP</a:t>
            </a:r>
            <a:r>
              <a:rPr lang="de-DE" sz="1200">
                <a:solidFill>
                  <a:srgbClr val="000000"/>
                </a:solidFill>
              </a:rPr>
              <a:t>.xls</a:t>
            </a:r>
            <a:r>
              <a:rPr lang="de-DE" sz="1100">
                <a:solidFill>
                  <a:srgbClr val="000000"/>
                </a:solidFill>
              </a:rPr>
              <a:t>; Blatt „allg_ges“ </a:t>
            </a:r>
          </a:p>
        </p:txBody>
      </p:sp>
      <p:sp>
        <p:nvSpPr>
          <p:cNvPr id="11268" name="Textfeld 1"/>
          <p:cNvSpPr txBox="1">
            <a:spLocks noChangeArrowheads="1"/>
          </p:cNvSpPr>
          <p:nvPr/>
        </p:nvSpPr>
        <p:spPr bwMode="auto">
          <a:xfrm>
            <a:off x="395288" y="5941144"/>
            <a:ext cx="8408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Es ist praktisch, statt </a:t>
            </a:r>
            <a:r>
              <a:rPr lang="el-GR" sz="2400" b="1">
                <a:solidFill>
                  <a:srgbClr val="000000"/>
                </a:solidFill>
              </a:rPr>
              <a:t>ε</a:t>
            </a:r>
            <a:r>
              <a:rPr lang="de-DE" sz="2400" b="1" baseline="-25000">
                <a:solidFill>
                  <a:srgbClr val="000000"/>
                </a:solidFill>
              </a:rPr>
              <a:t>th</a:t>
            </a:r>
            <a:r>
              <a:rPr lang="de-DE" sz="1800" b="1">
                <a:solidFill>
                  <a:srgbClr val="000000"/>
                </a:solidFill>
              </a:rPr>
              <a:t>    als Abszisse</a:t>
            </a: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3200" b="1">
                <a:solidFill>
                  <a:srgbClr val="000000"/>
                </a:solidFill>
              </a:rPr>
              <a:t> </a:t>
            </a:r>
            <a:r>
              <a:rPr lang="el-GR" sz="2800" b="1">
                <a:solidFill>
                  <a:srgbClr val="FF00FF"/>
                </a:solidFill>
              </a:rPr>
              <a:t>ε</a:t>
            </a:r>
            <a:r>
              <a:rPr lang="de-DE" sz="2400" b="1" baseline="-25000">
                <a:solidFill>
                  <a:srgbClr val="FF00FF"/>
                </a:solidFill>
              </a:rPr>
              <a:t>gesamt</a:t>
            </a:r>
            <a:r>
              <a:rPr lang="de-DE" sz="1800" b="1">
                <a:solidFill>
                  <a:srgbClr val="000000"/>
                </a:solidFill>
              </a:rPr>
              <a:t> =  </a:t>
            </a:r>
            <a:r>
              <a:rPr lang="el-GR" sz="2800" b="1">
                <a:solidFill>
                  <a:srgbClr val="000000"/>
                </a:solidFill>
              </a:rPr>
              <a:t>ε</a:t>
            </a:r>
            <a:r>
              <a:rPr lang="de-DE" sz="2400" b="1" baseline="-25000">
                <a:solidFill>
                  <a:srgbClr val="000000"/>
                </a:solidFill>
              </a:rPr>
              <a:t>th</a:t>
            </a:r>
            <a:r>
              <a:rPr lang="de-DE" sz="1800" b="1">
                <a:solidFill>
                  <a:srgbClr val="000000"/>
                </a:solidFill>
              </a:rPr>
              <a:t> +  </a:t>
            </a:r>
            <a:r>
              <a:rPr lang="el-GR" sz="2800" b="1">
                <a:solidFill>
                  <a:srgbClr val="000000"/>
                </a:solidFill>
              </a:rPr>
              <a:t>ε</a:t>
            </a:r>
            <a:r>
              <a:rPr lang="de-DE" sz="2400" b="1" baseline="-25000">
                <a:solidFill>
                  <a:srgbClr val="000000"/>
                </a:solidFill>
              </a:rPr>
              <a:t>el</a:t>
            </a:r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    zu wählen. </a:t>
            </a:r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765175"/>
            <a:ext cx="8324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feld 7"/>
          <p:cNvSpPr txBox="1">
            <a:spLocks noChangeArrowheads="1"/>
          </p:cNvSpPr>
          <p:nvPr/>
        </p:nvSpPr>
        <p:spPr bwMode="auto">
          <a:xfrm>
            <a:off x="7811715" y="4780384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rgbClr val="FF00FF"/>
                </a:solidFill>
              </a:rPr>
              <a:t>ε</a:t>
            </a:r>
            <a:r>
              <a:rPr lang="de-DE" sz="800" b="1" dirty="0">
                <a:solidFill>
                  <a:srgbClr val="FF00FF"/>
                </a:solidFill>
              </a:rPr>
              <a:t>_</a:t>
            </a:r>
            <a:r>
              <a:rPr lang="de-DE" sz="1200" b="1" dirty="0">
                <a:solidFill>
                  <a:srgbClr val="FF00FF"/>
                </a:solidFill>
              </a:rPr>
              <a:t>gesamt</a:t>
            </a: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4176713" y="3716338"/>
            <a:ext cx="4083050" cy="425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333399"/>
                </a:solidFill>
              </a:rPr>
              <a:t> </a:t>
            </a:r>
            <a:r>
              <a:rPr lang="de-DE" sz="1400" b="1" dirty="0">
                <a:solidFill>
                  <a:srgbClr val="000000"/>
                </a:solidFill>
              </a:rPr>
              <a:t>Große Symbole: Beispiel für </a:t>
            </a:r>
            <a:r>
              <a:rPr lang="de-DE" sz="1400" b="1" dirty="0" err="1">
                <a:solidFill>
                  <a:srgbClr val="000000"/>
                </a:solidFill>
              </a:rPr>
              <a:t>KWK</a:t>
            </a:r>
            <a:r>
              <a:rPr lang="de-DE" sz="1400" b="1" dirty="0">
                <a:solidFill>
                  <a:srgbClr val="000000"/>
                </a:solidFill>
              </a:rPr>
              <a:t>-Versorger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</a:rPr>
              <a:t>mit 10% Spitzenanteile:</a:t>
            </a:r>
            <a:r>
              <a:rPr lang="de-DE" sz="1400" b="1" dirty="0">
                <a:solidFill>
                  <a:srgbClr val="333399"/>
                </a:solidFill>
              </a:rPr>
              <a:t>  </a:t>
            </a:r>
            <a:r>
              <a:rPr lang="de-DE" sz="1400" b="1" dirty="0" err="1">
                <a:solidFill>
                  <a:srgbClr val="333399"/>
                </a:solidFill>
              </a:rPr>
              <a:t>X</a:t>
            </a:r>
            <a:r>
              <a:rPr lang="de-DE" sz="1400" b="1" baseline="-25000" dirty="0" err="1">
                <a:solidFill>
                  <a:srgbClr val="333399"/>
                </a:solidFill>
              </a:rPr>
              <a:t>SK</a:t>
            </a:r>
            <a:r>
              <a:rPr lang="de-DE" sz="1400" b="1" dirty="0">
                <a:solidFill>
                  <a:srgbClr val="333399"/>
                </a:solidFill>
              </a:rPr>
              <a:t>= 0.1,  und   </a:t>
            </a:r>
            <a:r>
              <a:rPr lang="de-DE" sz="1400" b="1" dirty="0" err="1">
                <a:solidFill>
                  <a:srgbClr val="FF3300"/>
                </a:solidFill>
              </a:rPr>
              <a:t>X</a:t>
            </a:r>
            <a:r>
              <a:rPr lang="de-DE" sz="1400" b="1" baseline="-25000" dirty="0" err="1">
                <a:solidFill>
                  <a:srgbClr val="FF3300"/>
                </a:solidFill>
              </a:rPr>
              <a:t>SE</a:t>
            </a:r>
            <a:r>
              <a:rPr lang="de-DE" sz="1400" b="1" dirty="0">
                <a:solidFill>
                  <a:srgbClr val="FF3300"/>
                </a:solidFill>
              </a:rPr>
              <a:t>= 0,1 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2519363" y="1592263"/>
            <a:ext cx="757237" cy="300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1800" b="1">
                <a:solidFill>
                  <a:srgbClr val="9900CC"/>
                </a:solidFill>
              </a:rPr>
              <a:t> </a:t>
            </a:r>
            <a:r>
              <a:rPr lang="de-DE" sz="1800" b="1">
                <a:solidFill>
                  <a:srgbClr val="0000FF"/>
                </a:solidFill>
              </a:rPr>
              <a:t>f =1.1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1547813" y="1628775"/>
            <a:ext cx="757237" cy="30003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1800" b="1">
                <a:solidFill>
                  <a:srgbClr val="9900CC"/>
                </a:solidFill>
              </a:rPr>
              <a:t> </a:t>
            </a:r>
            <a:r>
              <a:rPr lang="de-DE" sz="1800" b="1">
                <a:solidFill>
                  <a:srgbClr val="0000FF"/>
                </a:solidFill>
              </a:rPr>
              <a:t>f =0.9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6200" y="7938"/>
            <a:ext cx="2111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4.1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5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eck 1"/>
          <p:cNvSpPr>
            <a:spLocks noChangeArrowheads="1"/>
          </p:cNvSpPr>
          <p:nvPr/>
        </p:nvSpPr>
        <p:spPr bwMode="auto">
          <a:xfrm>
            <a:off x="431800" y="981075"/>
            <a:ext cx="7921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>Wie man  aus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de-DE" sz="4000" b="1" dirty="0">
                <a:solidFill>
                  <a:srgbClr val="006600"/>
                </a:solidFill>
                <a:cs typeface="Arial" charset="0"/>
              </a:rPr>
              <a:t>Erdgas   </a:t>
            </a:r>
            <a:r>
              <a:rPr lang="de-DE" sz="4000" b="1" dirty="0">
                <a:solidFill>
                  <a:srgbClr val="0000FF"/>
                </a:solidFill>
                <a:cs typeface="Arial" charset="0"/>
              </a:rPr>
              <a:t>Wärme</a:t>
            </a: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 und </a:t>
            </a:r>
            <a:r>
              <a:rPr lang="de-DE" sz="4000" b="1" dirty="0">
                <a:solidFill>
                  <a:srgbClr val="FF0000"/>
                </a:solidFill>
                <a:cs typeface="Arial" charset="0"/>
              </a:rPr>
              <a:t>Strom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de-DE" sz="4000" b="1" dirty="0">
                <a:solidFill>
                  <a:srgbClr val="000000"/>
                </a:solidFill>
                <a:cs typeface="Arial" charset="0"/>
              </a:rPr>
              <a:t>                                     </a:t>
            </a: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>machen kann</a:t>
            </a:r>
          </a:p>
        </p:txBody>
      </p:sp>
      <p:sp>
        <p:nvSpPr>
          <p:cNvPr id="4099" name="Textfeld 6"/>
          <p:cNvSpPr txBox="1">
            <a:spLocks noChangeArrowheads="1"/>
          </p:cNvSpPr>
          <p:nvPr/>
        </p:nvSpPr>
        <p:spPr bwMode="auto">
          <a:xfrm>
            <a:off x="-73025" y="-26988"/>
            <a:ext cx="541338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0.</a:t>
            </a:r>
          </a:p>
        </p:txBody>
      </p:sp>
      <p:sp>
        <p:nvSpPr>
          <p:cNvPr id="4100" name="Textfeld 3"/>
          <p:cNvSpPr txBox="1">
            <a:spLocks noChangeArrowheads="1"/>
          </p:cNvSpPr>
          <p:nvPr/>
        </p:nvSpPr>
        <p:spPr bwMode="auto">
          <a:xfrm>
            <a:off x="611188" y="28892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0.1 Die </a:t>
            </a:r>
            <a:r>
              <a:rPr lang="de-DE" b="1" dirty="0">
                <a:solidFill>
                  <a:srgbClr val="006600"/>
                </a:solidFill>
              </a:rPr>
              <a:t>Rolle des Erdgases </a:t>
            </a:r>
            <a:r>
              <a:rPr lang="de-DE" dirty="0">
                <a:solidFill>
                  <a:srgbClr val="000000"/>
                </a:solidFill>
              </a:rPr>
              <a:t>bei der Wärmeerzeugung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0.2 </a:t>
            </a:r>
            <a:r>
              <a:rPr lang="de-DE" b="1" dirty="0">
                <a:solidFill>
                  <a:srgbClr val="FF0000"/>
                </a:solidFill>
              </a:rPr>
              <a:t>Effizienzvergleich</a:t>
            </a:r>
            <a:r>
              <a:rPr lang="de-DE" dirty="0">
                <a:solidFill>
                  <a:srgbClr val="000000"/>
                </a:solidFill>
              </a:rPr>
              <a:t> verschiedener Techniken zur Wärmeerzeugung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388" y="5064125"/>
            <a:ext cx="8677275" cy="150812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0"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b="1" u="sng" dirty="0">
                <a:solidFill>
                  <a:srgbClr val="000000"/>
                </a:solidFill>
                <a:cs typeface="Arial" charset="0"/>
              </a:rPr>
              <a:t>Quelle</a:t>
            </a:r>
            <a:r>
              <a:rPr lang="de-DE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cs typeface="Arial" charset="0"/>
              </a:rPr>
              <a:t>und ausführlichere Darstellung von Absatz 0.2 in </a:t>
            </a:r>
            <a:r>
              <a:rPr lang="de-DE" b="1" dirty="0">
                <a:solidFill>
                  <a:srgbClr val="000000"/>
                </a:solidFill>
                <a:cs typeface="Arial" charset="0"/>
                <a:hlinkClick r:id="rId2"/>
              </a:rPr>
              <a:t>DPG </a:t>
            </a:r>
            <a:r>
              <a:rPr lang="de-DE" b="1" dirty="0" err="1">
                <a:solidFill>
                  <a:srgbClr val="000000"/>
                </a:solidFill>
                <a:cs typeface="Arial" charset="0"/>
                <a:hlinkClick r:id="rId2"/>
              </a:rPr>
              <a:t>Elektrizitätstudie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de-DE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b="1" dirty="0">
                <a:solidFill>
                  <a:srgbClr val="9900CC"/>
                </a:solidFill>
                <a:cs typeface="Arial" charset="0"/>
                <a:hlinkClick r:id="rId3"/>
              </a:rPr>
              <a:t>www.dpg-physik.de/veroeffentlichung/broschueren/studien/energie_2010.pdf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9900CC"/>
                </a:solidFill>
                <a:cs typeface="Arial" charset="0"/>
                <a:hlinkClick r:id="rId3"/>
              </a:rPr>
              <a:t> </a:t>
            </a:r>
            <a:r>
              <a:rPr lang="de-DE" sz="1600" b="1" dirty="0">
                <a:solidFill>
                  <a:srgbClr val="9900CC"/>
                </a:solidFill>
                <a:cs typeface="Arial" charset="0"/>
              </a:rPr>
              <a:t>  </a:t>
            </a:r>
            <a:r>
              <a:rPr lang="de-DE" sz="1600" dirty="0">
                <a:solidFill>
                  <a:srgbClr val="000000"/>
                </a:solidFill>
                <a:cs typeface="Arial" charset="0"/>
              </a:rPr>
              <a:t>und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srgbClr val="000000"/>
                </a:solidFill>
                <a:cs typeface="Arial" charset="0"/>
              </a:rPr>
              <a:t>    in meiner Themenseite "</a:t>
            </a:r>
            <a:r>
              <a:rPr lang="de-DE" b="1" dirty="0">
                <a:solidFill>
                  <a:srgbClr val="000000"/>
                </a:solidFill>
                <a:cs typeface="Arial" charset="0"/>
              </a:rPr>
              <a:t>Thermodynamisch optimiertes Heizen"</a:t>
            </a:r>
            <a:r>
              <a:rPr lang="de-DE" sz="1600" b="1" dirty="0">
                <a:solidFill>
                  <a:srgbClr val="000000"/>
                </a:solidFill>
                <a:cs typeface="Arial" charset="0"/>
              </a:rPr>
              <a:t>:   </a:t>
            </a:r>
            <a:r>
              <a:rPr lang="de-DE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de-DE" b="1" dirty="0">
                <a:solidFill>
                  <a:srgbClr val="000000"/>
                </a:solidFill>
                <a:cs typeface="Arial" charset="0"/>
              </a:rPr>
            </a:br>
            <a:r>
              <a:rPr lang="de-DE" b="1" dirty="0">
                <a:solidFill>
                  <a:srgbClr val="000000"/>
                </a:solidFill>
                <a:cs typeface="Arial" charset="0"/>
              </a:rPr>
              <a:t>                                 </a:t>
            </a:r>
            <a:r>
              <a:rPr lang="de-DE" b="1" dirty="0">
                <a:solidFill>
                  <a:srgbClr val="000000"/>
                </a:solidFill>
                <a:cs typeface="Arial" charset="0"/>
                <a:hlinkClick r:id="rId4"/>
              </a:rPr>
              <a:t>http://www.uni-saarland.de/fak7/fze/ThOptHeizen.htm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     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 flipH="1">
            <a:off x="8712200" y="82550"/>
            <a:ext cx="358775" cy="358775"/>
          </a:xfrm>
          <a:prstGeom prst="ellipse">
            <a:avLst/>
          </a:prstGeom>
          <a:solidFill>
            <a:srgbClr val="0066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1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215900" y="6256338"/>
            <a:ext cx="8450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333399"/>
                </a:solidFill>
              </a:rPr>
              <a:t>hier: Beispiel für KWK-Versorger mit 10% Spitzenanteile:  </a:t>
            </a:r>
            <a:r>
              <a:rPr lang="de-DE" b="1">
                <a:solidFill>
                  <a:srgbClr val="333399"/>
                </a:solidFill>
              </a:rPr>
              <a:t>X</a:t>
            </a:r>
            <a:r>
              <a:rPr lang="de-DE" b="1" baseline="-25000">
                <a:solidFill>
                  <a:srgbClr val="333399"/>
                </a:solidFill>
              </a:rPr>
              <a:t>SK</a:t>
            </a:r>
            <a:r>
              <a:rPr lang="de-DE" b="1">
                <a:solidFill>
                  <a:srgbClr val="333399"/>
                </a:solidFill>
              </a:rPr>
              <a:t>= 0.1;  </a:t>
            </a:r>
            <a:r>
              <a:rPr lang="de-DE" b="1">
                <a:solidFill>
                  <a:srgbClr val="FF3300"/>
                </a:solidFill>
              </a:rPr>
              <a:t>X</a:t>
            </a:r>
            <a:r>
              <a:rPr lang="de-DE" b="1" baseline="-25000">
                <a:solidFill>
                  <a:srgbClr val="FF3300"/>
                </a:solidFill>
              </a:rPr>
              <a:t>SE</a:t>
            </a:r>
            <a:r>
              <a:rPr lang="de-DE" b="1">
                <a:solidFill>
                  <a:srgbClr val="FF3300"/>
                </a:solidFill>
              </a:rPr>
              <a:t>= 0.1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1081088" y="188913"/>
            <a:ext cx="6911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Strom und   gesamte Endenergie</a:t>
            </a:r>
            <a:r>
              <a:rPr lang="de-DE" sz="2400" b="1">
                <a:solidFill>
                  <a:srgbClr val="000000"/>
                </a:solidFill>
              </a:rPr>
              <a:t> </a:t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1000" b="1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990099"/>
                </a:solidFill>
              </a:rPr>
              <a:t>neu:</a:t>
            </a:r>
            <a:r>
              <a:rPr lang="de-DE" sz="1800" b="1">
                <a:solidFill>
                  <a:srgbClr val="333399"/>
                </a:solidFill>
              </a:rPr>
              <a:t>  </a:t>
            </a:r>
            <a:r>
              <a:rPr lang="de-DE" sz="1800" b="1">
                <a:solidFill>
                  <a:srgbClr val="990099"/>
                </a:solidFill>
              </a:rPr>
              <a:t>Zentrales GuD speist auch Wärmepumpe mit JAZ=4</a:t>
            </a:r>
          </a:p>
        </p:txBody>
      </p:sp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4932363" y="6632575"/>
            <a:ext cx="38719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100">
                <a:solidFill>
                  <a:srgbClr val="000000"/>
                </a:solidFill>
              </a:rPr>
              <a:t>Speicher: </a:t>
            </a:r>
            <a:r>
              <a:rPr lang="de-DE" sz="1000">
                <a:solidFill>
                  <a:srgbClr val="000000"/>
                </a:solidFill>
              </a:rPr>
              <a:t>KWK-Vergleich_eta_GUD_BK_WP</a:t>
            </a:r>
            <a:r>
              <a:rPr lang="de-DE" sz="1200">
                <a:solidFill>
                  <a:srgbClr val="000000"/>
                </a:solidFill>
              </a:rPr>
              <a:t>.xls</a:t>
            </a:r>
            <a:r>
              <a:rPr lang="de-DE" sz="1100">
                <a:solidFill>
                  <a:srgbClr val="000000"/>
                </a:solidFill>
              </a:rPr>
              <a:t>; Blatt „allg_ges“ 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77925"/>
            <a:ext cx="83153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067175" y="3249613"/>
            <a:ext cx="900113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srgbClr val="FF00FF"/>
                </a:solidFill>
                <a:cs typeface="Arial" charset="0"/>
              </a:rPr>
              <a:t>f = 90%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19250" y="2060575"/>
            <a:ext cx="684213" cy="215900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2D2D8A"/>
                </a:solidFill>
                <a:cs typeface="Arial" charset="0"/>
              </a:rPr>
              <a:t>f = 90%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03688" y="4257675"/>
            <a:ext cx="755650" cy="21431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2D2D8A"/>
                </a:solidFill>
                <a:cs typeface="Arial" charset="0"/>
              </a:rPr>
              <a:t>f = 110%</a:t>
            </a:r>
          </a:p>
        </p:txBody>
      </p:sp>
    </p:spTree>
    <p:extLst>
      <p:ext uri="{BB962C8B-B14F-4D97-AF65-F5344CB8AC3E}">
        <p14:creationId xmlns:p14="http://schemas.microsoft.com/office/powerpoint/2010/main" xmlns="" val="10600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150938" y="333375"/>
            <a:ext cx="69453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</a:rPr>
              <a:t>Kann </a:t>
            </a:r>
            <a:r>
              <a:rPr lang="de-DE" sz="2800" b="1" dirty="0">
                <a:solidFill>
                  <a:srgbClr val="FF3300"/>
                </a:solidFill>
              </a:rPr>
              <a:t>optimale KWK die </a:t>
            </a:r>
            <a:r>
              <a:rPr lang="de-DE" sz="2800" b="1" dirty="0">
                <a:solidFill>
                  <a:srgbClr val="000000"/>
                </a:solidFill>
              </a:rPr>
              <a:t> Effizienz eines </a:t>
            </a:r>
            <a:br>
              <a:rPr lang="de-DE" sz="2800" b="1" dirty="0">
                <a:solidFill>
                  <a:srgbClr val="000000"/>
                </a:solidFill>
              </a:rPr>
            </a:br>
            <a:r>
              <a:rPr lang="de-DE" sz="2800" b="1" dirty="0" err="1">
                <a:solidFill>
                  <a:srgbClr val="D60093"/>
                </a:solidFill>
              </a:rPr>
              <a:t>GuD</a:t>
            </a:r>
            <a:r>
              <a:rPr lang="de-DE" sz="2800" b="1" dirty="0">
                <a:solidFill>
                  <a:srgbClr val="D60093"/>
                </a:solidFill>
              </a:rPr>
              <a:t>-WP- Systems</a:t>
            </a:r>
            <a:r>
              <a:rPr lang="de-DE" sz="2800" b="1" dirty="0">
                <a:solidFill>
                  <a:srgbClr val="333399"/>
                </a:solidFill>
              </a:rPr>
              <a:t> </a:t>
            </a:r>
            <a:r>
              <a:rPr lang="de-DE" sz="2800" b="1" dirty="0">
                <a:solidFill>
                  <a:srgbClr val="000000"/>
                </a:solidFill>
              </a:rPr>
              <a:t> je erreichen?</a:t>
            </a:r>
          </a:p>
        </p:txBody>
      </p:sp>
      <p:sp>
        <p:nvSpPr>
          <p:cNvPr id="14339" name="Text Box 58"/>
          <p:cNvSpPr txBox="1">
            <a:spLocks noChangeArrowheads="1"/>
          </p:cNvSpPr>
          <p:nvPr/>
        </p:nvSpPr>
        <p:spPr bwMode="auto">
          <a:xfrm>
            <a:off x="71438" y="80963"/>
            <a:ext cx="21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4.2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14340" name="Text Box 16"/>
          <p:cNvSpPr txBox="1">
            <a:spLocks noChangeArrowheads="1"/>
          </p:cNvSpPr>
          <p:nvPr/>
        </p:nvSpPr>
        <p:spPr bwMode="auto">
          <a:xfrm>
            <a:off x="52388" y="6669088"/>
            <a:ext cx="38719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100">
                <a:solidFill>
                  <a:srgbClr val="000000"/>
                </a:solidFill>
              </a:rPr>
              <a:t>Speicher: </a:t>
            </a:r>
            <a:r>
              <a:rPr lang="de-DE" sz="1000">
                <a:solidFill>
                  <a:srgbClr val="000000"/>
                </a:solidFill>
              </a:rPr>
              <a:t>KWK-Vergleich_eta_GUD_BK_WP</a:t>
            </a:r>
            <a:r>
              <a:rPr lang="de-DE" sz="1200">
                <a:solidFill>
                  <a:srgbClr val="000000"/>
                </a:solidFill>
              </a:rPr>
              <a:t>.xls</a:t>
            </a:r>
            <a:r>
              <a:rPr lang="de-DE" sz="1100">
                <a:solidFill>
                  <a:srgbClr val="000000"/>
                </a:solidFill>
              </a:rPr>
              <a:t>; Blatt „allg_ges“ </a:t>
            </a:r>
          </a:p>
        </p:txBody>
      </p:sp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250825" y="6092825"/>
            <a:ext cx="8118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333399"/>
                </a:solidFill>
              </a:rPr>
              <a:t> </a:t>
            </a:r>
            <a:r>
              <a:rPr lang="de-DE" sz="1400" b="1">
                <a:solidFill>
                  <a:srgbClr val="000000"/>
                </a:solidFill>
              </a:rPr>
              <a:t>Große Symbole: Beispiel für KWK-Versorger mit 10% Spitzenanteile:</a:t>
            </a:r>
            <a:r>
              <a:rPr lang="de-DE" sz="1400" b="1">
                <a:solidFill>
                  <a:srgbClr val="333399"/>
                </a:solidFill>
              </a:rPr>
              <a:t>  X</a:t>
            </a:r>
            <a:r>
              <a:rPr lang="de-DE" sz="1400" b="1" baseline="-25000">
                <a:solidFill>
                  <a:srgbClr val="333399"/>
                </a:solidFill>
              </a:rPr>
              <a:t>SK</a:t>
            </a:r>
            <a:r>
              <a:rPr lang="de-DE" sz="1400" b="1">
                <a:solidFill>
                  <a:srgbClr val="333399"/>
                </a:solidFill>
              </a:rPr>
              <a:t>= 0.1,  und   </a:t>
            </a:r>
            <a:r>
              <a:rPr lang="de-DE" sz="1400" b="1">
                <a:solidFill>
                  <a:srgbClr val="FF3300"/>
                </a:solidFill>
              </a:rPr>
              <a:t>X</a:t>
            </a:r>
            <a:r>
              <a:rPr lang="de-DE" sz="1400" b="1" baseline="-25000">
                <a:solidFill>
                  <a:srgbClr val="FF3300"/>
                </a:solidFill>
              </a:rPr>
              <a:t>SE</a:t>
            </a:r>
            <a:r>
              <a:rPr lang="de-DE" sz="1400" b="1">
                <a:solidFill>
                  <a:srgbClr val="FF3300"/>
                </a:solidFill>
              </a:rPr>
              <a:t>= 0,1 </a:t>
            </a:r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8388350" y="65976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434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53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hteck 15"/>
          <p:cNvSpPr>
            <a:spLocks noChangeArrowheads="1"/>
          </p:cNvSpPr>
          <p:nvPr/>
        </p:nvSpPr>
        <p:spPr bwMode="auto">
          <a:xfrm>
            <a:off x="1079500" y="1736725"/>
            <a:ext cx="41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cs typeface="Arial" charset="0"/>
              </a:rPr>
              <a:t>ε</a:t>
            </a:r>
            <a:r>
              <a:rPr lang="de-DE" b="1" baseline="-25000">
                <a:solidFill>
                  <a:srgbClr val="000000"/>
                </a:solidFill>
                <a:cs typeface="Arial" charset="0"/>
              </a:rPr>
              <a:t>el</a:t>
            </a:r>
          </a:p>
        </p:txBody>
      </p:sp>
      <p:sp>
        <p:nvSpPr>
          <p:cNvPr id="14345" name="Rechteck 8"/>
          <p:cNvSpPr>
            <a:spLocks noChangeArrowheads="1"/>
          </p:cNvSpPr>
          <p:nvPr/>
        </p:nvSpPr>
        <p:spPr bwMode="auto">
          <a:xfrm>
            <a:off x="7667625" y="4826000"/>
            <a:ext cx="82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cs typeface="Arial" charset="0"/>
              </a:rPr>
              <a:t>ε</a:t>
            </a:r>
            <a:r>
              <a:rPr lang="de-DE" b="1" baseline="-25000">
                <a:solidFill>
                  <a:srgbClr val="000000"/>
                </a:solidFill>
                <a:cs typeface="Arial" charset="0"/>
              </a:rPr>
              <a:t>gesamt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 flipH="1">
            <a:off x="8712200" y="82550"/>
            <a:ext cx="358775" cy="358775"/>
          </a:xfrm>
          <a:prstGeom prst="ellipse">
            <a:avLst/>
          </a:prstGeom>
          <a:solidFill>
            <a:srgbClr val="0066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34925" y="80963"/>
            <a:ext cx="7524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b="1" u="sng">
                <a:solidFill>
                  <a:srgbClr val="000000"/>
                </a:solidFill>
              </a:rPr>
              <a:t>Kann </a:t>
            </a:r>
            <a:r>
              <a:rPr lang="de-DE" sz="1600" b="1" u="sng">
                <a:solidFill>
                  <a:srgbClr val="FF3300"/>
                </a:solidFill>
              </a:rPr>
              <a:t>optimale KWK die </a:t>
            </a:r>
            <a:r>
              <a:rPr lang="de-DE" sz="1600" b="1" u="sng">
                <a:solidFill>
                  <a:srgbClr val="000000"/>
                </a:solidFill>
              </a:rPr>
              <a:t> Effizienz eines </a:t>
            </a:r>
            <a:r>
              <a:rPr lang="de-DE" sz="1600" b="1" u="sng">
                <a:solidFill>
                  <a:srgbClr val="D60093"/>
                </a:solidFill>
              </a:rPr>
              <a:t>GuD-WP- Systems</a:t>
            </a:r>
            <a:r>
              <a:rPr lang="de-DE" sz="1600" b="1" u="sng">
                <a:solidFill>
                  <a:srgbClr val="333399"/>
                </a:solidFill>
              </a:rPr>
              <a:t> </a:t>
            </a:r>
            <a:r>
              <a:rPr lang="de-DE" sz="1600" b="1" u="sng">
                <a:solidFill>
                  <a:srgbClr val="000000"/>
                </a:solidFill>
              </a:rPr>
              <a:t> je erreichen?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7463" y="765175"/>
            <a:ext cx="86233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1.</a:t>
            </a:r>
            <a:r>
              <a:rPr lang="de-DE" sz="2000">
                <a:solidFill>
                  <a:srgbClr val="000000"/>
                </a:solidFill>
              </a:rPr>
              <a:t>  Bei </a:t>
            </a:r>
            <a:r>
              <a:rPr lang="de-DE" sz="2400" b="1" u="sng">
                <a:solidFill>
                  <a:srgbClr val="000000"/>
                </a:solidFill>
              </a:rPr>
              <a:t>kleiner dezentraler KWK</a:t>
            </a:r>
            <a:r>
              <a:rPr lang="de-DE" sz="2000">
                <a:solidFill>
                  <a:srgbClr val="000000"/>
                </a:solidFill>
              </a:rPr>
              <a:t> ist theoretisch eine hohe „Brennstoff-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ausnutzung“  - wie bei einem Brennwertkessel- möglich.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</a:t>
            </a:r>
            <a:r>
              <a:rPr lang="de-DE" sz="2000" b="1">
                <a:solidFill>
                  <a:srgbClr val="000000"/>
                </a:solidFill>
              </a:rPr>
              <a:t>(</a:t>
            </a:r>
            <a:r>
              <a:rPr lang="de-DE" sz="1400">
                <a:solidFill>
                  <a:srgbClr val="000000"/>
                </a:solidFill>
              </a:rPr>
              <a:t>Betrachte:</a:t>
            </a:r>
            <a:r>
              <a:rPr lang="de-DE" sz="2000">
                <a:solidFill>
                  <a:srgbClr val="000000"/>
                </a:solidFill>
              </a:rPr>
              <a:t> </a:t>
            </a:r>
            <a:r>
              <a:rPr lang="de-DE" sz="2000" b="1">
                <a:solidFill>
                  <a:srgbClr val="FF3300"/>
                </a:solidFill>
                <a:sym typeface="Symbol" pitchFamily="18" charset="2"/>
              </a:rPr>
              <a:t></a:t>
            </a:r>
            <a:r>
              <a:rPr lang="de-DE" sz="2000" b="1" baseline="-25000">
                <a:solidFill>
                  <a:srgbClr val="FF3300"/>
                </a:solidFill>
                <a:sym typeface="Symbol" pitchFamily="18" charset="2"/>
              </a:rPr>
              <a:t>gesamt</a:t>
            </a:r>
            <a:r>
              <a:rPr lang="de-DE" sz="20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2000">
                <a:solidFill>
                  <a:srgbClr val="FF3300"/>
                </a:solidFill>
                <a:sym typeface="Symbol" pitchFamily="18" charset="2"/>
              </a:rPr>
              <a:t>&lt;= </a:t>
            </a:r>
            <a:r>
              <a:rPr lang="de-DE" sz="2000" b="1">
                <a:solidFill>
                  <a:srgbClr val="FF3300"/>
                </a:solidFill>
                <a:sym typeface="Symbol" pitchFamily="18" charset="2"/>
              </a:rPr>
              <a:t>1.05</a:t>
            </a:r>
            <a:r>
              <a:rPr lang="de-DE" sz="2000" b="1">
                <a:solidFill>
                  <a:srgbClr val="000000"/>
                </a:solidFill>
                <a:sym typeface="Symbol" pitchFamily="18" charset="2"/>
              </a:rPr>
              <a:t> 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000000"/>
                </a:solidFill>
                <a:sym typeface="Symbol" pitchFamily="18" charset="2"/>
              </a:rPr>
              <a:t>     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Aber bei 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Motoren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sind keine hohen elektrischen Wirkungs-</a:t>
            </a:r>
            <a:br>
              <a:rPr lang="de-DE" sz="200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grade möglich. </a:t>
            </a:r>
            <a:r>
              <a:rPr lang="de-DE" sz="2000" b="1">
                <a:solidFill>
                  <a:srgbClr val="000000"/>
                </a:solidFill>
              </a:rPr>
              <a:t>(</a:t>
            </a:r>
            <a:r>
              <a:rPr lang="de-DE" sz="2000">
                <a:solidFill>
                  <a:srgbClr val="000000"/>
                </a:solidFill>
              </a:rPr>
              <a:t>Betrachte: 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993366"/>
                </a:solidFill>
                <a:sym typeface="Symbol" pitchFamily="18" charset="2"/>
              </a:rPr>
              <a:t>el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 </a:t>
            </a:r>
            <a:r>
              <a:rPr lang="de-DE" sz="2400">
                <a:solidFill>
                  <a:srgbClr val="993366"/>
                </a:solidFill>
                <a:sym typeface="Symbol" pitchFamily="18" charset="2"/>
              </a:rPr>
              <a:t>&lt;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 0.40</a:t>
            </a:r>
            <a:r>
              <a:rPr lang="de-DE" sz="2000" b="1">
                <a:solidFill>
                  <a:srgbClr val="993366"/>
                </a:solidFill>
                <a:sym typeface="Symbol" pitchFamily="18" charset="2"/>
              </a:rPr>
              <a:t> , </a:t>
            </a:r>
            <a:r>
              <a:rPr lang="de-DE" sz="2000">
                <a:solidFill>
                  <a:srgbClr val="993366"/>
                </a:solidFill>
                <a:sym typeface="Symbol" pitchFamily="18" charset="2"/>
              </a:rPr>
              <a:t>meist jedoch &lt; 0,35</a:t>
            </a:r>
            <a:r>
              <a:rPr lang="de-DE" sz="2000" b="1">
                <a:solidFill>
                  <a:srgbClr val="000000"/>
                </a:solidFill>
                <a:sym typeface="Symbol" pitchFamily="18" charset="2"/>
              </a:rPr>
              <a:t>)</a:t>
            </a: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76804" name="Text Box 8"/>
          <p:cNvSpPr txBox="1">
            <a:spLocks noChangeArrowheads="1"/>
          </p:cNvSpPr>
          <p:nvPr/>
        </p:nvSpPr>
        <p:spPr bwMode="auto">
          <a:xfrm>
            <a:off x="92075" y="2852738"/>
            <a:ext cx="8902700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2.</a:t>
            </a:r>
            <a:r>
              <a:rPr lang="de-DE" sz="2000">
                <a:solidFill>
                  <a:srgbClr val="000000"/>
                </a:solidFill>
              </a:rPr>
              <a:t> Bei </a:t>
            </a:r>
            <a:r>
              <a:rPr lang="de-DE" sz="2400" b="1" u="sng">
                <a:solidFill>
                  <a:srgbClr val="000000"/>
                </a:solidFill>
              </a:rPr>
              <a:t>großer zentraler KWK</a:t>
            </a:r>
            <a:r>
              <a:rPr lang="de-DE" sz="2000">
                <a:solidFill>
                  <a:srgbClr val="000000"/>
                </a:solidFill>
              </a:rPr>
              <a:t> ist wg. des </a:t>
            </a:r>
            <a:r>
              <a:rPr lang="de-DE" sz="2000" b="1" i="1">
                <a:solidFill>
                  <a:srgbClr val="0033CC"/>
                </a:solidFill>
              </a:rPr>
              <a:t>Fernwärmenetzbetriebes</a:t>
            </a:r>
            <a:r>
              <a:rPr lang="de-DE" sz="2000">
                <a:solidFill>
                  <a:srgbClr val="000000"/>
                </a:solidFill>
              </a:rPr>
              <a:t> keine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so hohe „</a:t>
            </a:r>
            <a:r>
              <a:rPr lang="de-DE" sz="2000" b="1">
                <a:solidFill>
                  <a:srgbClr val="333399"/>
                </a:solidFill>
              </a:rPr>
              <a:t>Brennstoffausnutzung</a:t>
            </a:r>
            <a:r>
              <a:rPr lang="de-DE" sz="2000">
                <a:solidFill>
                  <a:srgbClr val="000000"/>
                </a:solidFill>
              </a:rPr>
              <a:t>“ möglich:  </a:t>
            </a:r>
            <a:r>
              <a:rPr lang="de-DE" sz="1200">
                <a:solidFill>
                  <a:srgbClr val="000000"/>
                </a:solidFill>
              </a:rPr>
              <a:t>Betrachte:</a:t>
            </a:r>
            <a:r>
              <a:rPr lang="de-DE" sz="2000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333399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333399"/>
                </a:solidFill>
                <a:sym typeface="Symbol" pitchFamily="18" charset="2"/>
              </a:rPr>
              <a:t>gesamt</a:t>
            </a:r>
            <a:r>
              <a:rPr lang="de-DE" sz="2400" b="1">
                <a:solidFill>
                  <a:srgbClr val="333399"/>
                </a:solidFill>
                <a:sym typeface="Symbol" pitchFamily="18" charset="2"/>
              </a:rPr>
              <a:t> &lt;= 0,91</a:t>
            </a:r>
            <a:endParaRPr lang="de-DE" sz="2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  <a:sym typeface="Symbol" pitchFamily="18" charset="2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  Ein relativ hoher elektrischer Wirkungsgrad erreichbar, aber er ist </a:t>
            </a:r>
            <a:r>
              <a:rPr lang="de-DE" sz="1400">
                <a:solidFill>
                  <a:srgbClr val="000000"/>
                </a:solidFill>
                <a:sym typeface="Symbol" pitchFamily="18" charset="2"/>
              </a:rPr>
              <a:t>(auch bei GuD)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/>
            </a:r>
            <a:br>
              <a:rPr lang="de-DE" sz="200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begrenzt durch die Exergieverluste für die Bereitstellung der relativ </a:t>
            </a:r>
            <a:br>
              <a:rPr lang="de-DE" sz="200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000" b="1">
                <a:solidFill>
                  <a:srgbClr val="993366"/>
                </a:solidFill>
                <a:sym typeface="Symbol" pitchFamily="18" charset="2"/>
              </a:rPr>
              <a:t>hohen Vorlauftemperatur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der Fernwärme.  </a:t>
            </a:r>
            <a:br>
              <a:rPr lang="de-DE" sz="200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        </a:t>
            </a:r>
            <a:r>
              <a:rPr lang="de-DE" sz="2000" b="1">
                <a:solidFill>
                  <a:srgbClr val="000000"/>
                </a:solidFill>
              </a:rPr>
              <a:t>(</a:t>
            </a:r>
            <a:r>
              <a:rPr lang="de-DE" sz="2000">
                <a:solidFill>
                  <a:srgbClr val="000000"/>
                </a:solidFill>
              </a:rPr>
              <a:t>Betrachte: 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</a:t>
            </a:r>
            <a:r>
              <a:rPr lang="de-DE" sz="2400" b="1" baseline="-25000">
                <a:solidFill>
                  <a:srgbClr val="993366"/>
                </a:solidFill>
                <a:sym typeface="Symbol" pitchFamily="18" charset="2"/>
              </a:rPr>
              <a:t>el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 </a:t>
            </a:r>
            <a:r>
              <a:rPr lang="de-DE" sz="2400">
                <a:solidFill>
                  <a:srgbClr val="993366"/>
                </a:solidFill>
                <a:sym typeface="Symbol" pitchFamily="18" charset="2"/>
              </a:rPr>
              <a:t>&lt;=</a:t>
            </a:r>
            <a:r>
              <a:rPr lang="de-DE" sz="2400" b="1">
                <a:solidFill>
                  <a:srgbClr val="993366"/>
                </a:solidFill>
                <a:sym typeface="Symbol" pitchFamily="18" charset="2"/>
              </a:rPr>
              <a:t> 0.46</a:t>
            </a:r>
            <a:r>
              <a:rPr lang="de-DE" sz="2000" b="1">
                <a:solidFill>
                  <a:srgbClr val="000000"/>
                </a:solidFill>
                <a:sym typeface="Symbol" pitchFamily="18" charset="2"/>
              </a:rPr>
              <a:t> )</a:t>
            </a:r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468313" y="5465763"/>
            <a:ext cx="8388350" cy="1095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u="sng">
                <a:solidFill>
                  <a:srgbClr val="000000"/>
                </a:solidFill>
              </a:rPr>
              <a:t>Folgerung:</a:t>
            </a:r>
            <a:r>
              <a:rPr lang="de-DE" sz="2400">
                <a:solidFill>
                  <a:srgbClr val="000000"/>
                </a:solidFill>
              </a:rPr>
              <a:t>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Selbst im Paradefall der KWK kann  die Energie-Effizienz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       des</a:t>
            </a: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D60093"/>
                </a:solidFill>
              </a:rPr>
              <a:t>GuD-WP-System</a:t>
            </a:r>
            <a:r>
              <a:rPr lang="de-DE" sz="2400">
                <a:solidFill>
                  <a:srgbClr val="D60093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wohl  </a:t>
            </a:r>
            <a:r>
              <a:rPr lang="de-DE" sz="2400" b="1">
                <a:solidFill>
                  <a:srgbClr val="000000"/>
                </a:solidFill>
              </a:rPr>
              <a:t>nicht erreicht werden</a:t>
            </a:r>
            <a:r>
              <a:rPr lang="de-DE" sz="2400">
                <a:solidFill>
                  <a:srgbClr val="D60093"/>
                </a:solidFill>
              </a:rPr>
              <a:t>.</a:t>
            </a:r>
            <a:r>
              <a:rPr lang="de-DE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6806" name="Line 10"/>
          <p:cNvSpPr>
            <a:spLocks noChangeShapeType="1"/>
          </p:cNvSpPr>
          <p:nvPr/>
        </p:nvSpPr>
        <p:spPr bwMode="auto">
          <a:xfrm flipH="1">
            <a:off x="71438" y="66325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6807" name="Oval 11"/>
          <p:cNvSpPr>
            <a:spLocks noChangeArrowheads="1"/>
          </p:cNvSpPr>
          <p:nvPr/>
        </p:nvSpPr>
        <p:spPr bwMode="auto">
          <a:xfrm>
            <a:off x="8712200" y="22542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8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23850" y="66675"/>
            <a:ext cx="83883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</a:rPr>
              <a:t>Ein nur didaktisches Beispiel: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Modernes, 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smtClean="0">
                <a:solidFill>
                  <a:srgbClr val="000099"/>
                </a:solidFill>
              </a:rPr>
              <a:t>kleines </a:t>
            </a:r>
            <a:r>
              <a:rPr lang="de-DE" sz="2800" b="1" dirty="0" err="1">
                <a:solidFill>
                  <a:srgbClr val="000099"/>
                </a:solidFill>
              </a:rPr>
              <a:t>GuD</a:t>
            </a:r>
            <a:r>
              <a:rPr lang="de-DE" b="1" dirty="0">
                <a:solidFill>
                  <a:srgbClr val="000099"/>
                </a:solidFill>
              </a:rPr>
              <a:t> mit </a:t>
            </a:r>
            <a:r>
              <a:rPr lang="de-DE" b="1" dirty="0" err="1">
                <a:solidFill>
                  <a:srgbClr val="000099"/>
                </a:solidFill>
              </a:rPr>
              <a:t>KWK</a:t>
            </a:r>
            <a:r>
              <a:rPr lang="de-DE" b="1" dirty="0">
                <a:solidFill>
                  <a:srgbClr val="000099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und</a:t>
            </a:r>
            <a:r>
              <a:rPr lang="de-DE" b="1" dirty="0">
                <a:solidFill>
                  <a:srgbClr val="333399"/>
                </a:solidFill>
              </a:rPr>
              <a:t> </a:t>
            </a:r>
            <a:r>
              <a:rPr lang="de-DE" sz="2400" b="1" dirty="0">
                <a:solidFill>
                  <a:srgbClr val="FF00FF"/>
                </a:solidFill>
              </a:rPr>
              <a:t>großes </a:t>
            </a:r>
            <a:r>
              <a:rPr lang="de-DE" sz="2400" b="1" dirty="0" err="1">
                <a:solidFill>
                  <a:srgbClr val="FF00FF"/>
                </a:solidFill>
              </a:rPr>
              <a:t>GuD</a:t>
            </a:r>
            <a:r>
              <a:rPr lang="de-DE" sz="2400" b="1" dirty="0">
                <a:solidFill>
                  <a:srgbClr val="FF00FF"/>
                </a:solidFill>
              </a:rPr>
              <a:t> </a:t>
            </a:r>
            <a:r>
              <a:rPr lang="de-DE" b="1" dirty="0">
                <a:solidFill>
                  <a:srgbClr val="D60093"/>
                </a:solidFill>
              </a:rPr>
              <a:t>ohne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 err="1">
                <a:solidFill>
                  <a:srgbClr val="000000"/>
                </a:solidFill>
              </a:rPr>
              <a:t>KWK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15900" y="1233488"/>
            <a:ext cx="87487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     Abgasverluste = 10 %     (umfasst auch sonstige Betriebsverluste)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 dirty="0">
                <a:solidFill>
                  <a:srgbClr val="D60093"/>
                </a:solidFill>
              </a:rPr>
              <a:t>ohne</a:t>
            </a:r>
            <a:r>
              <a:rPr lang="de-DE" sz="2000" b="1" u="sng" dirty="0">
                <a:solidFill>
                  <a:srgbClr val="000000"/>
                </a:solidFill>
              </a:rPr>
              <a:t> </a:t>
            </a:r>
            <a:r>
              <a:rPr lang="de-DE" sz="2000" b="1" u="sng" dirty="0" err="1">
                <a:solidFill>
                  <a:srgbClr val="000000"/>
                </a:solidFill>
              </a:rPr>
              <a:t>KWK</a:t>
            </a:r>
            <a:r>
              <a:rPr lang="de-DE" sz="1400" dirty="0">
                <a:solidFill>
                  <a:srgbClr val="000000"/>
                </a:solidFill>
              </a:rPr>
              <a:t>: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</a:t>
            </a:r>
            <a:r>
              <a:rPr lang="de-DE" sz="2400" b="1" baseline="-25000" dirty="0" err="1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400" b="1" baseline="-25000" dirty="0">
                <a:solidFill>
                  <a:srgbClr val="D60093"/>
                </a:solidFill>
                <a:sym typeface="Symbol" pitchFamily="18" charset="2"/>
              </a:rPr>
              <a:t>  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=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 60%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 , davon  </a:t>
            </a:r>
            <a:r>
              <a:rPr lang="de-DE" sz="2800" b="1" dirty="0" err="1">
                <a:solidFill>
                  <a:srgbClr val="D60093"/>
                </a:solidFill>
                <a:sym typeface="Symbol" pitchFamily="18" charset="2"/>
              </a:rPr>
              <a:t>13%</a:t>
            </a:r>
            <a:r>
              <a:rPr lang="de-DE" sz="1200" b="1" dirty="0" err="1">
                <a:solidFill>
                  <a:srgbClr val="D60093"/>
                </a:solidFill>
                <a:sym typeface="Symbol" pitchFamily="18" charset="2"/>
              </a:rPr>
              <a:t>Punkte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für WP-Betrieb </a:t>
            </a:r>
            <a:r>
              <a:rPr lang="de-DE" sz="2000" dirty="0">
                <a:solidFill>
                  <a:srgbClr val="D60093"/>
                </a:solidFill>
                <a:sym typeface="Symbol" pitchFamily="18" charset="2"/>
              </a:rPr>
              <a:t>verwenden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95288" y="2528888"/>
            <a:ext cx="7624762" cy="1889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u="sng" dirty="0">
                <a:solidFill>
                  <a:srgbClr val="000000"/>
                </a:solidFill>
              </a:rPr>
              <a:t>mit </a:t>
            </a:r>
            <a:r>
              <a:rPr lang="de-DE" sz="2000" b="1" u="sng" dirty="0">
                <a:solidFill>
                  <a:srgbClr val="333399"/>
                </a:solidFill>
              </a:rPr>
              <a:t>voller </a:t>
            </a:r>
            <a:r>
              <a:rPr lang="de-DE" sz="2000" b="1" u="sng" dirty="0" err="1">
                <a:solidFill>
                  <a:srgbClr val="333399"/>
                </a:solidFill>
              </a:rPr>
              <a:t>KWK</a:t>
            </a:r>
            <a:r>
              <a:rPr lang="de-DE" sz="1400" dirty="0">
                <a:solidFill>
                  <a:srgbClr val="000000"/>
                </a:solidFill>
              </a:rPr>
              <a:t>:          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el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baseline="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de-DE" sz="2800" b="1" dirty="0">
                <a:solidFill>
                  <a:srgbClr val="000000"/>
                </a:solidFill>
                <a:sym typeface="Symbol" pitchFamily="18" charset="2"/>
              </a:rPr>
              <a:t>47%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also 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13%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sz="2000" b="1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            Fernwärme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th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b="1" dirty="0">
                <a:solidFill>
                  <a:srgbClr val="333399"/>
                </a:solidFill>
                <a:sym typeface="Symbol" pitchFamily="18" charset="2"/>
              </a:rPr>
              <a:t>43%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1600" dirty="0">
                <a:solidFill>
                  <a:srgbClr val="000000"/>
                </a:solidFill>
                <a:sym typeface="Symbol" pitchFamily="18" charset="2"/>
              </a:rPr>
              <a:t>=(100 -10 -47%)</a:t>
            </a:r>
            <a:endParaRPr lang="de-DE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u="sng" dirty="0">
                <a:solidFill>
                  <a:srgbClr val="000000"/>
                </a:solidFill>
                <a:sym typeface="Symbol" pitchFamily="18" charset="2"/>
              </a:rPr>
              <a:t>„COP“ der </a:t>
            </a:r>
            <a:r>
              <a:rPr lang="de-DE" sz="2000" u="sng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: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 dirty="0" err="1">
                <a:solidFill>
                  <a:srgbClr val="333399"/>
                </a:solidFill>
                <a:sym typeface="Symbol" pitchFamily="18" charset="2"/>
              </a:rPr>
              <a:t>COP</a:t>
            </a:r>
            <a:r>
              <a:rPr lang="de-DE" sz="2400" b="1" baseline="-25000" dirty="0" err="1">
                <a:solidFill>
                  <a:srgbClr val="333399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dirty="0">
                <a:solidFill>
                  <a:srgbClr val="333399"/>
                </a:solidFill>
                <a:sym typeface="Symbol" pitchFamily="18" charset="2"/>
              </a:rPr>
              <a:t>43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13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800" b="1" dirty="0">
                <a:solidFill>
                  <a:srgbClr val="333399"/>
                </a:solidFill>
                <a:sym typeface="Symbol" pitchFamily="18" charset="2"/>
              </a:rPr>
              <a:t>3,3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de-DE" sz="800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   beachte aber : </a:t>
            </a:r>
            <a:r>
              <a:rPr lang="de-DE" b="1" dirty="0">
                <a:solidFill>
                  <a:srgbClr val="333399"/>
                </a:solidFill>
                <a:sym typeface="Symbol" pitchFamily="18" charset="2"/>
              </a:rPr>
              <a:t>Wärme bei hoher Temperatur</a:t>
            </a:r>
            <a:r>
              <a:rPr lang="de-DE" b="1" dirty="0">
                <a:solidFill>
                  <a:srgbClr val="000000"/>
                </a:solidFill>
                <a:sym typeface="Symbol" pitchFamily="18" charset="2"/>
              </a:rPr>
              <a:t>, z.B. </a:t>
            </a:r>
            <a:r>
              <a:rPr lang="de-DE" sz="2800" b="1" dirty="0">
                <a:solidFill>
                  <a:srgbClr val="333399"/>
                </a:solidFill>
                <a:sym typeface="Symbol" pitchFamily="18" charset="2"/>
              </a:rPr>
              <a:t>130 °C</a:t>
            </a:r>
            <a:endParaRPr lang="de-DE" sz="2800" dirty="0">
              <a:solidFill>
                <a:srgbClr val="333399"/>
              </a:solidFill>
              <a:sym typeface="Symbol" pitchFamily="18" charset="2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8135938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  <a:sym typeface="Symbol" pitchFamily="18" charset="2"/>
              </a:rPr>
              <a:t>                          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COP einer dezentralen WP:</a:t>
            </a:r>
            <a:r>
              <a:rPr lang="de-DE" sz="240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>
                <a:solidFill>
                  <a:srgbClr val="FF3300"/>
                </a:solidFill>
                <a:sym typeface="Symbol" pitchFamily="18" charset="2"/>
              </a:rPr>
              <a:t>COP</a:t>
            </a:r>
            <a:r>
              <a:rPr lang="de-DE" sz="2400">
                <a:solidFill>
                  <a:srgbClr val="FF3300"/>
                </a:solidFill>
                <a:sym typeface="Symbol" pitchFamily="18" charset="2"/>
              </a:rPr>
              <a:t> = </a:t>
            </a:r>
            <a:r>
              <a:rPr lang="de-DE" b="1">
                <a:solidFill>
                  <a:srgbClr val="FF3300"/>
                </a:solidFill>
                <a:sym typeface="Symbol" pitchFamily="18" charset="2"/>
              </a:rPr>
              <a:t>4</a:t>
            </a:r>
            <a:r>
              <a:rPr lang="de-DE" sz="2400" b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>
                <a:solidFill>
                  <a:srgbClr val="000000"/>
                </a:solidFill>
                <a:sym typeface="Symbol" pitchFamily="18" charset="2"/>
              </a:rPr>
              <a:t> </a:t>
            </a:r>
            <a:br>
              <a:rPr lang="de-DE" sz="240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400">
                <a:solidFill>
                  <a:srgbClr val="000000"/>
                </a:solidFill>
                <a:sym typeface="Symbol" pitchFamily="18" charset="2"/>
              </a:rPr>
              <a:t>        </a:t>
            </a:r>
            <a:r>
              <a:rPr lang="de-DE" sz="2000">
                <a:solidFill>
                  <a:srgbClr val="000000"/>
                </a:solidFill>
                <a:sym typeface="Symbol" pitchFamily="18" charset="2"/>
              </a:rPr>
              <a:t>beachte: </a:t>
            </a:r>
            <a:r>
              <a:rPr lang="de-DE" sz="2000" b="1">
                <a:solidFill>
                  <a:srgbClr val="FF3300"/>
                </a:solidFill>
                <a:sym typeface="Symbol" pitchFamily="18" charset="2"/>
              </a:rPr>
              <a:t>Wärme bei niedriger Temperatur, z.B</a:t>
            </a:r>
            <a:r>
              <a:rPr lang="de-DE" b="1">
                <a:solidFill>
                  <a:srgbClr val="FF3300"/>
                </a:solidFill>
                <a:sym typeface="Symbol" pitchFamily="18" charset="2"/>
              </a:rPr>
              <a:t>.  30°C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88900" y="5805488"/>
            <a:ext cx="8945563" cy="849312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Die KWK erzeugt einen </a:t>
            </a:r>
            <a:r>
              <a:rPr lang="de-DE" sz="2800" b="1" u="sng">
                <a:solidFill>
                  <a:srgbClr val="0033CC"/>
                </a:solidFill>
              </a:rPr>
              <a:t>exergetischen Luxus</a:t>
            </a:r>
            <a:r>
              <a:rPr lang="de-DE" sz="2400">
                <a:solidFill>
                  <a:srgbClr val="000000"/>
                </a:solidFill>
              </a:rPr>
              <a:t>, der dezentral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in </a:t>
            </a:r>
            <a:r>
              <a:rPr lang="de-DE" sz="2400" b="1">
                <a:solidFill>
                  <a:srgbClr val="FF3300"/>
                </a:solidFill>
              </a:rPr>
              <a:t>thermisch sanierten Gebäuden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33CC"/>
                </a:solidFill>
              </a:rPr>
              <a:t>nicht mehr gebraucht</a:t>
            </a:r>
            <a:r>
              <a:rPr lang="de-DE" sz="2400">
                <a:solidFill>
                  <a:srgbClr val="000000"/>
                </a:solidFill>
              </a:rPr>
              <a:t> wird.</a:t>
            </a:r>
          </a:p>
        </p:txBody>
      </p:sp>
      <p:sp>
        <p:nvSpPr>
          <p:cNvPr id="77831" name="Oval 12"/>
          <p:cNvSpPr>
            <a:spLocks noChangeArrowheads="1"/>
          </p:cNvSpPr>
          <p:nvPr/>
        </p:nvSpPr>
        <p:spPr bwMode="auto">
          <a:xfrm>
            <a:off x="8855075" y="0"/>
            <a:ext cx="288925" cy="2889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7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23850" y="66675"/>
            <a:ext cx="8388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</a:rPr>
              <a:t>Ein nur didaktisches Beispiel: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Modernes, großes </a:t>
            </a:r>
            <a:r>
              <a:rPr lang="de-DE" sz="3600" b="1" dirty="0" err="1">
                <a:solidFill>
                  <a:srgbClr val="D60093"/>
                </a:solidFill>
              </a:rPr>
              <a:t>GuD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333399"/>
                </a:solidFill>
              </a:rPr>
              <a:t>mit und </a:t>
            </a:r>
            <a:r>
              <a:rPr lang="de-DE" b="1" dirty="0">
                <a:solidFill>
                  <a:srgbClr val="D60093"/>
                </a:solidFill>
              </a:rPr>
              <a:t>ohne</a:t>
            </a:r>
            <a:r>
              <a:rPr lang="de-DE" b="1" dirty="0">
                <a:solidFill>
                  <a:srgbClr val="000000"/>
                </a:solidFill>
              </a:rPr>
              <a:t> KWK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15900" y="1233488"/>
            <a:ext cx="87487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     Abgasverluste = 10 %     (</a:t>
            </a:r>
            <a:r>
              <a:rPr lang="de-DE" sz="2000" dirty="0" err="1">
                <a:solidFill>
                  <a:srgbClr val="000000"/>
                </a:solidFill>
              </a:rPr>
              <a:t>umfasst</a:t>
            </a:r>
            <a:r>
              <a:rPr lang="de-DE" sz="2000" dirty="0">
                <a:solidFill>
                  <a:srgbClr val="000000"/>
                </a:solidFill>
              </a:rPr>
              <a:t> auch sonstige Betriebsverluste)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 dirty="0">
                <a:solidFill>
                  <a:srgbClr val="D60093"/>
                </a:solidFill>
              </a:rPr>
              <a:t>ohne</a:t>
            </a:r>
            <a:r>
              <a:rPr lang="de-DE" sz="2000" b="1" u="sng" dirty="0">
                <a:solidFill>
                  <a:srgbClr val="000000"/>
                </a:solidFill>
              </a:rPr>
              <a:t> KWK</a:t>
            </a:r>
            <a:r>
              <a:rPr lang="de-DE" sz="1400" dirty="0">
                <a:solidFill>
                  <a:srgbClr val="000000"/>
                </a:solidFill>
              </a:rPr>
              <a:t>: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</a:t>
            </a:r>
            <a:r>
              <a:rPr lang="de-DE" sz="2400" b="1" baseline="-25000" dirty="0" err="1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400" b="1" baseline="-25000" dirty="0">
                <a:solidFill>
                  <a:srgbClr val="D60093"/>
                </a:solidFill>
                <a:sym typeface="Symbol" pitchFamily="18" charset="2"/>
              </a:rPr>
              <a:t>  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=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 60%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 , davon  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10%</a:t>
            </a:r>
            <a:r>
              <a:rPr lang="de-DE" sz="1200" b="1" dirty="0">
                <a:solidFill>
                  <a:srgbClr val="D60093"/>
                </a:solidFill>
                <a:sym typeface="Symbol" pitchFamily="18" charset="2"/>
              </a:rPr>
              <a:t>Punkte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für WP-Betrieb </a:t>
            </a:r>
            <a:r>
              <a:rPr lang="de-DE" sz="2000" dirty="0">
                <a:solidFill>
                  <a:srgbClr val="D60093"/>
                </a:solidFill>
                <a:sym typeface="Symbol" pitchFamily="18" charset="2"/>
              </a:rPr>
              <a:t>verwenden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95288" y="2528888"/>
            <a:ext cx="7669212" cy="1816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u="sng" dirty="0">
                <a:solidFill>
                  <a:srgbClr val="000000"/>
                </a:solidFill>
              </a:rPr>
              <a:t>mit </a:t>
            </a:r>
            <a:r>
              <a:rPr lang="de-DE" sz="2000" b="1" u="sng" dirty="0">
                <a:solidFill>
                  <a:srgbClr val="333399"/>
                </a:solidFill>
              </a:rPr>
              <a:t>voller </a:t>
            </a:r>
            <a:r>
              <a:rPr lang="de-DE" sz="2000" b="1" u="sng" dirty="0" err="1">
                <a:solidFill>
                  <a:srgbClr val="333399"/>
                </a:solidFill>
              </a:rPr>
              <a:t>KWK</a:t>
            </a:r>
            <a:r>
              <a:rPr lang="de-DE" sz="1400" dirty="0">
                <a:solidFill>
                  <a:srgbClr val="000000"/>
                </a:solidFill>
              </a:rPr>
              <a:t>:          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el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baseline="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de-DE" sz="2800" b="1" dirty="0">
                <a:solidFill>
                  <a:srgbClr val="000000"/>
                </a:solidFill>
                <a:sym typeface="Symbol" pitchFamily="18" charset="2"/>
              </a:rPr>
              <a:t>50%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also 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10%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sz="2000" b="1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            Fernwärme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th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b="1" dirty="0">
                <a:solidFill>
                  <a:srgbClr val="333399"/>
                </a:solidFill>
                <a:sym typeface="Symbol" pitchFamily="18" charset="2"/>
              </a:rPr>
              <a:t>40%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1600" dirty="0">
                <a:solidFill>
                  <a:srgbClr val="000000"/>
                </a:solidFill>
                <a:sym typeface="Symbol" pitchFamily="18" charset="2"/>
              </a:rPr>
              <a:t>=(100 -10 -50%)</a:t>
            </a:r>
            <a:endParaRPr lang="de-DE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u="sng" dirty="0">
                <a:solidFill>
                  <a:srgbClr val="000000"/>
                </a:solidFill>
                <a:sym typeface="Symbol" pitchFamily="18" charset="2"/>
              </a:rPr>
              <a:t>„COP“ der </a:t>
            </a:r>
            <a:r>
              <a:rPr lang="de-DE" sz="2000" u="sng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: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 dirty="0" err="1">
                <a:solidFill>
                  <a:srgbClr val="333399"/>
                </a:solidFill>
                <a:sym typeface="Symbol" pitchFamily="18" charset="2"/>
              </a:rPr>
              <a:t>COP</a:t>
            </a:r>
            <a:r>
              <a:rPr lang="de-DE" sz="2400" b="1" baseline="-25000" dirty="0" err="1">
                <a:solidFill>
                  <a:srgbClr val="333399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dirty="0">
                <a:solidFill>
                  <a:srgbClr val="333399"/>
                </a:solidFill>
                <a:sym typeface="Symbol" pitchFamily="18" charset="2"/>
              </a:rPr>
              <a:t>40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10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800" b="1" dirty="0">
                <a:solidFill>
                  <a:srgbClr val="333399"/>
                </a:solidFill>
                <a:sym typeface="Symbol" pitchFamily="18" charset="2"/>
              </a:rPr>
              <a:t>4</a:t>
            </a:r>
            <a:r>
              <a:rPr lang="de-DE" sz="2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de-DE" sz="800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   beachte 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: </a:t>
            </a:r>
            <a:r>
              <a:rPr lang="de-DE" dirty="0" smtClean="0">
                <a:solidFill>
                  <a:srgbClr val="000099"/>
                </a:solidFill>
                <a:sym typeface="Symbol" pitchFamily="18" charset="2"/>
              </a:rPr>
              <a:t>sogar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b="1" dirty="0">
                <a:solidFill>
                  <a:srgbClr val="333399"/>
                </a:solidFill>
                <a:sym typeface="Symbol" pitchFamily="18" charset="2"/>
              </a:rPr>
              <a:t>Wärme bei hoher Temperatur</a:t>
            </a:r>
            <a:r>
              <a:rPr lang="de-DE" b="1" dirty="0">
                <a:solidFill>
                  <a:srgbClr val="000000"/>
                </a:solidFill>
                <a:sym typeface="Symbol" pitchFamily="18" charset="2"/>
              </a:rPr>
              <a:t>, z.B. </a:t>
            </a:r>
            <a:r>
              <a:rPr lang="de-DE" sz="2800" b="1" dirty="0">
                <a:solidFill>
                  <a:srgbClr val="333399"/>
                </a:solidFill>
                <a:sym typeface="Symbol" pitchFamily="18" charset="2"/>
              </a:rPr>
              <a:t>130 °C</a:t>
            </a:r>
            <a:endParaRPr lang="de-DE" sz="2800" dirty="0">
              <a:solidFill>
                <a:srgbClr val="333399"/>
              </a:solidFill>
              <a:sym typeface="Symbol" pitchFamily="18" charset="2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86042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COP einer dezentralen WP: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 dirty="0">
                <a:solidFill>
                  <a:srgbClr val="FF3300"/>
                </a:solidFill>
                <a:sym typeface="Symbol" pitchFamily="18" charset="2"/>
              </a:rPr>
              <a:t>COP</a:t>
            </a:r>
            <a:r>
              <a:rPr lang="de-DE" sz="2400" dirty="0">
                <a:solidFill>
                  <a:srgbClr val="FF3300"/>
                </a:solidFill>
                <a:sym typeface="Symbol" pitchFamily="18" charset="2"/>
              </a:rPr>
              <a:t> = </a:t>
            </a:r>
            <a:r>
              <a:rPr lang="de-DE" sz="2400" b="1" dirty="0">
                <a:solidFill>
                  <a:srgbClr val="FF3300"/>
                </a:solidFill>
                <a:sym typeface="Symbol" pitchFamily="18" charset="2"/>
              </a:rPr>
              <a:t>4</a:t>
            </a:r>
            <a:r>
              <a:rPr lang="de-DE" sz="2400" b="1" dirty="0">
                <a:solidFill>
                  <a:srgbClr val="000000"/>
                </a:solidFill>
                <a:sym typeface="Symbol" pitchFamily="18" charset="2"/>
              </a:rPr>
              <a:t> , </a:t>
            </a:r>
            <a:r>
              <a:rPr lang="de-DE" sz="1600" b="1" dirty="0">
                <a:solidFill>
                  <a:srgbClr val="000000"/>
                </a:solidFill>
                <a:sym typeface="Symbol" pitchFamily="18" charset="2"/>
              </a:rPr>
              <a:t>also ebenfalls </a:t>
            </a:r>
            <a:r>
              <a:rPr lang="de-DE" sz="2400" b="1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1600" b="1" dirty="0">
                <a:solidFill>
                  <a:srgbClr val="FF3300"/>
                </a:solidFill>
                <a:sym typeface="Symbol" pitchFamily="18" charset="2"/>
              </a:rPr>
              <a:t>40 %Punkte Wärme</a:t>
            </a:r>
            <a:r>
              <a:rPr lang="de-DE" sz="1600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Symbol" pitchFamily="18" charset="2"/>
              </a:rPr>
              <a:t/>
            </a:r>
            <a:br>
              <a:rPr lang="de-DE" sz="1600" dirty="0">
                <a:solidFill>
                  <a:srgbClr val="000000"/>
                </a:solidFill>
                <a:sym typeface="Symbol" pitchFamily="18" charset="2"/>
              </a:rPr>
            </a:b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beachte: </a:t>
            </a:r>
            <a:r>
              <a:rPr lang="de-DE" sz="2000" b="1" dirty="0">
                <a:solidFill>
                  <a:srgbClr val="FF3300"/>
                </a:solidFill>
                <a:sym typeface="Symbol" pitchFamily="18" charset="2"/>
              </a:rPr>
              <a:t>Wärme bei niedriger Temperatur, z.B</a:t>
            </a:r>
            <a:r>
              <a:rPr lang="de-DE" b="1" dirty="0">
                <a:solidFill>
                  <a:srgbClr val="FF3300"/>
                </a:solidFill>
                <a:sym typeface="Symbol" pitchFamily="18" charset="2"/>
              </a:rPr>
              <a:t>.  </a:t>
            </a:r>
            <a:r>
              <a:rPr lang="de-DE" b="1" dirty="0" err="1">
                <a:solidFill>
                  <a:srgbClr val="FF3300"/>
                </a:solidFill>
                <a:sym typeface="Symbol" pitchFamily="18" charset="2"/>
              </a:rPr>
              <a:t>30°C</a:t>
            </a:r>
            <a:endParaRPr lang="de-DE" b="1" dirty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79375" y="5492750"/>
            <a:ext cx="8609013" cy="1169988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Ein </a:t>
            </a:r>
            <a:r>
              <a:rPr lang="de-DE" sz="2800" b="1">
                <a:solidFill>
                  <a:srgbClr val="FF00FF"/>
                </a:solidFill>
              </a:rPr>
              <a:t>großes GuD </a:t>
            </a:r>
            <a:r>
              <a:rPr lang="de-DE" sz="2400">
                <a:solidFill>
                  <a:srgbClr val="000000"/>
                </a:solidFill>
              </a:rPr>
              <a:t>bringt auch im KWK-Betrieb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                                                       hervorragende Leistung.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Günstig für industriellem Wärmebedarf hoher Temperatur.</a:t>
            </a:r>
          </a:p>
        </p:txBody>
      </p:sp>
      <p:sp>
        <p:nvSpPr>
          <p:cNvPr id="78855" name="Oval 12"/>
          <p:cNvSpPr>
            <a:spLocks noChangeArrowheads="1"/>
          </p:cNvSpPr>
          <p:nvPr/>
        </p:nvSpPr>
        <p:spPr bwMode="auto">
          <a:xfrm>
            <a:off x="8855075" y="0"/>
            <a:ext cx="288925" cy="2889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6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91680" y="44624"/>
            <a:ext cx="5688632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 err="1" smtClean="0"/>
              <a:t>GuD</a:t>
            </a:r>
            <a:r>
              <a:rPr lang="de-DE" b="1" dirty="0" smtClean="0"/>
              <a:t> mit hohem </a:t>
            </a:r>
            <a:r>
              <a:rPr lang="de-DE" sz="2800" b="1" dirty="0" smtClean="0">
                <a:solidFill>
                  <a:srgbClr val="D60093"/>
                </a:solidFill>
                <a:sym typeface="Symbol" pitchFamily="18" charset="2"/>
              </a:rPr>
              <a:t></a:t>
            </a:r>
            <a:r>
              <a:rPr lang="de-DE" sz="2800" b="1" baseline="-25000" dirty="0" err="1" smtClean="0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800" b="1" baseline="-25000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b="1" dirty="0" smtClean="0"/>
              <a:t>und hoher </a:t>
            </a:r>
            <a:r>
              <a:rPr lang="de-DE" sz="2800" b="1" dirty="0" smtClean="0">
                <a:solidFill>
                  <a:srgbClr val="000099"/>
                </a:solidFill>
              </a:rPr>
              <a:t>COP = 6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für Wärmeauskopplung aus </a:t>
            </a:r>
            <a:r>
              <a:rPr lang="de-DE" b="1" dirty="0" smtClean="0">
                <a:solidFill>
                  <a:srgbClr val="7030A0"/>
                </a:solidFill>
              </a:rPr>
              <a:t>Stromeinbuße</a:t>
            </a:r>
            <a:endParaRPr lang="de-DE" b="1" dirty="0">
              <a:solidFill>
                <a:srgbClr val="7030A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980728"/>
            <a:ext cx="874871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     Abgasverluste = 10 %     (</a:t>
            </a:r>
            <a:r>
              <a:rPr lang="de-DE" sz="2000" dirty="0" err="1">
                <a:solidFill>
                  <a:srgbClr val="000000"/>
                </a:solidFill>
              </a:rPr>
              <a:t>umfasst</a:t>
            </a:r>
            <a:r>
              <a:rPr lang="de-DE" sz="2000" dirty="0">
                <a:solidFill>
                  <a:srgbClr val="000000"/>
                </a:solidFill>
              </a:rPr>
              <a:t> auch sonstige Betriebsverluste)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 dirty="0">
                <a:solidFill>
                  <a:srgbClr val="D60093"/>
                </a:solidFill>
              </a:rPr>
              <a:t>ohne</a:t>
            </a:r>
            <a:r>
              <a:rPr lang="de-DE" sz="2000" b="1" u="sng" dirty="0">
                <a:solidFill>
                  <a:srgbClr val="000000"/>
                </a:solidFill>
              </a:rPr>
              <a:t> KWK</a:t>
            </a:r>
            <a:r>
              <a:rPr lang="de-DE" sz="1400" dirty="0">
                <a:solidFill>
                  <a:srgbClr val="000000"/>
                </a:solidFill>
              </a:rPr>
              <a:t>: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</a:t>
            </a:r>
            <a:r>
              <a:rPr lang="de-DE" sz="2400" b="1" baseline="-25000" dirty="0" err="1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400" b="1" baseline="-25000" dirty="0">
                <a:solidFill>
                  <a:srgbClr val="D60093"/>
                </a:solidFill>
                <a:sym typeface="Symbol" pitchFamily="18" charset="2"/>
              </a:rPr>
              <a:t>    </a:t>
            </a:r>
            <a:r>
              <a:rPr lang="de-DE" sz="2400" b="1" dirty="0">
                <a:solidFill>
                  <a:srgbClr val="D60093"/>
                </a:solidFill>
                <a:sym typeface="Symbol" pitchFamily="18" charset="2"/>
              </a:rPr>
              <a:t>=</a:t>
            </a:r>
            <a:r>
              <a:rPr lang="de-DE" sz="2800" b="1" dirty="0">
                <a:solidFill>
                  <a:srgbClr val="D60093"/>
                </a:solidFill>
                <a:sym typeface="Symbol" pitchFamily="18" charset="2"/>
              </a:rPr>
              <a:t> 60%</a:t>
            </a:r>
            <a:r>
              <a:rPr lang="de-DE" sz="2000" b="1" dirty="0">
                <a:solidFill>
                  <a:srgbClr val="D60093"/>
                </a:solidFill>
                <a:sym typeface="Symbol" pitchFamily="18" charset="2"/>
              </a:rPr>
              <a:t>  , </a:t>
            </a:r>
            <a:r>
              <a:rPr lang="de-DE" sz="2000" b="1" dirty="0" smtClean="0">
                <a:solidFill>
                  <a:srgbClr val="D60093"/>
                </a:solidFill>
                <a:sym typeface="Symbol" pitchFamily="18" charset="2"/>
              </a:rPr>
              <a:t>davon  </a:t>
            </a:r>
            <a:r>
              <a:rPr lang="de-DE" sz="2000" b="1" dirty="0" smtClean="0">
                <a:solidFill>
                  <a:srgbClr val="FF0000"/>
                </a:solidFill>
                <a:sym typeface="Symbol" pitchFamily="18" charset="2"/>
              </a:rPr>
              <a:t>Wärmepumpenbetrieb mit JAZ = 4</a:t>
            </a:r>
            <a:endParaRPr lang="de-DE" sz="2000" dirty="0" smtClean="0">
              <a:solidFill>
                <a:srgbClr val="FF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 smtClean="0">
              <a:solidFill>
                <a:srgbClr val="D60093"/>
              </a:solidFill>
              <a:sym typeface="Symbol" pitchFamily="18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496" y="3717033"/>
            <a:ext cx="8964488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u="sng" dirty="0" smtClean="0">
                <a:sym typeface="Symbol" pitchFamily="18" charset="2"/>
              </a:rPr>
              <a:t>Frage:</a:t>
            </a:r>
            <a:r>
              <a:rPr lang="de-DE" sz="2000" b="1" u="sng" dirty="0" smtClean="0">
                <a:sym typeface="Symbol" pitchFamily="18" charset="2"/>
              </a:rPr>
              <a:t> </a:t>
            </a:r>
            <a:r>
              <a:rPr lang="de-DE" sz="2000" b="1" u="sng" dirty="0" smtClean="0">
                <a:solidFill>
                  <a:srgbClr val="7030A0"/>
                </a:solidFill>
                <a:sym typeface="Symbol" pitchFamily="18" charset="2"/>
              </a:rPr>
              <a:t>Mehrverbrauch</a:t>
            </a:r>
            <a:r>
              <a:rPr lang="de-DE" sz="2000" b="1" u="sng" dirty="0" smtClean="0">
                <a:sym typeface="Symbol" pitchFamily="18" charset="2"/>
              </a:rPr>
              <a:t> bei gleichem </a:t>
            </a:r>
            <a:r>
              <a:rPr lang="de-DE" sz="2000" b="1" u="sng" dirty="0" err="1" smtClean="0">
                <a:sym typeface="Symbol" pitchFamily="18" charset="2"/>
              </a:rPr>
              <a:t>output</a:t>
            </a:r>
            <a:r>
              <a:rPr lang="de-DE" sz="2000" b="1" u="sng" dirty="0" smtClean="0">
                <a:sym typeface="Symbol" pitchFamily="18" charset="2"/>
              </a:rPr>
              <a:t> an Strom und Wärme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ym typeface="Symbol" pitchFamily="18" charset="2"/>
              </a:rPr>
              <a:t> </a:t>
            </a:r>
            <a:r>
              <a:rPr lang="de-DE" sz="2000" b="1" dirty="0" smtClean="0">
                <a:sym typeface="Symbol" pitchFamily="18" charset="2"/>
              </a:rPr>
              <a:t> Bei </a:t>
            </a:r>
            <a:r>
              <a:rPr lang="de-DE" sz="2000" b="1" dirty="0" smtClean="0">
                <a:solidFill>
                  <a:srgbClr val="7030A0"/>
                </a:solidFill>
                <a:sym typeface="Symbol" pitchFamily="18" charset="2"/>
              </a:rPr>
              <a:t>PE-Faktor  </a:t>
            </a:r>
            <a:r>
              <a:rPr lang="de-DE" sz="2800" b="1" dirty="0" smtClean="0">
                <a:solidFill>
                  <a:srgbClr val="7030A0"/>
                </a:solidFill>
                <a:sym typeface="Symbol" pitchFamily="18" charset="2"/>
              </a:rPr>
              <a:t>f = 1.05 </a:t>
            </a:r>
            <a:r>
              <a:rPr lang="de-DE" sz="2000" b="1" dirty="0" smtClean="0">
                <a:sym typeface="Symbol" pitchFamily="18" charset="2"/>
              </a:rPr>
              <a:t>ergeben sich: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ym typeface="Symbol" pitchFamily="18" charset="2"/>
              </a:rPr>
              <a:t>     </a:t>
            </a:r>
            <a:r>
              <a:rPr lang="de-DE" sz="2400" b="1" dirty="0" smtClean="0">
                <a:solidFill>
                  <a:srgbClr val="7030A0"/>
                </a:solidFill>
                <a:sym typeface="Symbol" pitchFamily="18" charset="2"/>
              </a:rPr>
              <a:t>f </a:t>
            </a:r>
            <a:r>
              <a:rPr lang="de-DE" sz="2400" b="1" dirty="0" smtClean="0">
                <a:sym typeface="Symbol" pitchFamily="18" charset="2"/>
              </a:rPr>
              <a:t>*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 </a:t>
            </a:r>
            <a:r>
              <a:rPr lang="de-DE" sz="2400" b="1" baseline="-25000" dirty="0" err="1" smtClean="0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sz="2400" b="1" baseline="-25000" dirty="0" smtClean="0">
                <a:solidFill>
                  <a:srgbClr val="D60093"/>
                </a:solidFill>
                <a:sym typeface="Symbol" pitchFamily="18" charset="2"/>
              </a:rPr>
              <a:t>    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= 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63%</a:t>
            </a:r>
            <a:r>
              <a:rPr lang="de-DE" sz="1400" dirty="0" smtClean="0">
                <a:solidFill>
                  <a:srgbClr val="D60093"/>
                </a:solidFill>
                <a:sym typeface="Symbol" pitchFamily="18" charset="2"/>
              </a:rPr>
              <a:t>Punkte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 Strom 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,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davon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  </a:t>
            </a:r>
            <a:r>
              <a:rPr lang="de-DE" sz="2800" b="1" dirty="0" smtClean="0">
                <a:solidFill>
                  <a:srgbClr val="D60093"/>
                </a:solidFill>
                <a:sym typeface="Symbol" pitchFamily="18" charset="2"/>
              </a:rPr>
              <a:t>9%</a:t>
            </a:r>
            <a:r>
              <a:rPr lang="de-DE" sz="1400" b="1" dirty="0" smtClean="0">
                <a:solidFill>
                  <a:srgbClr val="D60093"/>
                </a:solidFill>
                <a:sym typeface="Symbol" pitchFamily="18" charset="2"/>
              </a:rPr>
              <a:t>Punkte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für WP-Betrieb </a:t>
            </a:r>
            <a:r>
              <a:rPr lang="de-DE" dirty="0" smtClean="0">
                <a:solidFill>
                  <a:srgbClr val="D60093"/>
                </a:solidFill>
                <a:sym typeface="Symbol" pitchFamily="18" charset="2"/>
              </a:rPr>
              <a:t>verwenden: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b="1" dirty="0" smtClean="0">
                <a:sym typeface="Symbol" pitchFamily="18" charset="2"/>
              </a:rPr>
              <a:t>ergibt: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             </a:t>
            </a:r>
            <a:r>
              <a:rPr lang="de-DE" sz="1600" b="1" dirty="0" smtClean="0">
                <a:sym typeface="Symbol" pitchFamily="18" charset="2"/>
              </a:rPr>
              <a:t> </a:t>
            </a:r>
            <a:r>
              <a:rPr lang="de-DE" b="1" dirty="0" smtClean="0">
                <a:solidFill>
                  <a:srgbClr val="7030A0"/>
                </a:solidFill>
                <a:sym typeface="Symbol" pitchFamily="18" charset="2"/>
              </a:rPr>
              <a:t>f </a:t>
            </a:r>
            <a:r>
              <a:rPr lang="de-DE" b="1" dirty="0" smtClean="0">
                <a:sym typeface="Symbol" pitchFamily="18" charset="2"/>
              </a:rPr>
              <a:t>*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</a:t>
            </a:r>
            <a:r>
              <a:rPr lang="de-DE" b="1" baseline="-25000" dirty="0" err="1" smtClean="0">
                <a:solidFill>
                  <a:srgbClr val="D60093"/>
                </a:solidFill>
                <a:sym typeface="Symbol" pitchFamily="18" charset="2"/>
              </a:rPr>
              <a:t>el</a:t>
            </a:r>
            <a:r>
              <a:rPr lang="de-DE" b="1" baseline="-25000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- 9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=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63 - 9   =  </a:t>
            </a:r>
            <a:r>
              <a:rPr lang="de-DE" sz="2400" b="1" dirty="0" smtClean="0">
                <a:solidFill>
                  <a:schemeClr val="accent4"/>
                </a:solidFill>
                <a:sym typeface="Symbol" pitchFamily="18" charset="2"/>
              </a:rPr>
              <a:t>54%</a:t>
            </a:r>
            <a:r>
              <a:rPr lang="de-DE" sz="1400" dirty="0" smtClean="0">
                <a:solidFill>
                  <a:schemeClr val="accent4"/>
                </a:solidFill>
                <a:sym typeface="Symbol" pitchFamily="18" charset="2"/>
              </a:rPr>
              <a:t>Punkte</a:t>
            </a:r>
            <a:r>
              <a:rPr lang="de-DE" b="1" dirty="0" smtClean="0">
                <a:solidFill>
                  <a:schemeClr val="accent4"/>
                </a:solidFill>
                <a:sym typeface="Symbol" pitchFamily="18" charset="2"/>
              </a:rPr>
              <a:t> Strom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dirty="0" smtClean="0">
                <a:solidFill>
                  <a:srgbClr val="D60093"/>
                </a:solidFill>
                <a:sym typeface="Symbol" pitchFamily="18" charset="2"/>
              </a:rPr>
              <a:t>    </a:t>
            </a:r>
            <a:r>
              <a:rPr lang="de-DE" dirty="0" smtClean="0">
                <a:sym typeface="Symbol" pitchFamily="18" charset="2"/>
              </a:rPr>
              <a:t>und</a:t>
            </a:r>
            <a:r>
              <a:rPr lang="de-DE" dirty="0" smtClean="0">
                <a:solidFill>
                  <a:srgbClr val="7030A0"/>
                </a:solidFill>
                <a:sym typeface="Symbol" pitchFamily="18" charset="2"/>
              </a:rPr>
              <a:t>       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9 * </a:t>
            </a:r>
            <a:r>
              <a:rPr lang="de-DE" b="1" dirty="0" smtClean="0">
                <a:solidFill>
                  <a:srgbClr val="FF0000"/>
                </a:solidFill>
                <a:sym typeface="Symbol" pitchFamily="18" charset="2"/>
              </a:rPr>
              <a:t>JAZ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=   9 * </a:t>
            </a:r>
            <a:r>
              <a:rPr lang="de-DE" b="1" dirty="0" smtClean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b="1" dirty="0" smtClean="0">
                <a:solidFill>
                  <a:srgbClr val="D60093"/>
                </a:solidFill>
                <a:sym typeface="Symbol" pitchFamily="18" charset="2"/>
              </a:rPr>
              <a:t>   =  </a:t>
            </a:r>
            <a:r>
              <a:rPr lang="de-DE" sz="2400" b="1" dirty="0" smtClean="0">
                <a:solidFill>
                  <a:srgbClr val="000099"/>
                </a:solidFill>
                <a:sym typeface="Symbol" pitchFamily="18" charset="2"/>
              </a:rPr>
              <a:t>36%</a:t>
            </a:r>
            <a:r>
              <a:rPr lang="de-DE" sz="1400" b="1" dirty="0" smtClean="0">
                <a:solidFill>
                  <a:srgbClr val="000099"/>
                </a:solidFill>
                <a:sym typeface="Symbol" pitchFamily="18" charset="2"/>
              </a:rPr>
              <a:t>Punkte</a:t>
            </a:r>
            <a:r>
              <a:rPr lang="de-DE" b="1" dirty="0" smtClean="0">
                <a:solidFill>
                  <a:srgbClr val="000099"/>
                </a:solidFill>
                <a:sym typeface="Symbol" pitchFamily="18" charset="2"/>
              </a:rPr>
              <a:t> Wärme </a:t>
            </a:r>
            <a:r>
              <a:rPr lang="de-DE" sz="2000" b="1" dirty="0" smtClean="0">
                <a:solidFill>
                  <a:srgbClr val="7030A0"/>
                </a:solidFill>
                <a:sym typeface="Symbol" pitchFamily="18" charset="2"/>
              </a:rPr>
              <a:t>      </a:t>
            </a:r>
            <a:endParaRPr lang="de-DE" sz="2000" b="1" dirty="0">
              <a:solidFill>
                <a:srgbClr val="7030A0"/>
              </a:solidFill>
              <a:sym typeface="Symbol" pitchFamily="18" charset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496" y="-27384"/>
            <a:ext cx="15841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Betrachte </a:t>
            </a:r>
            <a:r>
              <a:rPr lang="de-DE" sz="1400" b="1" dirty="0" smtClean="0"/>
              <a:t>nun</a:t>
            </a:r>
          </a:p>
          <a:p>
            <a:r>
              <a:rPr lang="de-DE" sz="1400" b="1" dirty="0" smtClean="0"/>
              <a:t> </a:t>
            </a:r>
            <a:r>
              <a:rPr lang="de-DE" sz="1400" b="1" u="sng" dirty="0" smtClean="0"/>
              <a:t>ein </a:t>
            </a:r>
            <a:r>
              <a:rPr lang="de-DE" sz="1400" b="1" u="sng" dirty="0" smtClean="0">
                <a:solidFill>
                  <a:srgbClr val="CC00CC"/>
                </a:solidFill>
              </a:rPr>
              <a:t>Super-KWK</a:t>
            </a:r>
            <a:r>
              <a:rPr lang="de-DE" sz="1400" b="1" u="sng" dirty="0" smtClean="0"/>
              <a:t> </a:t>
            </a:r>
            <a:r>
              <a:rPr lang="de-DE" sz="1400" b="1" dirty="0" smtClean="0"/>
              <a:t>: </a:t>
            </a:r>
            <a:endParaRPr lang="de-DE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2060848"/>
            <a:ext cx="8280920" cy="138499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u="sng" dirty="0">
                <a:solidFill>
                  <a:srgbClr val="000000"/>
                </a:solidFill>
              </a:rPr>
              <a:t>mit </a:t>
            </a:r>
            <a:r>
              <a:rPr lang="de-DE" sz="2000" b="1" u="sng" dirty="0">
                <a:solidFill>
                  <a:srgbClr val="333399"/>
                </a:solidFill>
              </a:rPr>
              <a:t>voller KWK</a:t>
            </a:r>
            <a:r>
              <a:rPr lang="de-DE" sz="1400" dirty="0">
                <a:solidFill>
                  <a:srgbClr val="000000"/>
                </a:solidFill>
              </a:rPr>
              <a:t>:          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el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baseline="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de-DE" sz="2800" b="1" dirty="0" smtClean="0">
                <a:solidFill>
                  <a:srgbClr val="000000"/>
                </a:solidFill>
                <a:sym typeface="Symbol" pitchFamily="18" charset="2"/>
              </a:rPr>
              <a:t>54%</a:t>
            </a:r>
            <a:r>
              <a:rPr lang="de-DE" sz="28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dirty="0" smtClean="0">
                <a:solidFill>
                  <a:srgbClr val="000000"/>
                </a:solidFill>
                <a:sym typeface="Symbol" pitchFamily="18" charset="2"/>
              </a:rPr>
              <a:t>also  </a:t>
            </a:r>
            <a:r>
              <a:rPr lang="de-DE" sz="2000" b="1" dirty="0" smtClean="0">
                <a:solidFill>
                  <a:srgbClr val="CC00CC"/>
                </a:solidFill>
                <a:sym typeface="Symbol" pitchFamily="18" charset="2"/>
              </a:rPr>
              <a:t>nur</a:t>
            </a:r>
            <a:r>
              <a:rPr lang="de-DE" sz="20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800" b="1" dirty="0" smtClean="0">
                <a:solidFill>
                  <a:srgbClr val="D60093"/>
                </a:solidFill>
                <a:sym typeface="Symbol" pitchFamily="18" charset="2"/>
              </a:rPr>
              <a:t>6%</a:t>
            </a:r>
            <a:r>
              <a:rPr lang="de-DE" sz="2000" b="1" dirty="0" smtClean="0">
                <a:solidFill>
                  <a:srgbClr val="D60093"/>
                </a:solidFill>
                <a:sym typeface="Symbol" pitchFamily="18" charset="2"/>
              </a:rPr>
              <a:t> </a:t>
            </a:r>
            <a:r>
              <a:rPr lang="de-DE" sz="2000" b="1" dirty="0">
                <a:solidFill>
                  <a:srgbClr val="CC00CC"/>
                </a:solidFill>
                <a:sym typeface="Symbol" pitchFamily="18" charset="2"/>
              </a:rPr>
              <a:t>Stromeinbuße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            Fernwärme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de-DE" sz="2400" baseline="-25000" dirty="0" err="1">
                <a:solidFill>
                  <a:srgbClr val="000000"/>
                </a:solidFill>
                <a:sym typeface="Symbol" pitchFamily="18" charset="2"/>
              </a:rPr>
              <a:t>th</a:t>
            </a:r>
            <a:r>
              <a:rPr lang="de-DE" sz="2400" baseline="25000" dirty="0" err="1">
                <a:solidFill>
                  <a:srgbClr val="000000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b="1" dirty="0" smtClean="0">
                <a:solidFill>
                  <a:srgbClr val="333399"/>
                </a:solidFill>
                <a:sym typeface="Symbol" pitchFamily="18" charset="2"/>
              </a:rPr>
              <a:t>36%</a:t>
            </a:r>
            <a:r>
              <a:rPr lang="de-DE" sz="28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1600" dirty="0">
                <a:solidFill>
                  <a:srgbClr val="000000"/>
                </a:solidFill>
                <a:sym typeface="Symbol" pitchFamily="18" charset="2"/>
              </a:rPr>
              <a:t>=(100 -10 -</a:t>
            </a:r>
            <a:r>
              <a:rPr lang="de-DE" sz="1600" dirty="0" smtClean="0">
                <a:solidFill>
                  <a:srgbClr val="000000"/>
                </a:solidFill>
                <a:sym typeface="Symbol" pitchFamily="18" charset="2"/>
              </a:rPr>
              <a:t>54%)</a:t>
            </a:r>
            <a:endParaRPr lang="de-DE" dirty="0">
              <a:solidFill>
                <a:srgbClr val="000000"/>
              </a:solidFill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sym typeface="Symbol" pitchFamily="18" charset="2"/>
              </a:rPr>
              <a:t>    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000" u="sng" dirty="0">
                <a:solidFill>
                  <a:srgbClr val="000000"/>
                </a:solidFill>
                <a:sym typeface="Symbol" pitchFamily="18" charset="2"/>
              </a:rPr>
              <a:t>„COP“ der </a:t>
            </a:r>
            <a:r>
              <a:rPr lang="de-DE" sz="2000" u="sng" dirty="0">
                <a:solidFill>
                  <a:srgbClr val="990099"/>
                </a:solidFill>
                <a:sym typeface="Symbol" pitchFamily="18" charset="2"/>
              </a:rPr>
              <a:t>Stromeinbuße</a:t>
            </a:r>
            <a:r>
              <a:rPr lang="de-DE" sz="2000" dirty="0">
                <a:solidFill>
                  <a:srgbClr val="000000"/>
                </a:solidFill>
                <a:sym typeface="Symbol" pitchFamily="18" charset="2"/>
              </a:rPr>
              <a:t>: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de-DE" sz="2400" b="1" dirty="0">
                <a:solidFill>
                  <a:srgbClr val="333399"/>
                </a:solidFill>
                <a:sym typeface="Symbol" pitchFamily="18" charset="2"/>
              </a:rPr>
              <a:t>COP</a:t>
            </a:r>
            <a:r>
              <a:rPr lang="de-DE" sz="2400" b="1" baseline="-25000" dirty="0">
                <a:solidFill>
                  <a:srgbClr val="333399"/>
                </a:solidFill>
                <a:sym typeface="Symbol" pitchFamily="18" charset="2"/>
              </a:rPr>
              <a:t>KWK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de-DE" sz="2400" dirty="0" smtClean="0">
                <a:solidFill>
                  <a:srgbClr val="333399"/>
                </a:solidFill>
                <a:sym typeface="Symbol" pitchFamily="18" charset="2"/>
              </a:rPr>
              <a:t>36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de-DE" sz="2400" b="1" dirty="0" smtClean="0">
                <a:solidFill>
                  <a:srgbClr val="D60093"/>
                </a:solidFill>
                <a:sym typeface="Symbol" pitchFamily="18" charset="2"/>
              </a:rPr>
              <a:t>6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de-DE" sz="2800" b="1" dirty="0" smtClean="0">
                <a:solidFill>
                  <a:srgbClr val="333399"/>
                </a:solidFill>
                <a:sym typeface="Symbol" pitchFamily="18" charset="2"/>
              </a:rPr>
              <a:t>6</a:t>
            </a:r>
            <a:r>
              <a:rPr lang="de-DE" sz="28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de-DE" sz="24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de-DE" sz="8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436096" y="2492896"/>
            <a:ext cx="2952328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044" y="6228601"/>
            <a:ext cx="9153468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Fazit:   </a:t>
            </a:r>
            <a:r>
              <a:rPr lang="de-DE" sz="2800" b="1" dirty="0" smtClean="0"/>
              <a:t>{</a:t>
            </a:r>
            <a:r>
              <a:rPr lang="de-DE" sz="2800" b="1" dirty="0" err="1" smtClean="0">
                <a:solidFill>
                  <a:srgbClr val="FF0000"/>
                </a:solidFill>
              </a:rPr>
              <a:t>GuD</a:t>
            </a:r>
            <a:r>
              <a:rPr lang="de-DE" sz="2800" b="1" dirty="0" smtClean="0">
                <a:solidFill>
                  <a:srgbClr val="FF0000"/>
                </a:solidFill>
              </a:rPr>
              <a:t> + WP</a:t>
            </a:r>
            <a:r>
              <a:rPr lang="de-DE" sz="2800" b="1" dirty="0" smtClean="0"/>
              <a:t>}  </a:t>
            </a:r>
            <a:r>
              <a:rPr lang="de-DE" dirty="0" smtClean="0"/>
              <a:t>bräuchte </a:t>
            </a:r>
            <a:r>
              <a:rPr lang="de-DE" sz="2400" b="1" dirty="0" smtClean="0">
                <a:solidFill>
                  <a:srgbClr val="7030A0"/>
                </a:solidFill>
              </a:rPr>
              <a:t>nur  </a:t>
            </a:r>
            <a:r>
              <a:rPr lang="de-DE" sz="3200" b="1" dirty="0" smtClean="0">
                <a:solidFill>
                  <a:srgbClr val="7030A0"/>
                </a:solidFill>
              </a:rPr>
              <a:t>5%</a:t>
            </a:r>
            <a:r>
              <a:rPr lang="de-DE" sz="2400" b="1" dirty="0" smtClean="0">
                <a:solidFill>
                  <a:srgbClr val="7030A0"/>
                </a:solidFill>
              </a:rPr>
              <a:t> mehr </a:t>
            </a:r>
            <a:r>
              <a:rPr lang="de-DE" dirty="0" smtClean="0"/>
              <a:t>Erdgas als </a:t>
            </a:r>
            <a:r>
              <a:rPr lang="de-DE" sz="2400" b="1" dirty="0" smtClean="0">
                <a:solidFill>
                  <a:srgbClr val="CC00FF"/>
                </a:solidFill>
              </a:rPr>
              <a:t>Super KWK </a:t>
            </a:r>
            <a:endParaRPr lang="de-DE" sz="24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215900" y="908720"/>
            <a:ext cx="8766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 Die Versorgung unter Einsatz von </a:t>
            </a:r>
            <a:r>
              <a:rPr lang="de-DE" sz="2000" b="1" dirty="0">
                <a:solidFill>
                  <a:srgbClr val="990099"/>
                </a:solidFill>
              </a:rPr>
              <a:t>KWK-Anlagen</a:t>
            </a:r>
            <a:r>
              <a:rPr lang="de-DE" sz="2000" dirty="0">
                <a:solidFill>
                  <a:srgbClr val="000000"/>
                </a:solidFill>
              </a:rPr>
              <a:t> ist der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                                  getrennten Versorgung mit Brennwertkessel und </a:t>
            </a:r>
            <a:r>
              <a:rPr lang="de-DE" sz="2000" dirty="0" err="1">
                <a:solidFill>
                  <a:srgbClr val="000000"/>
                </a:solidFill>
              </a:rPr>
              <a:t>GuD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meist knapp aber </a:t>
            </a:r>
            <a:r>
              <a:rPr lang="de-DE" sz="2000" b="1" dirty="0">
                <a:solidFill>
                  <a:srgbClr val="990099"/>
                </a:solidFill>
              </a:rPr>
              <a:t>keineswegs grundsätzlich überlegen</a:t>
            </a:r>
            <a:r>
              <a:rPr lang="de-DE" sz="2000" dirty="0">
                <a:solidFill>
                  <a:srgbClr val="000000"/>
                </a:solidFill>
              </a:rPr>
              <a:t>.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 Es kommt nicht nur auf die Anlage  sondern ganz erheblich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auch auf </a:t>
            </a:r>
            <a:r>
              <a:rPr lang="de-DE" sz="2000" dirty="0">
                <a:solidFill>
                  <a:srgbClr val="0033CC"/>
                </a:solidFill>
              </a:rPr>
              <a:t>die Betriebsweise</a:t>
            </a:r>
            <a:r>
              <a:rPr lang="de-DE" sz="2000" dirty="0">
                <a:solidFill>
                  <a:srgbClr val="000000"/>
                </a:solidFill>
              </a:rPr>
              <a:t> an. 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179388" y="3212976"/>
            <a:ext cx="86074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Die </a:t>
            </a:r>
            <a:r>
              <a:rPr lang="de-DE" sz="2000" b="1" dirty="0">
                <a:solidFill>
                  <a:srgbClr val="FF3300"/>
                </a:solidFill>
              </a:rPr>
              <a:t>KWK unterliegt</a:t>
            </a:r>
            <a:r>
              <a:rPr lang="de-DE" sz="2000" dirty="0">
                <a:solidFill>
                  <a:srgbClr val="000000"/>
                </a:solidFill>
              </a:rPr>
              <a:t> deutlich im technischen Wettbewerb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                                                   mit </a:t>
            </a:r>
            <a:r>
              <a:rPr lang="de-DE" sz="2000" b="1" dirty="0" err="1">
                <a:solidFill>
                  <a:srgbClr val="FF3300"/>
                </a:solidFill>
              </a:rPr>
              <a:t>GuD</a:t>
            </a:r>
            <a:r>
              <a:rPr lang="de-DE" sz="2000" b="1" dirty="0">
                <a:solidFill>
                  <a:srgbClr val="FF3300"/>
                </a:solidFill>
              </a:rPr>
              <a:t>-Kraftwerk und Wärmepumpe</a:t>
            </a:r>
            <a:r>
              <a:rPr lang="de-DE" sz="2000" dirty="0">
                <a:solidFill>
                  <a:srgbClr val="000000"/>
                </a:solidFill>
              </a:rPr>
              <a:t>.</a:t>
            </a:r>
            <a:br>
              <a:rPr lang="de-DE" sz="2000" dirty="0">
                <a:solidFill>
                  <a:srgbClr val="000000"/>
                </a:solidFill>
              </a:rPr>
            </a:br>
            <a:endParaRPr lang="de-DE" sz="2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Eine </a:t>
            </a:r>
            <a:r>
              <a:rPr lang="de-DE" sz="2000" b="1" dirty="0">
                <a:solidFill>
                  <a:srgbClr val="333399"/>
                </a:solidFill>
              </a:rPr>
              <a:t>herausragende Subventionierung</a:t>
            </a:r>
            <a:r>
              <a:rPr lang="de-DE" sz="2000" dirty="0">
                <a:solidFill>
                  <a:srgbClr val="000000"/>
                </a:solidFill>
              </a:rPr>
              <a:t> der KWK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            führt zu einem </a:t>
            </a:r>
            <a:r>
              <a:rPr lang="de-DE" sz="2000" b="1" dirty="0">
                <a:solidFill>
                  <a:srgbClr val="333399"/>
                </a:solidFill>
              </a:rPr>
              <a:t>suboptimalen Ergebnis</a:t>
            </a:r>
            <a:r>
              <a:rPr lang="de-DE" sz="2000" dirty="0">
                <a:solidFill>
                  <a:srgbClr val="000000"/>
                </a:solidFill>
              </a:rPr>
              <a:t> bei der Energie-Effizienz.</a:t>
            </a:r>
            <a:r>
              <a:rPr lang="de-DE" sz="1400" dirty="0">
                <a:solidFill>
                  <a:srgbClr val="000000"/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215900" y="188913"/>
            <a:ext cx="1243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u="sng" dirty="0">
                <a:solidFill>
                  <a:srgbClr val="000000"/>
                </a:solidFill>
              </a:rPr>
              <a:t>Fazit: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7504" y="544696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die Wärmeauskopplung aus einem </a:t>
            </a:r>
            <a:r>
              <a:rPr lang="de-DE" b="1" dirty="0" smtClean="0">
                <a:solidFill>
                  <a:srgbClr val="FF0000"/>
                </a:solidFill>
              </a:rPr>
              <a:t>großen optimierten </a:t>
            </a:r>
            <a:r>
              <a:rPr lang="de-DE" dirty="0" err="1" smtClean="0"/>
              <a:t>GuD</a:t>
            </a:r>
            <a:r>
              <a:rPr lang="de-DE" dirty="0" smtClean="0"/>
              <a:t> wäre optimal,</a:t>
            </a:r>
            <a:br>
              <a:rPr lang="de-DE" dirty="0" smtClean="0"/>
            </a:br>
            <a:r>
              <a:rPr lang="de-DE" dirty="0" smtClean="0"/>
              <a:t>                          aber doch </a:t>
            </a:r>
            <a:r>
              <a:rPr lang="de-DE" dirty="0" smtClean="0">
                <a:solidFill>
                  <a:srgbClr val="7030A0"/>
                </a:solidFill>
              </a:rPr>
              <a:t>nur geringfügig effizienter </a:t>
            </a:r>
            <a:r>
              <a:rPr lang="de-DE" dirty="0" smtClean="0"/>
              <a:t>als { </a:t>
            </a:r>
            <a:r>
              <a:rPr lang="de-DE" dirty="0" smtClean="0">
                <a:solidFill>
                  <a:srgbClr val="FF0000"/>
                </a:solidFill>
              </a:rPr>
              <a:t>dieses</a:t>
            </a:r>
            <a:r>
              <a:rPr lang="de-DE" dirty="0" smtClean="0"/>
              <a:t> </a:t>
            </a:r>
            <a:r>
              <a:rPr lang="de-DE" dirty="0" err="1" smtClean="0"/>
              <a:t>GuD</a:t>
            </a:r>
            <a:r>
              <a:rPr lang="de-DE" dirty="0" smtClean="0"/>
              <a:t> +WP}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923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43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250825" y="764158"/>
            <a:ext cx="8748713" cy="60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3000" b="1" dirty="0">
                <a:solidFill>
                  <a:srgbClr val="000000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sz="2400" b="1" dirty="0" err="1">
                <a:solidFill>
                  <a:srgbClr val="000000"/>
                </a:solidFill>
              </a:rPr>
              <a:t>KWK</a:t>
            </a:r>
            <a:r>
              <a:rPr lang="de-DE" sz="2400" b="1" dirty="0">
                <a:solidFill>
                  <a:srgbClr val="000000"/>
                </a:solidFill>
              </a:rPr>
              <a:t> – eine </a:t>
            </a:r>
            <a:r>
              <a:rPr lang="de-DE" sz="2400" b="1" u="sng" dirty="0">
                <a:solidFill>
                  <a:srgbClr val="000000"/>
                </a:solidFill>
              </a:rPr>
              <a:t>ökologische Sackgasse</a:t>
            </a:r>
            <a:r>
              <a:rPr lang="de-DE" sz="2400" b="1" dirty="0">
                <a:solidFill>
                  <a:srgbClr val="000000"/>
                </a:solidFill>
              </a:rPr>
              <a:t>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</a:rPr>
              <a:t>     N</a:t>
            </a:r>
            <a:r>
              <a:rPr lang="de-DE" sz="1600" b="1" dirty="0">
                <a:solidFill>
                  <a:srgbClr val="000000"/>
                </a:solidFill>
              </a:rPr>
              <a:t>ach Installation einer dezentralen </a:t>
            </a:r>
            <a:r>
              <a:rPr lang="de-DE" sz="1600" b="1" dirty="0" err="1">
                <a:solidFill>
                  <a:srgbClr val="000000"/>
                </a:solidFill>
              </a:rPr>
              <a:t>KWK</a:t>
            </a:r>
            <a:r>
              <a:rPr lang="de-DE" sz="1600" b="1" dirty="0">
                <a:solidFill>
                  <a:srgbClr val="000000"/>
                </a:solidFill>
              </a:rPr>
              <a:t> gibt es  </a:t>
            </a:r>
            <a:r>
              <a:rPr lang="de-DE" sz="2400" b="1" dirty="0">
                <a:solidFill>
                  <a:srgbClr val="FF3300"/>
                </a:solidFill>
              </a:rPr>
              <a:t>kaum noch  Anreize</a:t>
            </a:r>
            <a:r>
              <a:rPr lang="de-DE" sz="1600" b="1" dirty="0">
                <a:solidFill>
                  <a:srgbClr val="FF3300"/>
                </a:solidFill>
              </a:rPr>
              <a:t> </a:t>
            </a:r>
            <a:r>
              <a:rPr lang="de-DE" sz="1600" b="1" dirty="0">
                <a:solidFill>
                  <a:srgbClr val="000000"/>
                </a:solidFill>
              </a:rPr>
              <a:t>zur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FF3300"/>
                </a:solidFill>
              </a:rPr>
              <a:t>       </a:t>
            </a:r>
            <a:r>
              <a:rPr lang="de-DE" sz="1600" b="1" dirty="0">
                <a:solidFill>
                  <a:srgbClr val="000000"/>
                </a:solidFill>
              </a:rPr>
              <a:t>  -  weiteren </a:t>
            </a:r>
            <a:r>
              <a:rPr lang="de-DE" sz="1600" b="1" dirty="0">
                <a:solidFill>
                  <a:srgbClr val="0033CC"/>
                </a:solidFill>
              </a:rPr>
              <a:t>thermischen Sanierung</a:t>
            </a:r>
            <a:r>
              <a:rPr lang="de-DE" sz="1600" b="1" dirty="0">
                <a:solidFill>
                  <a:srgbClr val="000000"/>
                </a:solidFill>
              </a:rPr>
              <a:t/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     -  Nutzung von Thermischer </a:t>
            </a:r>
            <a:r>
              <a:rPr lang="de-DE" sz="1600" b="1" dirty="0">
                <a:solidFill>
                  <a:srgbClr val="009900"/>
                </a:solidFill>
              </a:rPr>
              <a:t>Solarenergie </a:t>
            </a:r>
            <a:r>
              <a:rPr lang="de-DE" sz="1600" b="1" dirty="0">
                <a:solidFill>
                  <a:srgbClr val="000000"/>
                </a:solidFill>
              </a:rPr>
              <a:t>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3600" b="1" dirty="0">
                <a:solidFill>
                  <a:srgbClr val="000000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  WP als </a:t>
            </a:r>
            <a:r>
              <a:rPr lang="de-DE" sz="2400" b="1" u="sng" dirty="0">
                <a:solidFill>
                  <a:srgbClr val="CC00CC"/>
                </a:solidFill>
              </a:rPr>
              <a:t>Senke</a:t>
            </a:r>
            <a:r>
              <a:rPr lang="de-DE" sz="2400" b="1" dirty="0">
                <a:solidFill>
                  <a:srgbClr val="CC00CC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für fluktuierenden  Wind- und PV- Strom</a:t>
            </a:r>
            <a:r>
              <a:rPr lang="de-DE" b="1" dirty="0">
                <a:solidFill>
                  <a:srgbClr val="000000"/>
                </a:solidFill>
              </a:rPr>
              <a:t/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sz="1200" b="1" dirty="0">
                <a:solidFill>
                  <a:srgbClr val="000000"/>
                </a:solidFill>
              </a:rPr>
              <a:t>       </a:t>
            </a:r>
            <a:br>
              <a:rPr lang="de-DE" sz="1200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     - 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b="1" dirty="0" smtClean="0">
                <a:solidFill>
                  <a:srgbClr val="993300"/>
                </a:solidFill>
              </a:rPr>
              <a:t>E</a:t>
            </a:r>
            <a:r>
              <a:rPr lang="de-DE" sz="1600" dirty="0" smtClean="0">
                <a:solidFill>
                  <a:srgbClr val="000000"/>
                </a:solidFill>
              </a:rPr>
              <a:t>ine </a:t>
            </a:r>
            <a:r>
              <a:rPr lang="de-DE" sz="1600" b="1" u="sng" dirty="0">
                <a:solidFill>
                  <a:srgbClr val="008000"/>
                </a:solidFill>
              </a:rPr>
              <a:t>künftige</a:t>
            </a:r>
            <a:r>
              <a:rPr lang="de-DE" sz="1600" b="1" u="sng" dirty="0">
                <a:solidFill>
                  <a:srgbClr val="000000"/>
                </a:solidFill>
              </a:rPr>
              <a:t> </a:t>
            </a:r>
            <a:r>
              <a:rPr lang="de-DE" sz="1600" b="1" u="sng" dirty="0">
                <a:solidFill>
                  <a:srgbClr val="993300"/>
                </a:solidFill>
              </a:rPr>
              <a:t>Gretchenfrage</a:t>
            </a:r>
            <a:r>
              <a:rPr lang="de-DE" sz="1600" b="1" u="sng" dirty="0">
                <a:solidFill>
                  <a:srgbClr val="000000"/>
                </a:solidFill>
              </a:rPr>
              <a:t>:</a:t>
            </a:r>
            <a:r>
              <a:rPr lang="de-DE" sz="1600" b="1" dirty="0">
                <a:solidFill>
                  <a:srgbClr val="000000"/>
                </a:solidFill>
              </a:rPr>
              <a:t>   </a:t>
            </a:r>
            <a:r>
              <a:rPr lang="de-DE" sz="1600" dirty="0">
                <a:solidFill>
                  <a:srgbClr val="000000"/>
                </a:solidFill>
              </a:rPr>
              <a:t>Warum soll man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8000"/>
                </a:solidFill>
              </a:rPr>
              <a:t>bei Stromüberfluss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8000"/>
                </a:solidFill>
              </a:rPr>
              <a:t>(Wind + PV)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                                                           </a:t>
            </a:r>
            <a:r>
              <a:rPr lang="de-DE" sz="1600" dirty="0">
                <a:solidFill>
                  <a:srgbClr val="000000"/>
                </a:solidFill>
              </a:rPr>
              <a:t>noch und sogar vorrangig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                                                        </a:t>
            </a:r>
            <a:r>
              <a:rPr lang="de-DE" sz="1600" b="1" dirty="0">
                <a:solidFill>
                  <a:srgbClr val="993300"/>
                </a:solidFill>
              </a:rPr>
              <a:t>Erdgas  in </a:t>
            </a:r>
            <a:r>
              <a:rPr lang="de-DE" sz="1600" b="1" dirty="0" err="1">
                <a:solidFill>
                  <a:srgbClr val="993300"/>
                </a:solidFill>
              </a:rPr>
              <a:t>KWK</a:t>
            </a:r>
            <a:r>
              <a:rPr lang="de-DE" sz="1600" b="1" dirty="0">
                <a:solidFill>
                  <a:srgbClr val="993300"/>
                </a:solidFill>
              </a:rPr>
              <a:t>- Anlagen</a:t>
            </a:r>
            <a:r>
              <a:rPr lang="de-DE" sz="1600" b="1" dirty="0">
                <a:solidFill>
                  <a:srgbClr val="000000"/>
                </a:solidFill>
              </a:rPr>
              <a:t> verbrennen </a:t>
            </a:r>
            <a:r>
              <a:rPr lang="de-DE" sz="1600" b="1" dirty="0" smtClean="0">
                <a:solidFill>
                  <a:srgbClr val="993300"/>
                </a:solidFill>
              </a:rPr>
              <a:t>?</a:t>
            </a:r>
            <a:br>
              <a:rPr lang="de-DE" sz="1600" b="1" dirty="0" smtClean="0">
                <a:solidFill>
                  <a:srgbClr val="993300"/>
                </a:solidFill>
              </a:rPr>
            </a:br>
            <a:r>
              <a:rPr lang="de-DE" sz="800" b="1" dirty="0" smtClean="0">
                <a:solidFill>
                  <a:srgbClr val="993300"/>
                </a:solidFill>
              </a:rPr>
              <a:t> </a:t>
            </a:r>
            <a:r>
              <a:rPr lang="de-DE" b="1" dirty="0" smtClean="0">
                <a:solidFill>
                  <a:srgbClr val="000000"/>
                </a:solidFill>
              </a:rPr>
              <a:t>     </a:t>
            </a:r>
            <a:r>
              <a:rPr lang="de-DE" b="1" dirty="0">
                <a:solidFill>
                  <a:srgbClr val="000000"/>
                </a:solidFill>
              </a:rPr>
              <a:t>- 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0000"/>
                </a:solidFill>
              </a:rPr>
              <a:t>Der Ausbau der Stromversorgung mit Wind und Sonne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0000"/>
                </a:solidFill>
              </a:rPr>
              <a:t>erfordert 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       </a:t>
            </a:r>
            <a:r>
              <a:rPr lang="de-DE" sz="1600" b="1" dirty="0">
                <a:solidFill>
                  <a:srgbClr val="CC00CC"/>
                </a:solidFill>
              </a:rPr>
              <a:t>vor allem</a:t>
            </a:r>
            <a:r>
              <a:rPr lang="de-DE" sz="2400" b="1" dirty="0">
                <a:solidFill>
                  <a:srgbClr val="CC00CC"/>
                </a:solidFill>
              </a:rPr>
              <a:t> Stromsenken</a:t>
            </a:r>
            <a:r>
              <a:rPr lang="de-DE" b="1" dirty="0">
                <a:solidFill>
                  <a:srgbClr val="CC00CC"/>
                </a:solidFill>
              </a:rPr>
              <a:t>   </a:t>
            </a:r>
            <a:r>
              <a:rPr lang="de-DE" b="1" dirty="0">
                <a:solidFill>
                  <a:srgbClr val="000000"/>
                </a:solidFill>
              </a:rPr>
              <a:t>(</a:t>
            </a:r>
            <a:r>
              <a:rPr lang="de-DE" sz="1600" b="1" dirty="0">
                <a:solidFill>
                  <a:srgbClr val="000000"/>
                </a:solidFill>
              </a:rPr>
              <a:t>und keine neuen „vorrangigen“ Stromerzeuger</a:t>
            </a:r>
            <a:r>
              <a:rPr lang="de-DE" b="1" dirty="0">
                <a:solidFill>
                  <a:srgbClr val="000000"/>
                </a:solidFill>
              </a:rPr>
              <a:t>) 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sz="800" b="1" dirty="0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3600" b="1" dirty="0" smtClean="0">
                <a:solidFill>
                  <a:srgbClr val="000000"/>
                </a:solidFill>
              </a:rPr>
              <a:t> </a:t>
            </a:r>
            <a:r>
              <a:rPr lang="de-DE" sz="2400" b="1" dirty="0" smtClean="0">
                <a:solidFill>
                  <a:srgbClr val="000000"/>
                </a:solidFill>
              </a:rPr>
              <a:t> </a:t>
            </a:r>
            <a:r>
              <a:rPr lang="de-DE" sz="2400" b="1" dirty="0">
                <a:solidFill>
                  <a:srgbClr val="000000"/>
                </a:solidFill>
              </a:rPr>
              <a:t>Ungleiche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sz="2400" b="1" u="sng" dirty="0">
                <a:solidFill>
                  <a:srgbClr val="FF3300"/>
                </a:solidFill>
              </a:rPr>
              <a:t>steuerliche Belastung</a:t>
            </a:r>
            <a:r>
              <a:rPr lang="de-DE" b="1" dirty="0">
                <a:solidFill>
                  <a:srgbClr val="000000"/>
                </a:solidFill>
              </a:rPr>
              <a:t> der Nutzwärme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sz="800" b="1" dirty="0">
                <a:solidFill>
                  <a:srgbClr val="000000"/>
                </a:solidFill>
              </a:rPr>
              <a:t>    </a:t>
            </a:r>
            <a:r>
              <a:rPr lang="de-DE" b="1" dirty="0">
                <a:solidFill>
                  <a:srgbClr val="000000"/>
                </a:solidFill>
              </a:rPr>
              <a:t>      </a:t>
            </a:r>
            <a:r>
              <a:rPr lang="de-DE" sz="1600" b="1" dirty="0">
                <a:solidFill>
                  <a:srgbClr val="000000"/>
                </a:solidFill>
              </a:rPr>
              <a:t>- </a:t>
            </a:r>
            <a:r>
              <a:rPr lang="de-DE" sz="1400" dirty="0">
                <a:solidFill>
                  <a:srgbClr val="000000"/>
                </a:solidFill>
              </a:rPr>
              <a:t>1 kWh Gas</a:t>
            </a:r>
            <a:r>
              <a:rPr lang="de-DE" sz="1400" b="1" dirty="0">
                <a:solidFill>
                  <a:srgbClr val="000000"/>
                </a:solidFill>
              </a:rPr>
              <a:t> im dezentralen Kessel                       :      </a:t>
            </a:r>
            <a:r>
              <a:rPr lang="de-DE" sz="1400" b="1" dirty="0" smtClean="0">
                <a:solidFill>
                  <a:srgbClr val="000000"/>
                </a:solidFill>
              </a:rPr>
              <a:t>0.55 </a:t>
            </a:r>
            <a:r>
              <a:rPr lang="de-DE" sz="1400" b="1" dirty="0" err="1">
                <a:solidFill>
                  <a:srgbClr val="000000"/>
                </a:solidFill>
              </a:rPr>
              <a:t>ct</a:t>
            </a:r>
            <a:r>
              <a:rPr lang="de-DE" sz="1400" b="1" dirty="0">
                <a:solidFill>
                  <a:srgbClr val="000000"/>
                </a:solidFill>
              </a:rPr>
              <a:t>       (Erdgassteuer, </a:t>
            </a:r>
            <a:r>
              <a:rPr lang="de-DE" sz="1200" dirty="0" err="1" smtClean="0">
                <a:solidFill>
                  <a:srgbClr val="000000"/>
                </a:solidFill>
              </a:rPr>
              <a:t>ohne.MWSt</a:t>
            </a:r>
            <a:r>
              <a:rPr lang="de-DE" sz="1200" dirty="0">
                <a:solidFill>
                  <a:srgbClr val="000000"/>
                </a:solidFill>
              </a:rPr>
              <a:t>.</a:t>
            </a:r>
            <a:r>
              <a:rPr lang="de-DE" b="1" dirty="0">
                <a:solidFill>
                  <a:srgbClr val="000000"/>
                </a:solidFill>
              </a:rPr>
              <a:t>)  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        </a:t>
            </a:r>
            <a:r>
              <a:rPr lang="de-DE" sz="1400" b="1" dirty="0">
                <a:solidFill>
                  <a:srgbClr val="000000"/>
                </a:solidFill>
              </a:rPr>
              <a:t>-     </a:t>
            </a:r>
            <a:r>
              <a:rPr lang="de-DE" sz="1400" dirty="0">
                <a:solidFill>
                  <a:srgbClr val="000000"/>
                </a:solidFill>
              </a:rPr>
              <a:t>“  “</a:t>
            </a:r>
            <a:r>
              <a:rPr lang="de-DE" sz="1400" b="1" dirty="0">
                <a:solidFill>
                  <a:srgbClr val="000000"/>
                </a:solidFill>
              </a:rPr>
              <a:t>          beim </a:t>
            </a:r>
            <a:r>
              <a:rPr lang="de-DE" sz="1400" b="1" dirty="0" err="1">
                <a:solidFill>
                  <a:srgbClr val="000000"/>
                </a:solidFill>
              </a:rPr>
              <a:t>KWK</a:t>
            </a:r>
            <a:r>
              <a:rPr lang="de-DE" sz="1400" b="1" dirty="0">
                <a:solidFill>
                  <a:srgbClr val="000000"/>
                </a:solidFill>
              </a:rPr>
              <a:t> – Fernwärmeversorger   </a:t>
            </a:r>
            <a:r>
              <a:rPr lang="de-DE" b="1" dirty="0">
                <a:solidFill>
                  <a:srgbClr val="000000"/>
                </a:solidFill>
              </a:rPr>
              <a:t>:     </a:t>
            </a:r>
            <a:r>
              <a:rPr lang="de-DE" sz="1400" b="1" dirty="0">
                <a:solidFill>
                  <a:srgbClr val="000000"/>
                </a:solidFill>
              </a:rPr>
              <a:t>0</a:t>
            </a:r>
            <a:r>
              <a:rPr lang="de-DE" b="1" dirty="0">
                <a:solidFill>
                  <a:srgbClr val="000000"/>
                </a:solidFill>
              </a:rPr>
              <a:t>   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b="1" dirty="0">
                <a:solidFill>
                  <a:srgbClr val="000000"/>
                </a:solidFill>
              </a:rPr>
              <a:t>     </a:t>
            </a:r>
            <a:r>
              <a:rPr lang="de-DE" b="1" dirty="0" smtClean="0">
                <a:solidFill>
                  <a:srgbClr val="000000"/>
                </a:solidFill>
              </a:rPr>
              <a:t>   </a:t>
            </a:r>
            <a:r>
              <a:rPr lang="de-DE" b="1" dirty="0" smtClean="0">
                <a:solidFill>
                  <a:srgbClr val="FF3300"/>
                </a:solidFill>
              </a:rPr>
              <a:t>- </a:t>
            </a:r>
            <a:r>
              <a:rPr lang="de-DE" sz="1400" dirty="0">
                <a:solidFill>
                  <a:srgbClr val="000000"/>
                </a:solidFill>
              </a:rPr>
              <a:t>1 kWh Gas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dirty="0">
                <a:solidFill>
                  <a:srgbClr val="000000"/>
                </a:solidFill>
              </a:rPr>
              <a:t>für </a:t>
            </a:r>
            <a:r>
              <a:rPr lang="de-DE" sz="1400" dirty="0" smtClean="0">
                <a:solidFill>
                  <a:srgbClr val="FF3300"/>
                </a:solidFill>
              </a:rPr>
              <a:t>0.6 </a:t>
            </a:r>
            <a:r>
              <a:rPr lang="de-DE" sz="1400" dirty="0" err="1">
                <a:solidFill>
                  <a:srgbClr val="FF3300"/>
                </a:solidFill>
              </a:rPr>
              <a:t>Kwh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b="1" dirty="0" err="1">
                <a:solidFill>
                  <a:srgbClr val="FF3300"/>
                </a:solidFill>
              </a:rPr>
              <a:t>GuD</a:t>
            </a:r>
            <a:r>
              <a:rPr lang="de-DE" sz="1400" b="1" dirty="0">
                <a:solidFill>
                  <a:srgbClr val="FF3300"/>
                </a:solidFill>
              </a:rPr>
              <a:t>-Strom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br>
              <a:rPr lang="de-DE" sz="1400" b="1" dirty="0">
                <a:solidFill>
                  <a:srgbClr val="000000"/>
                </a:solidFill>
              </a:rPr>
            </a:br>
            <a:r>
              <a:rPr lang="de-DE" sz="1400" b="1" dirty="0">
                <a:solidFill>
                  <a:srgbClr val="000000"/>
                </a:solidFill>
              </a:rPr>
              <a:t>               </a:t>
            </a:r>
            <a:r>
              <a:rPr lang="de-DE" sz="1400" b="1" dirty="0" smtClean="0">
                <a:solidFill>
                  <a:srgbClr val="000000"/>
                </a:solidFill>
              </a:rPr>
              <a:t>          </a:t>
            </a:r>
            <a:r>
              <a:rPr lang="de-DE" sz="1400" b="1" dirty="0">
                <a:solidFill>
                  <a:srgbClr val="000000"/>
                </a:solidFill>
              </a:rPr>
              <a:t>für </a:t>
            </a:r>
            <a:r>
              <a:rPr lang="de-DE" sz="1400" b="1" dirty="0" smtClean="0">
                <a:solidFill>
                  <a:srgbClr val="000000"/>
                </a:solidFill>
              </a:rPr>
              <a:t>2.4 </a:t>
            </a:r>
            <a:r>
              <a:rPr lang="de-DE" sz="1400" b="1" dirty="0">
                <a:solidFill>
                  <a:srgbClr val="000000"/>
                </a:solidFill>
              </a:rPr>
              <a:t>kWh Wärme mittels </a:t>
            </a:r>
            <a:r>
              <a:rPr lang="de-DE" sz="1600" b="1" dirty="0">
                <a:solidFill>
                  <a:srgbClr val="FF3300"/>
                </a:solidFill>
              </a:rPr>
              <a:t>WP</a:t>
            </a:r>
            <a:r>
              <a:rPr lang="de-DE" sz="1400" b="1" dirty="0">
                <a:solidFill>
                  <a:srgbClr val="000000"/>
                </a:solidFill>
              </a:rPr>
              <a:t>               :   </a:t>
            </a:r>
            <a:r>
              <a:rPr lang="de-DE" b="1" dirty="0">
                <a:solidFill>
                  <a:srgbClr val="FF3300"/>
                </a:solidFill>
              </a:rPr>
              <a:t>ca. </a:t>
            </a:r>
            <a:r>
              <a:rPr lang="de-DE" b="1" dirty="0" smtClean="0">
                <a:solidFill>
                  <a:srgbClr val="FF3300"/>
                </a:solidFill>
              </a:rPr>
              <a:t>3.6 </a:t>
            </a:r>
            <a:r>
              <a:rPr lang="de-DE" b="1" dirty="0" err="1">
                <a:solidFill>
                  <a:srgbClr val="FF3300"/>
                </a:solidFill>
              </a:rPr>
              <a:t>ct</a:t>
            </a:r>
            <a:r>
              <a:rPr lang="de-DE" sz="1400" b="1" dirty="0">
                <a:solidFill>
                  <a:srgbClr val="000000"/>
                </a:solidFill>
              </a:rPr>
              <a:t>   </a:t>
            </a:r>
            <a:r>
              <a:rPr lang="de-DE" sz="1400" b="1" dirty="0" smtClean="0">
                <a:solidFill>
                  <a:srgbClr val="000000"/>
                </a:solidFill>
              </a:rPr>
              <a:t>(</a:t>
            </a:r>
            <a:r>
              <a:rPr lang="de-DE" sz="1400" b="1" dirty="0" smtClean="0">
                <a:solidFill>
                  <a:srgbClr val="FF3300"/>
                </a:solidFill>
              </a:rPr>
              <a:t> </a:t>
            </a:r>
            <a:r>
              <a:rPr lang="de-DE" sz="1400" b="1" dirty="0">
                <a:solidFill>
                  <a:srgbClr val="FF3300"/>
                </a:solidFill>
              </a:rPr>
              <a:t>EEG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dirty="0">
                <a:solidFill>
                  <a:srgbClr val="000000"/>
                </a:solidFill>
              </a:rPr>
              <a:t>[2011]</a:t>
            </a:r>
            <a:r>
              <a:rPr lang="de-DE" sz="1400" b="1" dirty="0">
                <a:solidFill>
                  <a:srgbClr val="000000"/>
                </a:solidFill>
              </a:rPr>
              <a:t>+</a:t>
            </a:r>
            <a:r>
              <a:rPr lang="de-DE" sz="1400" dirty="0" err="1">
                <a:solidFill>
                  <a:srgbClr val="FF3300"/>
                </a:solidFill>
              </a:rPr>
              <a:t>KWKG</a:t>
            </a:r>
            <a:r>
              <a:rPr lang="de-DE" sz="1400" b="1" dirty="0" smtClean="0">
                <a:solidFill>
                  <a:srgbClr val="000000"/>
                </a:solidFill>
              </a:rPr>
              <a:t>+ </a:t>
            </a:r>
            <a:r>
              <a:rPr lang="de-DE" sz="1400" b="1" dirty="0" smtClean="0">
                <a:solidFill>
                  <a:srgbClr val="008000"/>
                </a:solidFill>
              </a:rPr>
              <a:t>Ökosteuer</a:t>
            </a:r>
            <a:br>
              <a:rPr lang="de-DE" sz="1400" b="1" dirty="0" smtClean="0">
                <a:solidFill>
                  <a:srgbClr val="008000"/>
                </a:solidFill>
              </a:rPr>
            </a:br>
            <a:r>
              <a:rPr lang="de-DE" sz="1400" b="1" dirty="0" smtClean="0">
                <a:solidFill>
                  <a:srgbClr val="008000"/>
                </a:solidFill>
              </a:rPr>
              <a:t>                                                                                                                                                 </a:t>
            </a:r>
            <a:r>
              <a:rPr lang="de-DE" sz="1400" b="1" dirty="0" smtClean="0">
                <a:solidFill>
                  <a:srgbClr val="000000"/>
                </a:solidFill>
              </a:rPr>
              <a:t> + </a:t>
            </a:r>
            <a:r>
              <a:rPr lang="de-DE" sz="1400" b="1" dirty="0" err="1" smtClean="0">
                <a:solidFill>
                  <a:srgbClr val="0033CC"/>
                </a:solidFill>
              </a:rPr>
              <a:t>CO2</a:t>
            </a:r>
            <a:r>
              <a:rPr lang="de-DE" sz="1400" b="1" dirty="0" smtClean="0">
                <a:solidFill>
                  <a:srgbClr val="0033CC"/>
                </a:solidFill>
              </a:rPr>
              <a:t>- Zertifikat</a:t>
            </a:r>
            <a:r>
              <a:rPr lang="de-DE" sz="1400" b="1" dirty="0">
                <a:solidFill>
                  <a:srgbClr val="000000"/>
                </a:solidFill>
              </a:rPr>
              <a:t> )</a:t>
            </a:r>
            <a:br>
              <a:rPr lang="de-DE" sz="1400" b="1" dirty="0">
                <a:solidFill>
                  <a:srgbClr val="000000"/>
                </a:solidFill>
              </a:rPr>
            </a:br>
            <a:r>
              <a:rPr lang="de-DE" sz="1400" b="1" dirty="0">
                <a:solidFill>
                  <a:srgbClr val="000000"/>
                </a:solidFill>
              </a:rPr>
              <a:t>        </a:t>
            </a:r>
            <a:r>
              <a:rPr lang="de-DE" sz="900" b="1" dirty="0" smtClean="0">
                <a:solidFill>
                  <a:srgbClr val="000000"/>
                </a:solidFill>
              </a:rPr>
              <a:t>Alles ohne Konzessionsabgabe und ohne</a:t>
            </a:r>
            <a:r>
              <a:rPr lang="de-DE" sz="900" dirty="0" smtClean="0">
                <a:solidFill>
                  <a:srgbClr val="000000"/>
                </a:solidFill>
              </a:rPr>
              <a:t>. </a:t>
            </a:r>
            <a:r>
              <a:rPr lang="de-DE" sz="900" dirty="0">
                <a:solidFill>
                  <a:srgbClr val="000000"/>
                </a:solidFill>
              </a:rPr>
              <a:t>dazugehöriger </a:t>
            </a:r>
            <a:r>
              <a:rPr lang="de-DE" sz="900" dirty="0" err="1">
                <a:solidFill>
                  <a:srgbClr val="000000"/>
                </a:solidFill>
              </a:rPr>
              <a:t>MWSt</a:t>
            </a:r>
            <a:r>
              <a:rPr lang="de-DE" sz="900" b="1" dirty="0" err="1">
                <a:solidFill>
                  <a:srgbClr val="000000"/>
                </a:solidFill>
              </a:rPr>
              <a:t>.</a:t>
            </a:r>
            <a:r>
              <a:rPr lang="de-DE" sz="900" b="1" dirty="0">
                <a:solidFill>
                  <a:srgbClr val="000000"/>
                </a:solidFill>
              </a:rPr>
              <a:t> 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22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800225" y="44450"/>
            <a:ext cx="4075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0000"/>
                </a:solidFill>
              </a:rPr>
              <a:t>Diskussionspunkte: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7777310" y="5085184"/>
            <a:ext cx="1115170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42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5486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Eine wichtige Bemerkung zu dem interessanten Vortrag  von</a:t>
            </a:r>
          </a:p>
          <a:p>
            <a:r>
              <a:rPr lang="de-DE" dirty="0" smtClean="0"/>
              <a:t> </a:t>
            </a:r>
            <a:r>
              <a:rPr lang="de-DE" dirty="0" smtClean="0"/>
              <a:t>                           Dipl. Ing. Dietmar </a:t>
            </a:r>
            <a:r>
              <a:rPr lang="de-DE" dirty="0" err="1" smtClean="0"/>
              <a:t>Schüwer</a:t>
            </a:r>
            <a:r>
              <a:rPr lang="de-DE" dirty="0" smtClean="0"/>
              <a:t>, </a:t>
            </a:r>
            <a:r>
              <a:rPr lang="de-DE" dirty="0" err="1" smtClean="0"/>
              <a:t>WupI</a:t>
            </a:r>
            <a:r>
              <a:rPr lang="de-DE" dirty="0" smtClean="0"/>
              <a:t>, für die SW-Düsseldorf: 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5132239" cy="3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5" y="260350"/>
            <a:ext cx="8596313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feld 3"/>
          <p:cNvSpPr txBox="1">
            <a:spLocks noChangeArrowheads="1"/>
          </p:cNvSpPr>
          <p:nvPr/>
        </p:nvSpPr>
        <p:spPr bwMode="auto">
          <a:xfrm>
            <a:off x="5219700" y="3636963"/>
            <a:ext cx="3348038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6600"/>
                </a:solidFill>
              </a:rPr>
              <a:t> ca. 50% Erdgas</a:t>
            </a:r>
          </a:p>
        </p:txBody>
      </p:sp>
      <p:sp>
        <p:nvSpPr>
          <p:cNvPr id="5124" name="Rechteck 5"/>
          <p:cNvSpPr>
            <a:spLocks noChangeArrowheads="1"/>
          </p:cNvSpPr>
          <p:nvPr/>
        </p:nvSpPr>
        <p:spPr bwMode="auto">
          <a:xfrm>
            <a:off x="250825" y="6496050"/>
            <a:ext cx="86137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>
                <a:solidFill>
                  <a:srgbClr val="000000"/>
                </a:solidFill>
                <a:cs typeface="Arial" charset="0"/>
              </a:rPr>
              <a:t>Quelle:</a:t>
            </a:r>
            <a:r>
              <a:rPr lang="de-DE" sz="1000" u="sng">
                <a:solidFill>
                  <a:srgbClr val="000000"/>
                </a:solidFill>
                <a:cs typeface="Arial" charset="0"/>
                <a:hlinkClick r:id="rId3"/>
              </a:rPr>
              <a:t>http://www.bdew.de/bdew.nsf/id/DE_Beheizungsstruktur_des_gesamten_Wohnungsbestandes/$file/10%2007%2016%20Beheizungsstruktur%20im%20Bestand%201975-2009p.pdf</a:t>
            </a:r>
            <a:r>
              <a:rPr lang="de-DE" sz="10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71438" y="76200"/>
            <a:ext cx="20875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</a:rPr>
              <a:t>0.1 Die Rolle des Erdgases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476375" y="2565400"/>
            <a:ext cx="1042988" cy="427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00"/>
                </a:solidFill>
              </a:rPr>
              <a:t>Heizöl</a:t>
            </a:r>
            <a:r>
              <a:rPr lang="de-DE" sz="28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360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71056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39552" y="1886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Schüwer's</a:t>
            </a:r>
            <a:r>
              <a:rPr lang="de-DE" dirty="0" smtClean="0"/>
              <a:t> Ergebnis:  </a:t>
            </a:r>
            <a:r>
              <a:rPr lang="de-DE" sz="2400" b="1" dirty="0" smtClean="0">
                <a:solidFill>
                  <a:srgbClr val="008000"/>
                </a:solidFill>
              </a:rPr>
              <a:t>2 empfehlenswerte Optionen</a:t>
            </a:r>
            <a:r>
              <a:rPr lang="de-DE" dirty="0" smtClean="0"/>
              <a:t>.  (ohne Holz)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 flipH="1" flipV="1">
            <a:off x="7164288" y="3717032"/>
            <a:ext cx="1008112" cy="36004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 flipH="1" flipV="1">
            <a:off x="7164288" y="4365104"/>
            <a:ext cx="1584176" cy="360040"/>
          </a:xfrm>
          <a:prstGeom prst="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71524"/>
            <a:ext cx="7895489" cy="589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9"/>
          <p:cNvGrpSpPr/>
          <p:nvPr/>
        </p:nvGrpSpPr>
        <p:grpSpPr>
          <a:xfrm>
            <a:off x="179512" y="188640"/>
            <a:ext cx="7920880" cy="5976664"/>
            <a:chOff x="179512" y="188640"/>
            <a:chExt cx="7920880" cy="5976664"/>
          </a:xfrm>
        </p:grpSpPr>
        <p:sp>
          <p:nvSpPr>
            <p:cNvPr id="3" name="Textfeld 2"/>
            <p:cNvSpPr txBox="1"/>
            <p:nvPr/>
          </p:nvSpPr>
          <p:spPr>
            <a:xfrm>
              <a:off x="179512" y="188640"/>
              <a:ext cx="792088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Zu den "</a:t>
              </a:r>
              <a:r>
                <a:rPr lang="de-DE" b="1" dirty="0" smtClean="0"/>
                <a:t>Nachteilen</a:t>
              </a:r>
              <a:r>
                <a:rPr lang="de-DE" dirty="0" smtClean="0"/>
                <a:t>" gibt es Abhilfe </a:t>
              </a:r>
              <a:r>
                <a:rPr lang="de-DE" smtClean="0"/>
                <a:t>durch einen </a:t>
              </a:r>
              <a:r>
                <a:rPr lang="de-DE" b="1" dirty="0" smtClean="0">
                  <a:solidFill>
                    <a:srgbClr val="CC00CC"/>
                  </a:solidFill>
                </a:rPr>
                <a:t>Vorschlag zum WP-Tarif  </a:t>
              </a:r>
              <a:endParaRPr lang="de-DE" b="1" dirty="0">
                <a:solidFill>
                  <a:srgbClr val="CC00CC"/>
                </a:solidFill>
              </a:endParaRPr>
            </a:p>
          </p:txBody>
        </p:sp>
        <p:sp>
          <p:nvSpPr>
            <p:cNvPr id="4" name="Pfeil nach rechts 3"/>
            <p:cNvSpPr/>
            <p:nvPr/>
          </p:nvSpPr>
          <p:spPr>
            <a:xfrm flipV="1">
              <a:off x="179512" y="5805264"/>
              <a:ext cx="2808312" cy="360040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/>
            <p:nvPr/>
          </p:nvCxnSpPr>
          <p:spPr>
            <a:xfrm rot="5400000">
              <a:off x="-2772816" y="3140968"/>
              <a:ext cx="5904656" cy="0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99592" y="177281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Wärmepumpentarif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zur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Überwindung </a:t>
            </a:r>
            <a:r>
              <a:rPr lang="de-DE" sz="28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diskriminierender Steuern </a:t>
            </a:r>
            <a:r>
              <a:rPr lang="de-DE" sz="28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und Abgaben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8864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57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400675" y="6165850"/>
            <a:ext cx="359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FF"/>
                </a:solidFill>
              </a:rPr>
              <a:t>   WP =  Wärmepumpe</a:t>
            </a:r>
            <a:br>
              <a:rPr lang="de-DE" sz="1200">
                <a:solidFill>
                  <a:srgbClr val="0000FF"/>
                </a:solidFill>
              </a:rPr>
            </a:br>
            <a:r>
              <a:rPr lang="de-DE" sz="1200">
                <a:solidFill>
                  <a:srgbClr val="0000FF"/>
                </a:solidFill>
              </a:rPr>
              <a:t> KWK =  Strom („Kraft“) – Wärmekopplung 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0" y="1307083"/>
            <a:ext cx="9144000" cy="2769989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0">
                <a:srgbClr val="FF6633">
                  <a:alpha val="40000"/>
                </a:srgbClr>
              </a:gs>
              <a:gs pos="73000">
                <a:srgbClr val="FFFF00"/>
              </a:gs>
              <a:gs pos="95000">
                <a:srgbClr val="01A78F">
                  <a:alpha val="36000"/>
                </a:srgbClr>
              </a:gs>
              <a:gs pos="100000">
                <a:srgbClr val="3366FF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0033CC"/>
                </a:solidFill>
                <a:cs typeface="Arial" charset="0"/>
              </a:rPr>
              <a:t> </a:t>
            </a: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Anforderungen an einen</a:t>
            </a: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cs typeface="Arial" charset="0"/>
              </a:rPr>
            </a:b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3600" b="1" dirty="0">
                <a:solidFill>
                  <a:srgbClr val="000000"/>
                </a:solidFill>
                <a:cs typeface="Arial" charset="0"/>
              </a:rPr>
              <a:t>Wärmepumpentarif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3200" b="1" dirty="0">
                <a:solidFill>
                  <a:srgbClr val="9900CC"/>
                </a:solidFill>
                <a:cs typeface="Arial" charset="0"/>
              </a:rPr>
              <a:t>zur Überwindung diskriminierender Steuern und Abgaben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beim thermodynamisch optimierten Heizen</a:t>
            </a:r>
            <a:r>
              <a:rPr lang="de-DE" sz="1200" b="1" dirty="0">
                <a:solidFill>
                  <a:srgbClr val="993300"/>
                </a:solidFill>
                <a:cs typeface="Arial" charset="0"/>
              </a:rPr>
              <a:t/>
            </a:r>
            <a:br>
              <a:rPr lang="de-DE" sz="1200" b="1" dirty="0">
                <a:solidFill>
                  <a:srgbClr val="993300"/>
                </a:solidFill>
                <a:cs typeface="Arial" charset="0"/>
              </a:rPr>
            </a:br>
            <a:r>
              <a:rPr lang="de-DE" sz="1200" b="1" dirty="0">
                <a:solidFill>
                  <a:srgbClr val="993300"/>
                </a:solidFill>
                <a:cs typeface="Arial" charset="0"/>
              </a:rPr>
              <a:t>  </a:t>
            </a:r>
            <a:endParaRPr lang="de-DE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2592388" y="4391694"/>
            <a:ext cx="39608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000000"/>
                </a:solidFill>
              </a:rPr>
              <a:t>Dr. Gerhard Luther</a:t>
            </a:r>
            <a:br>
              <a:rPr lang="de-DE" sz="1800" b="1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Universität des Saarlandes, </a:t>
            </a:r>
            <a:r>
              <a:rPr lang="de-DE" sz="1400" dirty="0" err="1">
                <a:solidFill>
                  <a:srgbClr val="000000"/>
                </a:solidFill>
              </a:rPr>
              <a:t>FSt</a:t>
            </a:r>
            <a:r>
              <a:rPr lang="de-DE" sz="1400" dirty="0">
                <a:solidFill>
                  <a:srgbClr val="000000"/>
                </a:solidFill>
              </a:rPr>
              <a:t>. Zukunftsenergie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c/o Technische Physik – Bau </a:t>
            </a:r>
            <a:r>
              <a:rPr lang="de-DE" sz="1400" dirty="0" err="1">
                <a:solidFill>
                  <a:srgbClr val="000000"/>
                </a:solidFill>
              </a:rPr>
              <a:t>E26</a:t>
            </a:r>
            <a:endParaRPr lang="de-DE" sz="14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</a:rPr>
              <a:t>D-66041 Saarbrücken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EU - Germany</a:t>
            </a: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161925" y="5908675"/>
            <a:ext cx="47244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>
                <a:solidFill>
                  <a:srgbClr val="000000"/>
                </a:solidFill>
                <a:cs typeface="Arial" charset="0"/>
              </a:rPr>
              <a:t>Tel.: </a:t>
            </a:r>
            <a:r>
              <a:rPr lang="de-DE" sz="1200">
                <a:solidFill>
                  <a:srgbClr val="000000"/>
                </a:solidFill>
                <a:cs typeface="Arial" charset="0"/>
              </a:rPr>
              <a:t>(49)  0681/ 302-2737; Fax /302-4676</a:t>
            </a:r>
            <a:br>
              <a:rPr lang="de-DE" sz="1200">
                <a:solidFill>
                  <a:srgbClr val="000000"/>
                </a:solidFill>
                <a:cs typeface="Arial" charset="0"/>
              </a:rPr>
            </a:br>
            <a:r>
              <a:rPr lang="de-DE" sz="1200" b="1">
                <a:solidFill>
                  <a:srgbClr val="000000"/>
                </a:solidFill>
                <a:cs typeface="Arial" charset="0"/>
              </a:rPr>
              <a:t>        e-mail: </a:t>
            </a:r>
            <a:r>
              <a:rPr lang="de-DE" sz="1200" b="1">
                <a:solidFill>
                  <a:srgbClr val="000000"/>
                </a:solidFill>
                <a:cs typeface="Arial" charset="0"/>
                <a:hlinkClick r:id="rId3"/>
              </a:rPr>
              <a:t>Luther.Gerhard@vdi.de</a:t>
            </a:r>
            <a:br>
              <a:rPr lang="de-DE" sz="1200" b="1">
                <a:solidFill>
                  <a:srgbClr val="000000"/>
                </a:solidFill>
                <a:cs typeface="Arial" charset="0"/>
                <a:hlinkClick r:id="rId3"/>
              </a:rPr>
            </a:br>
            <a:r>
              <a:rPr lang="de-DE" sz="1200" b="1">
                <a:solidFill>
                  <a:srgbClr val="000000"/>
                </a:solidFill>
                <a:cs typeface="Arial" charset="0"/>
              </a:rPr>
              <a:t>                    </a:t>
            </a:r>
            <a:r>
              <a:rPr lang="de-DE" sz="1200" b="1">
                <a:solidFill>
                  <a:srgbClr val="000000"/>
                </a:solidFill>
                <a:cs typeface="Arial" charset="0"/>
                <a:hlinkClick r:id="rId4"/>
              </a:rPr>
              <a:t>luther.gerhard@mx.uni-saarland.de</a:t>
            </a:r>
            <a:r>
              <a:rPr lang="de-DE" sz="1200" b="1">
                <a:solidFill>
                  <a:srgbClr val="000000"/>
                </a:solidFill>
                <a:cs typeface="Arial" charset="0"/>
              </a:rPr>
              <a:t> </a:t>
            </a:r>
            <a:endParaRPr lang="de-DE" sz="120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DE" sz="1200" b="1">
                <a:solidFill>
                  <a:srgbClr val="000000"/>
                </a:solidFill>
                <a:cs typeface="Arial" charset="0"/>
              </a:rPr>
              <a:t>Homepage</a:t>
            </a:r>
            <a:r>
              <a:rPr lang="de-DE" sz="1200">
                <a:solidFill>
                  <a:srgbClr val="000000"/>
                </a:solidFill>
                <a:cs typeface="Arial" charset="0"/>
              </a:rPr>
              <a:t>: </a:t>
            </a:r>
            <a:r>
              <a:rPr lang="de-DE" sz="1200" b="1">
                <a:solidFill>
                  <a:srgbClr val="000000"/>
                </a:solidFill>
                <a:cs typeface="Arial" charset="0"/>
                <a:hlinkClick r:id="rId5"/>
              </a:rPr>
              <a:t>http://www.uni-saarland.de/fak7/fze</a:t>
            </a:r>
            <a:endParaRPr lang="de-DE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179512" y="908844"/>
            <a:ext cx="1604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</a:rPr>
              <a:t>DPG2011_AKE10.3</a:t>
            </a: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9512" y="122464"/>
            <a:ext cx="8208912" cy="600164"/>
          </a:xfrm>
          <a:prstGeom prst="rect">
            <a:avLst/>
          </a:prstGeom>
          <a:solidFill>
            <a:srgbClr val="FFFF00"/>
          </a:solidFill>
        </p:spPr>
        <p:txBody>
          <a:bodyPr wrap="square" lIns="0" rIns="0" bIns="0" rtlCol="0">
            <a:spAutoFit/>
          </a:bodyPr>
          <a:lstStyle/>
          <a:p>
            <a:r>
              <a:rPr lang="de-DE" b="1" dirty="0" err="1" smtClean="0"/>
              <a:t>UrQuelle</a:t>
            </a:r>
            <a:r>
              <a:rPr lang="de-DE" b="1" dirty="0" smtClean="0"/>
              <a:t>: </a:t>
            </a:r>
            <a:r>
              <a:rPr lang="de-DE" b="1" dirty="0" err="1" smtClean="0"/>
              <a:t>AKE</a:t>
            </a:r>
            <a:r>
              <a:rPr lang="de-DE" b="1" dirty="0" smtClean="0"/>
              <a:t>-Archiv  </a:t>
            </a:r>
            <a:r>
              <a:rPr lang="de-DE" sz="1600" b="1" dirty="0" smtClean="0">
                <a:hlinkClick r:id="rId6"/>
              </a:rPr>
              <a:t>http://</a:t>
            </a:r>
            <a:r>
              <a:rPr lang="de-DE" sz="1600" b="1" dirty="0" err="1" smtClean="0">
                <a:hlinkClick r:id="rId6"/>
              </a:rPr>
              <a:t>www.uni-saarland.de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fak7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fze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AKE_Archiv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DPG2011-AKE_Dresden</a:t>
            </a:r>
            <a:r>
              <a:rPr lang="de-DE" sz="1600" b="1" dirty="0" smtClean="0">
                <a:hlinkClick r:id="rId6"/>
              </a:rPr>
              <a:t>/</a:t>
            </a:r>
            <a:r>
              <a:rPr lang="de-DE" sz="1600" b="1" dirty="0" err="1" smtClean="0">
                <a:hlinkClick r:id="rId6"/>
              </a:rPr>
              <a:t>Links_DPG2011.htm#AKE</a:t>
            </a:r>
            <a:r>
              <a:rPr lang="de-DE" sz="1600" b="1" dirty="0" smtClean="0">
                <a:hlinkClick r:id="rId6"/>
              </a:rPr>
              <a:t> 10.3</a:t>
            </a:r>
            <a:r>
              <a:rPr lang="de-DE" b="1" dirty="0" smtClean="0">
                <a:hlinkClick r:id="rId7"/>
              </a:rPr>
              <a:t> </a:t>
            </a:r>
            <a:r>
              <a:rPr lang="de-DE" b="1" dirty="0" smtClean="0">
                <a:hlinkClick r:id="rId8"/>
              </a:rPr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7091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>
          <a:xfrm>
            <a:off x="684213" y="1989138"/>
            <a:ext cx="7772400" cy="1470025"/>
          </a:xfrm>
        </p:spPr>
        <p:txBody>
          <a:bodyPr/>
          <a:lstStyle/>
          <a:p>
            <a:r>
              <a:rPr lang="de-DE" sz="3200" dirty="0" smtClean="0">
                <a:solidFill>
                  <a:srgbClr val="7030A0"/>
                </a:solidFill>
              </a:rPr>
              <a:t>jetzige</a:t>
            </a:r>
            <a:r>
              <a:rPr lang="de-DE" sz="3200" dirty="0" smtClean="0"/>
              <a:t> Preisstruktur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Wärmepumpen-Strom </a:t>
            </a: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71438" y="80963"/>
            <a:ext cx="21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5.0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0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feld 2"/>
          <p:cNvSpPr txBox="1">
            <a:spLocks noChangeArrowheads="1"/>
          </p:cNvSpPr>
          <p:nvPr/>
        </p:nvSpPr>
        <p:spPr bwMode="auto">
          <a:xfrm>
            <a:off x="395288" y="260350"/>
            <a:ext cx="8748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-3. </a:t>
            </a:r>
            <a:r>
              <a:rPr lang="de-DE" sz="2800" b="1">
                <a:solidFill>
                  <a:srgbClr val="000000"/>
                </a:solidFill>
              </a:rPr>
              <a:t>Struktur des Sondervertrag-Tarifes (</a:t>
            </a:r>
            <a:r>
              <a:rPr lang="de-DE" sz="1800">
                <a:solidFill>
                  <a:srgbClr val="000000"/>
                </a:solidFill>
              </a:rPr>
              <a:t>ohne MWSt.</a:t>
            </a:r>
            <a:r>
              <a:rPr lang="de-DE" sz="28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1507" name="Textfeld 3"/>
          <p:cNvSpPr txBox="1">
            <a:spLocks noChangeArrowheads="1"/>
          </p:cNvSpPr>
          <p:nvPr/>
        </p:nvSpPr>
        <p:spPr bwMode="auto">
          <a:xfrm>
            <a:off x="144463" y="6351588"/>
            <a:ext cx="7307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</a:rPr>
              <a:t>Quelle</a:t>
            </a:r>
            <a:r>
              <a:rPr lang="de-DE" sz="1200" b="1">
                <a:solidFill>
                  <a:srgbClr val="000000"/>
                </a:solidFill>
              </a:rPr>
              <a:t>: energis : </a:t>
            </a:r>
            <a:r>
              <a:rPr lang="de-DE" sz="1200">
                <a:solidFill>
                  <a:srgbClr val="000000"/>
                </a:solidFill>
              </a:rPr>
              <a:t>Preisblatt „Strom“, Stand 2011.0101, und  eigene Schätzung nach privater Mitteilung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</a:rPr>
              <a:t> </a:t>
            </a:r>
            <a:r>
              <a:rPr lang="de-DE" sz="1000">
                <a:solidFill>
                  <a:srgbClr val="000000"/>
                </a:solidFill>
              </a:rPr>
              <a:t>Speicher: StaatlicheBelastung-Elektrizitaet.xls </a:t>
            </a:r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1508" name="Textfeld 5"/>
          <p:cNvSpPr txBox="1">
            <a:spLocks noChangeArrowheads="1"/>
          </p:cNvSpPr>
          <p:nvPr/>
        </p:nvSpPr>
        <p:spPr bwMode="auto">
          <a:xfrm>
            <a:off x="179388" y="594995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Tarif Wärmepumpen gültig ab 1.1.2011, energis GmbH (RWE-Tochter), Saarbrücken  </a:t>
            </a:r>
          </a:p>
        </p:txBody>
      </p:sp>
      <p:grpSp>
        <p:nvGrpSpPr>
          <p:cNvPr id="21509" name="Group 11"/>
          <p:cNvGrpSpPr>
            <a:grpSpLocks/>
          </p:cNvGrpSpPr>
          <p:nvPr/>
        </p:nvGrpSpPr>
        <p:grpSpPr bwMode="auto">
          <a:xfrm>
            <a:off x="496888" y="1700213"/>
            <a:ext cx="8067675" cy="3421062"/>
            <a:chOff x="313" y="1071"/>
            <a:chExt cx="5082" cy="2155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071"/>
              <a:ext cx="5082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946" y="2591"/>
              <a:ext cx="498" cy="24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>
                  <a:solidFill>
                    <a:srgbClr val="333399"/>
                  </a:solidFill>
                </a:rPr>
                <a:t> 5.61 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173" y="1771"/>
              <a:ext cx="498" cy="24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>
                  <a:solidFill>
                    <a:srgbClr val="333399"/>
                  </a:solidFill>
                </a:rPr>
                <a:t> 0.75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380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435975" cy="2649538"/>
          </a:xfrm>
        </p:spPr>
        <p:txBody>
          <a:bodyPr/>
          <a:lstStyle/>
          <a:p>
            <a:r>
              <a:rPr lang="de-DE" sz="3200" dirty="0" err="1" smtClean="0"/>
              <a:t>Rückwälzung</a:t>
            </a:r>
            <a:r>
              <a:rPr lang="de-DE" sz="3200" dirty="0" smtClean="0"/>
              <a:t> der Steuern und Abgaben auf die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4800" dirty="0" smtClean="0">
                <a:solidFill>
                  <a:srgbClr val="FF0000"/>
                </a:solidFill>
              </a:rPr>
              <a:t>eingesetzte </a:t>
            </a:r>
            <a:r>
              <a:rPr lang="de-DE" sz="4800" dirty="0" err="1" smtClean="0">
                <a:solidFill>
                  <a:srgbClr val="FF0000"/>
                </a:solidFill>
              </a:rPr>
              <a:t>kWh</a:t>
            </a:r>
            <a:r>
              <a:rPr lang="de-DE" sz="4800" dirty="0" smtClean="0">
                <a:solidFill>
                  <a:srgbClr val="FF0000"/>
                </a:solidFill>
              </a:rPr>
              <a:t> Erdgas</a:t>
            </a:r>
          </a:p>
        </p:txBody>
      </p:sp>
      <p:sp>
        <p:nvSpPr>
          <p:cNvPr id="22531" name="Textfeld 2"/>
          <p:cNvSpPr txBox="1">
            <a:spLocks noChangeArrowheads="1"/>
          </p:cNvSpPr>
          <p:nvPr/>
        </p:nvSpPr>
        <p:spPr bwMode="auto">
          <a:xfrm>
            <a:off x="142874" y="188913"/>
            <a:ext cx="756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rgbClr val="000000"/>
                </a:solidFill>
              </a:rPr>
              <a:t>5.1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691680" y="5048745"/>
            <a:ext cx="5760640" cy="461665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 dirty="0" smtClean="0"/>
              <a:t>Wirkungsgrad des </a:t>
            </a:r>
            <a:r>
              <a:rPr lang="de-DE" sz="2400" dirty="0" err="1" smtClean="0"/>
              <a:t>GuD</a:t>
            </a:r>
            <a:r>
              <a:rPr lang="de-DE" sz="2400" dirty="0" smtClean="0"/>
              <a:t> :     </a:t>
            </a:r>
            <a:r>
              <a:rPr lang="el-GR" sz="2400" dirty="0" smtClean="0"/>
              <a:t>η</a:t>
            </a:r>
            <a:r>
              <a:rPr lang="de-DE" sz="2400" baseline="-25000" dirty="0" err="1" smtClean="0"/>
              <a:t>GuD</a:t>
            </a:r>
            <a:r>
              <a:rPr lang="de-DE" sz="2400" dirty="0" smtClean="0"/>
              <a:t> = 0.6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7555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1"/>
          <p:cNvSpPr>
            <a:spLocks noChangeArrowheads="1"/>
          </p:cNvSpPr>
          <p:nvPr/>
        </p:nvSpPr>
        <p:spPr bwMode="auto">
          <a:xfrm>
            <a:off x="387350" y="225425"/>
            <a:ext cx="83169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cs typeface="Arial" charset="0"/>
              </a:rPr>
              <a:t>Vergleich der Einsatzpreise für Erdgas in verschiedenen Anlagen der</a:t>
            </a:r>
            <a:r>
              <a:rPr lang="de-DE" sz="2800" b="1" u="sng">
                <a:solidFill>
                  <a:srgbClr val="000000"/>
                </a:solidFill>
                <a:cs typeface="Arial" charset="0"/>
              </a:rPr>
              <a:t> Wärmeerzeugung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42875" y="5805488"/>
            <a:ext cx="89281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000000"/>
                </a:solidFill>
              </a:rPr>
              <a:t>Kommentar:  </a:t>
            </a:r>
            <a:r>
              <a:rPr lang="de-DE" sz="2400" b="1">
                <a:solidFill>
                  <a:srgbClr val="FF0000"/>
                </a:solidFill>
              </a:rPr>
              <a:t>Eine unglaubliche Diskriminierung</a:t>
            </a: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des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Erdgaseinsatzes im GuD zur Versorgung der Wärmepumpen.</a:t>
            </a: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33797" name="Textfeld 8"/>
          <p:cNvSpPr txBox="1">
            <a:spLocks noChangeArrowheads="1"/>
          </p:cNvSpPr>
          <p:nvPr/>
        </p:nvSpPr>
        <p:spPr bwMode="auto">
          <a:xfrm>
            <a:off x="107950" y="6664325"/>
            <a:ext cx="4168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</a:rPr>
              <a:t>Speicher: StaatlicheBelastung-Elektrizitaet.xls !Erdgas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438" y="1520825"/>
            <a:ext cx="7319962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516688" y="5013325"/>
            <a:ext cx="869950" cy="4032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00"/>
                </a:solidFill>
              </a:rPr>
              <a:t>3.82  </a:t>
            </a:r>
          </a:p>
        </p:txBody>
      </p:sp>
    </p:spTree>
    <p:extLst>
      <p:ext uri="{BB962C8B-B14F-4D97-AF65-F5344CB8AC3E}">
        <p14:creationId xmlns:p14="http://schemas.microsoft.com/office/powerpoint/2010/main" xmlns="" val="35074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feld 1"/>
          <p:cNvSpPr txBox="1">
            <a:spLocks noChangeArrowheads="1"/>
          </p:cNvSpPr>
          <p:nvPr/>
        </p:nvSpPr>
        <p:spPr bwMode="auto">
          <a:xfrm>
            <a:off x="323528" y="692696"/>
            <a:ext cx="831691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 dirty="0" smtClean="0">
                <a:solidFill>
                  <a:srgbClr val="000000"/>
                </a:solidFill>
              </a:rPr>
              <a:t>  </a:t>
            </a:r>
            <a:r>
              <a:rPr lang="de-DE" sz="1800" b="1" dirty="0">
                <a:solidFill>
                  <a:srgbClr val="996600"/>
                </a:solidFill>
              </a:rPr>
              <a:t>0.0</a:t>
            </a:r>
            <a:r>
              <a:rPr lang="de-DE" sz="2800" dirty="0">
                <a:solidFill>
                  <a:srgbClr val="996600"/>
                </a:solidFill>
              </a:rPr>
              <a:t> </a:t>
            </a:r>
            <a:r>
              <a:rPr lang="de-DE" sz="1800" dirty="0">
                <a:solidFill>
                  <a:srgbClr val="996600"/>
                </a:solidFill>
              </a:rPr>
              <a:t>[</a:t>
            </a:r>
            <a:r>
              <a:rPr lang="de-DE" sz="1800" dirty="0" err="1">
                <a:solidFill>
                  <a:srgbClr val="996600"/>
                </a:solidFill>
              </a:rPr>
              <a:t>ct</a:t>
            </a:r>
            <a:r>
              <a:rPr lang="de-DE" sz="1800" dirty="0">
                <a:solidFill>
                  <a:srgbClr val="996600"/>
                </a:solidFill>
              </a:rPr>
              <a:t>/kWh]</a:t>
            </a:r>
            <a:r>
              <a:rPr lang="de-DE" sz="1800" dirty="0">
                <a:solidFill>
                  <a:srgbClr val="0000FF"/>
                </a:solidFill>
              </a:rPr>
              <a:t> keine Verteuerung, </a:t>
            </a:r>
            <a:r>
              <a:rPr lang="de-DE" sz="1800" b="1" dirty="0">
                <a:solidFill>
                  <a:srgbClr val="996600"/>
                </a:solidFill>
              </a:rPr>
              <a:t>da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b="1" dirty="0">
                <a:solidFill>
                  <a:srgbClr val="996600"/>
                </a:solidFill>
              </a:rPr>
              <a:t>Erdgassteuer erstattet wird</a:t>
            </a:r>
            <a:r>
              <a:rPr lang="de-DE" sz="1800" dirty="0">
                <a:solidFill>
                  <a:srgbClr val="000000"/>
                </a:solidFill>
              </a:rPr>
              <a:t/>
            </a:r>
            <a:br>
              <a:rPr lang="de-DE" sz="1800" dirty="0">
                <a:solidFill>
                  <a:srgbClr val="000000"/>
                </a:solidFill>
              </a:rPr>
            </a:br>
            <a:r>
              <a:rPr lang="de-DE" sz="1800" dirty="0">
                <a:solidFill>
                  <a:srgbClr val="000000"/>
                </a:solidFill>
              </a:rPr>
              <a:t>                            </a:t>
            </a:r>
            <a:r>
              <a:rPr lang="de-DE" sz="1800" dirty="0" smtClean="0">
                <a:solidFill>
                  <a:srgbClr val="000000"/>
                </a:solidFill>
              </a:rPr>
              <a:t>                               </a:t>
            </a:r>
            <a:r>
              <a:rPr lang="de-DE" sz="1800" dirty="0">
                <a:solidFill>
                  <a:srgbClr val="000000"/>
                </a:solidFill>
              </a:rPr>
              <a:t>dies sind   </a:t>
            </a:r>
            <a:r>
              <a:rPr lang="de-DE" sz="1800" b="1" dirty="0">
                <a:solidFill>
                  <a:srgbClr val="996600"/>
                </a:solidFill>
              </a:rPr>
              <a:t>0 % Aufschlag </a:t>
            </a:r>
            <a:r>
              <a:rPr lang="de-DE" sz="1800" dirty="0">
                <a:solidFill>
                  <a:srgbClr val="000000"/>
                </a:solidFill>
              </a:rPr>
              <a:t>auf  Heizgaspreis. </a:t>
            </a:r>
            <a:br>
              <a:rPr lang="de-DE" sz="1800" dirty="0">
                <a:solidFill>
                  <a:srgbClr val="000000"/>
                </a:solidFill>
              </a:rPr>
            </a:br>
            <a:endParaRPr lang="de-DE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sz="2800" b="1" dirty="0">
                <a:solidFill>
                  <a:srgbClr val="7030A0"/>
                </a:solidFill>
              </a:rPr>
              <a:t>Faktor </a:t>
            </a:r>
            <a:r>
              <a:rPr lang="de-DE" sz="1800" dirty="0">
                <a:solidFill>
                  <a:srgbClr val="7030A0"/>
                </a:solidFill>
              </a:rPr>
              <a:t>ca.</a:t>
            </a:r>
            <a:r>
              <a:rPr lang="de-DE" sz="2800" b="1" dirty="0">
                <a:solidFill>
                  <a:srgbClr val="7030A0"/>
                </a:solidFill>
              </a:rPr>
              <a:t> 2.6</a:t>
            </a:r>
            <a:r>
              <a:rPr lang="de-DE" b="1" dirty="0">
                <a:solidFill>
                  <a:srgbClr val="7030A0"/>
                </a:solidFill>
              </a:rPr>
              <a:t>  </a:t>
            </a:r>
            <a:r>
              <a:rPr lang="de-DE" sz="1800" dirty="0">
                <a:solidFill>
                  <a:srgbClr val="000000"/>
                </a:solidFill>
              </a:rPr>
              <a:t>durch die  </a:t>
            </a:r>
            <a:r>
              <a:rPr lang="de-DE" sz="2800" b="1" dirty="0">
                <a:solidFill>
                  <a:srgbClr val="7030A0"/>
                </a:solidFill>
              </a:rPr>
              <a:t>dezentrale Bereitstellung</a:t>
            </a:r>
            <a:r>
              <a:rPr lang="de-DE" sz="1800" b="1" dirty="0">
                <a:solidFill>
                  <a:srgbClr val="7030A0"/>
                </a:solidFill>
              </a:rPr>
              <a:t/>
            </a:r>
            <a:br>
              <a:rPr lang="de-DE" sz="1800" b="1" dirty="0">
                <a:solidFill>
                  <a:srgbClr val="7030A0"/>
                </a:solidFill>
              </a:rPr>
            </a:br>
            <a:r>
              <a:rPr lang="de-DE" sz="1800" b="1" dirty="0">
                <a:solidFill>
                  <a:srgbClr val="7030A0"/>
                </a:solidFill>
              </a:rPr>
              <a:t>                                           </a:t>
            </a:r>
            <a:r>
              <a:rPr lang="de-DE" sz="2800" b="1" dirty="0">
                <a:solidFill>
                  <a:srgbClr val="7030A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</a:rPr>
              <a:t>des Erdgases als Brennstoff für </a:t>
            </a:r>
            <a:r>
              <a:rPr lang="de-DE" sz="1800" dirty="0" err="1">
                <a:solidFill>
                  <a:srgbClr val="000000"/>
                </a:solidFill>
              </a:rPr>
              <a:t>KWK</a:t>
            </a:r>
            <a:r>
              <a:rPr lang="de-DE" sz="1800" dirty="0">
                <a:solidFill>
                  <a:srgbClr val="000000"/>
                </a:solidFill>
              </a:rPr>
              <a:t> in Haushalten</a:t>
            </a:r>
          </a:p>
        </p:txBody>
      </p:sp>
      <p:sp>
        <p:nvSpPr>
          <p:cNvPr id="28675" name="Textfeld 2"/>
          <p:cNvSpPr txBox="1">
            <a:spLocks noChangeArrowheads="1"/>
          </p:cNvSpPr>
          <p:nvPr/>
        </p:nvSpPr>
        <p:spPr bwMode="auto">
          <a:xfrm>
            <a:off x="71438" y="6129338"/>
            <a:ext cx="8964612" cy="369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000000"/>
                </a:solidFill>
              </a:rPr>
              <a:t>1. Subvention: </a:t>
            </a:r>
            <a:r>
              <a:rPr lang="de-DE" sz="1800" b="1" dirty="0">
                <a:solidFill>
                  <a:srgbClr val="996600"/>
                </a:solidFill>
              </a:rPr>
              <a:t>keine Erdgassteuer;  aber ok , da </a:t>
            </a:r>
            <a:r>
              <a:rPr lang="de-DE" sz="1800" b="1" dirty="0" err="1">
                <a:solidFill>
                  <a:srgbClr val="996600"/>
                </a:solidFill>
              </a:rPr>
              <a:t>GuD</a:t>
            </a:r>
            <a:r>
              <a:rPr lang="de-DE" sz="1800" b="1" dirty="0">
                <a:solidFill>
                  <a:srgbClr val="996600"/>
                </a:solidFill>
              </a:rPr>
              <a:t> ebenfalls befreit.</a:t>
            </a:r>
          </a:p>
        </p:txBody>
      </p:sp>
      <p:sp>
        <p:nvSpPr>
          <p:cNvPr id="28676" name="Textfeld 2"/>
          <p:cNvSpPr txBox="1">
            <a:spLocks noChangeArrowheads="1"/>
          </p:cNvSpPr>
          <p:nvPr/>
        </p:nvSpPr>
        <p:spPr bwMode="auto">
          <a:xfrm>
            <a:off x="107504" y="2996952"/>
            <a:ext cx="8964612" cy="270843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800" b="1" u="sng" dirty="0">
                <a:solidFill>
                  <a:srgbClr val="7030A0"/>
                </a:solidFill>
              </a:rPr>
              <a:t>Stolperfrage</a:t>
            </a:r>
            <a:r>
              <a:rPr lang="de-DE" sz="2800" b="1" u="sng" dirty="0">
                <a:solidFill>
                  <a:srgbClr val="000000"/>
                </a:solidFill>
              </a:rPr>
              <a:t>: </a:t>
            </a:r>
            <a:r>
              <a:rPr lang="de-DE" sz="2800" b="1" dirty="0">
                <a:solidFill>
                  <a:srgbClr val="000000"/>
                </a:solidFill>
              </a:rPr>
              <a:t>  </a:t>
            </a:r>
            <a:r>
              <a:rPr lang="de-DE" sz="1800" b="1" dirty="0">
                <a:solidFill>
                  <a:srgbClr val="000000"/>
                </a:solidFill>
              </a:rPr>
              <a:t/>
            </a:r>
            <a:br>
              <a:rPr lang="de-DE" sz="1800" b="1" dirty="0">
                <a:solidFill>
                  <a:srgbClr val="000000"/>
                </a:solidFill>
              </a:rPr>
            </a:br>
            <a:r>
              <a:rPr lang="de-DE" sz="1200" b="1" dirty="0">
                <a:solidFill>
                  <a:srgbClr val="000000"/>
                </a:solidFill>
              </a:rPr>
              <a:t>  </a:t>
            </a:r>
            <a:r>
              <a:rPr lang="de-DE" sz="1800" b="1" dirty="0">
                <a:solidFill>
                  <a:srgbClr val="000000"/>
                </a:solidFill>
              </a:rPr>
              <a:t/>
            </a:r>
            <a:br>
              <a:rPr lang="de-DE" sz="1800" b="1" dirty="0">
                <a:solidFill>
                  <a:srgbClr val="000000"/>
                </a:solidFill>
              </a:rPr>
            </a:br>
            <a:r>
              <a:rPr lang="de-DE" sz="1800" u="sng" dirty="0">
                <a:solidFill>
                  <a:srgbClr val="000000"/>
                </a:solidFill>
              </a:rPr>
              <a:t>Kann es eigentlich vernünftig sein</a:t>
            </a:r>
            <a:r>
              <a:rPr lang="de-DE" sz="1800" dirty="0">
                <a:solidFill>
                  <a:srgbClr val="000000"/>
                </a:solidFill>
              </a:rPr>
              <a:t>,  </a:t>
            </a:r>
            <a:br>
              <a:rPr lang="de-DE" sz="1800" dirty="0">
                <a:solidFill>
                  <a:srgbClr val="000000"/>
                </a:solidFill>
              </a:rPr>
            </a:br>
            <a:r>
              <a:rPr lang="de-DE" sz="2800" dirty="0">
                <a:solidFill>
                  <a:srgbClr val="000000"/>
                </a:solidFill>
              </a:rPr>
              <a:t>Elektrizität für das </a:t>
            </a:r>
            <a:r>
              <a:rPr lang="de-DE" sz="2800" dirty="0" err="1">
                <a:solidFill>
                  <a:srgbClr val="000000"/>
                </a:solidFill>
              </a:rPr>
              <a:t>StromNetz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</a:rPr>
              <a:t>im großen  Stil </a:t>
            </a:r>
            <a:r>
              <a:rPr lang="de-DE" sz="2800" b="1" dirty="0">
                <a:solidFill>
                  <a:srgbClr val="7030A0"/>
                </a:solidFill>
              </a:rPr>
              <a:t>dezentral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3200" dirty="0" smtClean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/>
            </a:r>
            <a:br>
              <a:rPr lang="de-DE" sz="1800" dirty="0" smtClean="0">
                <a:solidFill>
                  <a:srgbClr val="000000"/>
                </a:solidFill>
              </a:rPr>
            </a:br>
            <a:r>
              <a:rPr lang="de-DE" sz="1800" dirty="0" smtClean="0">
                <a:solidFill>
                  <a:srgbClr val="000000"/>
                </a:solidFill>
              </a:rPr>
              <a:t>                    zu  </a:t>
            </a:r>
            <a:r>
              <a:rPr lang="de-DE" sz="1800" dirty="0">
                <a:solidFill>
                  <a:srgbClr val="000000"/>
                </a:solidFill>
              </a:rPr>
              <a:t>erzeugen, wenn dadurch  </a:t>
            </a:r>
            <a:r>
              <a:rPr lang="de-DE" sz="2800" b="1" dirty="0">
                <a:solidFill>
                  <a:srgbClr val="7030A0"/>
                </a:solidFill>
              </a:rPr>
              <a:t>der Erdgaseinsatz </a:t>
            </a:r>
            <a:r>
              <a:rPr lang="de-DE" sz="1800" dirty="0">
                <a:solidFill>
                  <a:srgbClr val="000000"/>
                </a:solidFill>
              </a:rPr>
              <a:t>rund</a:t>
            </a:r>
            <a:r>
              <a:rPr lang="de-DE" sz="2800" b="1" dirty="0">
                <a:solidFill>
                  <a:srgbClr val="7030A0"/>
                </a:solidFill>
              </a:rPr>
              <a:t> </a:t>
            </a:r>
            <a:r>
              <a:rPr lang="de-DE" sz="3600" b="1" dirty="0" smtClean="0">
                <a:solidFill>
                  <a:srgbClr val="7030A0"/>
                </a:solidFill>
              </a:rPr>
              <a:t> </a:t>
            </a:r>
            <a:r>
              <a:rPr lang="de-DE" sz="2800" b="1" dirty="0">
                <a:solidFill>
                  <a:srgbClr val="7030A0"/>
                </a:solidFill>
              </a:rPr>
              <a:t/>
            </a:r>
            <a:br>
              <a:rPr lang="de-DE" sz="2800" b="1" dirty="0">
                <a:solidFill>
                  <a:srgbClr val="7030A0"/>
                </a:solidFill>
              </a:rPr>
            </a:br>
            <a:r>
              <a:rPr lang="de-DE" sz="2800" b="1" dirty="0">
                <a:solidFill>
                  <a:srgbClr val="7030A0"/>
                </a:solidFill>
              </a:rPr>
              <a:t>                                      zweieinhalb </a:t>
            </a:r>
            <a:r>
              <a:rPr lang="de-DE" sz="2800" b="1" dirty="0" err="1">
                <a:solidFill>
                  <a:srgbClr val="7030A0"/>
                </a:solidFill>
              </a:rPr>
              <a:t>fach</a:t>
            </a:r>
            <a:r>
              <a:rPr lang="de-DE" sz="2800" b="1" dirty="0">
                <a:solidFill>
                  <a:srgbClr val="7030A0"/>
                </a:solidFill>
              </a:rPr>
              <a:t> teurer </a:t>
            </a:r>
            <a:r>
              <a:rPr lang="de-DE" sz="1800" dirty="0">
                <a:solidFill>
                  <a:srgbClr val="000000"/>
                </a:solidFill>
              </a:rPr>
              <a:t>wird </a:t>
            </a:r>
            <a:r>
              <a:rPr lang="de-DE" sz="44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9512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Am Rande vermerkt zur dezentralen </a:t>
            </a:r>
            <a:r>
              <a:rPr lang="de-DE" b="1" u="sng" dirty="0" err="1" smtClean="0"/>
              <a:t>KWK</a:t>
            </a:r>
            <a:r>
              <a:rPr lang="de-DE" b="1" dirty="0" smtClean="0"/>
              <a:t>: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25274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250825" y="1557338"/>
            <a:ext cx="8435975" cy="2289175"/>
          </a:xfrm>
        </p:spPr>
        <p:txBody>
          <a:bodyPr/>
          <a:lstStyle/>
          <a:p>
            <a:r>
              <a:rPr lang="de-DE" sz="4000" b="1" dirty="0" smtClean="0"/>
              <a:t>Wärmepumpentarif </a:t>
            </a:r>
            <a:br>
              <a:rPr lang="de-DE" sz="4000" b="1" dirty="0" smtClean="0"/>
            </a:br>
            <a:r>
              <a:rPr lang="de-DE" sz="3200" b="1" dirty="0" smtClean="0"/>
              <a:t>ohne </a:t>
            </a:r>
            <a:br>
              <a:rPr lang="de-DE" sz="3200" b="1" dirty="0" smtClean="0"/>
            </a:br>
            <a:r>
              <a:rPr lang="de-DE" sz="3200" b="1" dirty="0" smtClean="0"/>
              <a:t>Diskriminierung</a:t>
            </a:r>
            <a:endParaRPr lang="de-DE" sz="4800" dirty="0" smtClean="0">
              <a:solidFill>
                <a:srgbClr val="FF0000"/>
              </a:solidFill>
            </a:endParaRPr>
          </a:p>
        </p:txBody>
      </p:sp>
      <p:sp>
        <p:nvSpPr>
          <p:cNvPr id="35843" name="Textfeld 2"/>
          <p:cNvSpPr txBox="1">
            <a:spLocks noChangeArrowheads="1"/>
          </p:cNvSpPr>
          <p:nvPr/>
        </p:nvSpPr>
        <p:spPr bwMode="auto">
          <a:xfrm>
            <a:off x="142875" y="188913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rgbClr val="000000"/>
                </a:solidFill>
              </a:rPr>
              <a:t>5.3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3046" y="1484784"/>
            <a:ext cx="6912768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Wie kann ich das Erdgas</a:t>
            </a:r>
          </a:p>
          <a:p>
            <a:pPr algn="ctr"/>
            <a:r>
              <a:rPr lang="de-DE" sz="3200" b="1" dirty="0" smtClean="0"/>
              <a:t> am günstigsten</a:t>
            </a:r>
          </a:p>
          <a:p>
            <a:pPr algn="ctr"/>
            <a:r>
              <a:rPr lang="de-DE" sz="3200" b="1" dirty="0" smtClean="0"/>
              <a:t> zur Strom-und Wärmeversorgung einsetzen</a:t>
            </a:r>
            <a:endParaRPr lang="de-DE" sz="3200" b="1" dirty="0"/>
          </a:p>
        </p:txBody>
      </p:sp>
      <p:sp>
        <p:nvSpPr>
          <p:cNvPr id="3" name="Rechteck 2"/>
          <p:cNvSpPr/>
          <p:nvPr/>
        </p:nvSpPr>
        <p:spPr>
          <a:xfrm>
            <a:off x="611560" y="476672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 smtClean="0"/>
              <a:t>Schlüsselfrage:</a:t>
            </a:r>
          </a:p>
        </p:txBody>
      </p:sp>
    </p:spTree>
    <p:extLst>
      <p:ext uri="{BB962C8B-B14F-4D97-AF65-F5344CB8AC3E}">
        <p14:creationId xmlns:p14="http://schemas.microsoft.com/office/powerpoint/2010/main" xmlns="" val="25501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feld 1"/>
          <p:cNvSpPr txBox="1">
            <a:spLocks noChangeArrowheads="1"/>
          </p:cNvSpPr>
          <p:nvPr/>
        </p:nvSpPr>
        <p:spPr bwMode="auto">
          <a:xfrm>
            <a:off x="471488" y="115888"/>
            <a:ext cx="7669212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Bei der </a:t>
            </a:r>
            <a:r>
              <a:rPr lang="de-DE" sz="3200" i="1">
                <a:solidFill>
                  <a:srgbClr val="000000"/>
                </a:solidFill>
              </a:rPr>
              <a:t>KWK –Förderung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i="1">
                <a:solidFill>
                  <a:srgbClr val="000000"/>
                </a:solidFill>
              </a:rPr>
              <a:t>  </a:t>
            </a:r>
            <a:r>
              <a:rPr lang="de-DE" sz="2400" i="1">
                <a:solidFill>
                  <a:srgbClr val="000000"/>
                </a:solidFill>
              </a:rPr>
              <a:t/>
            </a:r>
            <a:br>
              <a:rPr lang="de-DE" sz="2400" i="1">
                <a:solidFill>
                  <a:srgbClr val="000000"/>
                </a:solidFill>
              </a:rPr>
            </a:br>
            <a:r>
              <a:rPr lang="de-DE" sz="2400" i="1">
                <a:solidFill>
                  <a:srgbClr val="000000"/>
                </a:solidFill>
              </a:rPr>
              <a:t>     </a:t>
            </a:r>
            <a:r>
              <a:rPr lang="de-DE" sz="2400">
                <a:solidFill>
                  <a:srgbClr val="000000"/>
                </a:solidFill>
              </a:rPr>
              <a:t>sollten die</a:t>
            </a: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000000"/>
                </a:solidFill>
              </a:rPr>
              <a:t>Ziele</a:t>
            </a: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der Energiepolitik: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 </a:t>
            </a:r>
            <a:r>
              <a:rPr lang="de-DE" b="1">
                <a:solidFill>
                  <a:srgbClr val="7030A0"/>
                </a:solidFill>
              </a:rPr>
              <a:t>Einsparung</a:t>
            </a:r>
            <a:r>
              <a:rPr lang="de-DE" sz="1800">
                <a:solidFill>
                  <a:srgbClr val="000000"/>
                </a:solidFill>
              </a:rPr>
              <a:t> von Primärenergie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 </a:t>
            </a:r>
            <a:r>
              <a:rPr lang="de-DE" b="1">
                <a:solidFill>
                  <a:srgbClr val="006600"/>
                </a:solidFill>
              </a:rPr>
              <a:t>CO2 -Reduktion</a:t>
            </a:r>
            <a:r>
              <a:rPr lang="de-DE" sz="18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   erreicht werden durch die</a:t>
            </a:r>
            <a:r>
              <a:rPr lang="de-DE" sz="3200" b="1">
                <a:solidFill>
                  <a:srgbClr val="000000"/>
                </a:solidFill>
              </a:rPr>
              <a:t> </a:t>
            </a:r>
            <a:r>
              <a:rPr lang="de-DE" sz="2400" b="1" u="sng">
                <a:solidFill>
                  <a:srgbClr val="000000"/>
                </a:solidFill>
              </a:rPr>
              <a:t>Mittel</a:t>
            </a:r>
            <a:r>
              <a:rPr lang="de-DE" sz="2400" b="1">
                <a:solidFill>
                  <a:srgbClr val="000000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b="1">
                <a:solidFill>
                  <a:srgbClr val="2D2D8A"/>
                </a:solidFill>
              </a:rPr>
              <a:t> Modernisierung</a:t>
            </a:r>
            <a:r>
              <a:rPr lang="de-DE" sz="1800">
                <a:solidFill>
                  <a:srgbClr val="000000"/>
                </a:solidFill>
              </a:rPr>
              <a:t>: Ersatz alter Anlagen zur Wärmeerzeugung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Wechsel zum PE-Träger</a:t>
            </a:r>
            <a:r>
              <a:rPr lang="de-DE" sz="1800" b="1">
                <a:solidFill>
                  <a:srgbClr val="006600"/>
                </a:solidFill>
              </a:rPr>
              <a:t> </a:t>
            </a:r>
            <a:r>
              <a:rPr lang="de-DE" b="1">
                <a:solidFill>
                  <a:srgbClr val="006600"/>
                </a:solidFill>
              </a:rPr>
              <a:t>Erdgas</a:t>
            </a:r>
            <a:r>
              <a:rPr lang="de-DE" sz="1800">
                <a:solidFill>
                  <a:srgbClr val="000000"/>
                </a:solidFill>
              </a:rPr>
              <a:t> , auch bei der Stromerzeugung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Einsatz der </a:t>
            </a:r>
            <a:r>
              <a:rPr lang="de-DE" b="1">
                <a:solidFill>
                  <a:srgbClr val="9900CC"/>
                </a:solidFill>
              </a:rPr>
              <a:t>Technik</a:t>
            </a:r>
            <a:r>
              <a:rPr lang="de-DE" sz="1800">
                <a:solidFill>
                  <a:srgbClr val="000000"/>
                </a:solidFill>
              </a:rPr>
              <a:t>: KWK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de-DE" sz="120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u="sng">
                <a:solidFill>
                  <a:srgbClr val="000000"/>
                </a:solidFill>
              </a:rPr>
              <a:t>Werkzeuge: </a:t>
            </a:r>
            <a:r>
              <a:rPr lang="de-DE" sz="1400" u="sng">
                <a:solidFill>
                  <a:srgbClr val="000000"/>
                </a:solidFill>
              </a:rPr>
              <a:t> </a:t>
            </a:r>
            <a:r>
              <a:rPr lang="de-DE" sz="1800" u="sng">
                <a:solidFill>
                  <a:srgbClr val="000000"/>
                </a:solidFill>
              </a:rPr>
              <a:t>(ohne die Subventionen)  </a:t>
            </a:r>
          </a:p>
        </p:txBody>
      </p:sp>
      <p:sp>
        <p:nvSpPr>
          <p:cNvPr id="36867" name="Textfeld 2"/>
          <p:cNvSpPr txBox="1">
            <a:spLocks noChangeArrowheads="1"/>
          </p:cNvSpPr>
          <p:nvPr/>
        </p:nvSpPr>
        <p:spPr bwMode="auto">
          <a:xfrm>
            <a:off x="539750" y="4365625"/>
            <a:ext cx="8208963" cy="1935163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>
                <a:solidFill>
                  <a:srgbClr val="000000"/>
                </a:solidFill>
              </a:rPr>
              <a:t> Überhaupt </a:t>
            </a:r>
            <a:r>
              <a:rPr lang="de-DE" sz="3200" b="1" u="sng">
                <a:solidFill>
                  <a:srgbClr val="996600"/>
                </a:solidFill>
              </a:rPr>
              <a:t>keine Abgaben</a:t>
            </a:r>
            <a:r>
              <a:rPr lang="de-DE" sz="32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00"/>
                </a:solidFill>
              </a:rPr>
              <a:t>auf Energieträger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>
                <a:solidFill>
                  <a:srgbClr val="000000"/>
                </a:solidFill>
              </a:rPr>
              <a:t>Förderung für dezentrales </a:t>
            </a:r>
            <a:r>
              <a:rPr lang="de-DE" sz="3200" b="1" u="sng">
                <a:solidFill>
                  <a:srgbClr val="006600"/>
                </a:solidFill>
              </a:rPr>
              <a:t>Erdgas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3200" b="1" u="sng">
                <a:solidFill>
                  <a:srgbClr val="FF3300"/>
                </a:solidFill>
              </a:rPr>
              <a:t>Abnahmeverpflichtung</a:t>
            </a:r>
            <a:r>
              <a:rPr lang="de-DE" sz="3200" b="1">
                <a:solidFill>
                  <a:srgbClr val="000000"/>
                </a:solidFill>
              </a:rPr>
              <a:t> </a:t>
            </a:r>
            <a:r>
              <a:rPr lang="de-DE" b="1">
                <a:solidFill>
                  <a:srgbClr val="000000"/>
                </a:solidFill>
              </a:rPr>
              <a:t>von KWK-Strom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None/>
            </a:pPr>
            <a:r>
              <a:rPr lang="de-DE" sz="1000" b="1" u="sng">
                <a:solidFill>
                  <a:srgbClr val="006600"/>
                </a:solidFill>
              </a:rPr>
              <a:t>  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617663" y="6597650"/>
            <a:ext cx="5702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</a:rPr>
              <a:t>Beispiele für2.: Rückerstattung ErdgasSteuer, besondere Förderung von Mini-BHKW</a:t>
            </a:r>
          </a:p>
        </p:txBody>
      </p:sp>
      <p:sp>
        <p:nvSpPr>
          <p:cNvPr id="5" name="Ellipse 4"/>
          <p:cNvSpPr/>
          <p:nvPr/>
        </p:nvSpPr>
        <p:spPr>
          <a:xfrm>
            <a:off x="8675688" y="188913"/>
            <a:ext cx="285750" cy="2889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feld 1"/>
          <p:cNvSpPr txBox="1">
            <a:spLocks noChangeArrowheads="1"/>
          </p:cNvSpPr>
          <p:nvPr/>
        </p:nvSpPr>
        <p:spPr bwMode="auto">
          <a:xfrm>
            <a:off x="360363" y="2813050"/>
            <a:ext cx="8640762" cy="2046714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 dirty="0">
                <a:solidFill>
                  <a:srgbClr val="000000"/>
                </a:solidFill>
              </a:rPr>
              <a:t> </a:t>
            </a:r>
            <a:r>
              <a:rPr lang="de-DE" sz="4000" b="1" u="sng" dirty="0">
                <a:solidFill>
                  <a:srgbClr val="996600"/>
                </a:solidFill>
              </a:rPr>
              <a:t>Keine rückgewälzten </a:t>
            </a:r>
            <a:r>
              <a:rPr lang="de-DE" sz="4000" b="1" u="sng" dirty="0" smtClean="0">
                <a:solidFill>
                  <a:srgbClr val="996600"/>
                </a:solidFill>
              </a:rPr>
              <a:t>Abgaben</a:t>
            </a:r>
            <a:br>
              <a:rPr lang="de-DE" sz="4000" b="1" u="sng" dirty="0" smtClean="0">
                <a:solidFill>
                  <a:srgbClr val="996600"/>
                </a:solidFill>
              </a:rPr>
            </a:br>
            <a:r>
              <a:rPr lang="de-DE" b="1" u="sng" dirty="0" smtClean="0">
                <a:solidFill>
                  <a:srgbClr val="996600"/>
                </a:solidFill>
              </a:rPr>
              <a:t> </a:t>
            </a:r>
            <a:endParaRPr lang="de-DE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6600"/>
                </a:solidFill>
              </a:rPr>
              <a:t>Nur </a:t>
            </a:r>
            <a:r>
              <a:rPr lang="de-DE" b="1" u="sng" dirty="0" err="1">
                <a:solidFill>
                  <a:srgbClr val="006600"/>
                </a:solidFill>
              </a:rPr>
              <a:t>CO2</a:t>
            </a:r>
            <a:r>
              <a:rPr lang="de-DE" b="1" u="sng" dirty="0">
                <a:solidFill>
                  <a:srgbClr val="006600"/>
                </a:solidFill>
              </a:rPr>
              <a:t> arme</a:t>
            </a:r>
            <a:r>
              <a:rPr lang="de-DE" b="1" dirty="0">
                <a:solidFill>
                  <a:srgbClr val="006600"/>
                </a:solidFill>
              </a:rPr>
              <a:t> </a:t>
            </a:r>
            <a:r>
              <a:rPr lang="de-DE" b="1" dirty="0" smtClean="0">
                <a:solidFill>
                  <a:srgbClr val="006600"/>
                </a:solidFill>
              </a:rPr>
              <a:t>Primärenergie </a:t>
            </a:r>
            <a:r>
              <a:rPr lang="de-DE" sz="1800" dirty="0" smtClean="0">
                <a:solidFill>
                  <a:srgbClr val="006600"/>
                </a:solidFill>
              </a:rPr>
              <a:t>(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u="sng" dirty="0">
                <a:solidFill>
                  <a:srgbClr val="006600"/>
                </a:solidFill>
              </a:rPr>
              <a:t>Erdgas</a:t>
            </a:r>
            <a:r>
              <a:rPr lang="de-DE" sz="1800" dirty="0">
                <a:solidFill>
                  <a:srgbClr val="006600"/>
                </a:solidFill>
              </a:rPr>
              <a:t> und </a:t>
            </a:r>
            <a:r>
              <a:rPr lang="de-DE" sz="1800" dirty="0" err="1">
                <a:solidFill>
                  <a:srgbClr val="006600"/>
                </a:solidFill>
              </a:rPr>
              <a:t>CO2</a:t>
            </a:r>
            <a:r>
              <a:rPr lang="de-DE" sz="1800" dirty="0">
                <a:solidFill>
                  <a:srgbClr val="006600"/>
                </a:solidFill>
              </a:rPr>
              <a:t> freie PE)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de-DE" sz="2400" b="1" dirty="0">
                <a:solidFill>
                  <a:srgbClr val="FF3300"/>
                </a:solidFill>
              </a:rPr>
              <a:t> </a:t>
            </a:r>
            <a:r>
              <a:rPr lang="de-DE" b="1" u="sng" dirty="0">
                <a:solidFill>
                  <a:srgbClr val="FF3300"/>
                </a:solidFill>
              </a:rPr>
              <a:t>Abnahmeverpflichtung</a:t>
            </a:r>
            <a:r>
              <a:rPr lang="de-DE" b="1" dirty="0">
                <a:solidFill>
                  <a:srgbClr val="000000"/>
                </a:solidFill>
              </a:rPr>
              <a:t> von WP-Strom </a:t>
            </a:r>
            <a:r>
              <a:rPr lang="de-DE" b="1" dirty="0" err="1">
                <a:solidFill>
                  <a:srgbClr val="000000"/>
                </a:solidFill>
              </a:rPr>
              <a:t>in‘s</a:t>
            </a:r>
            <a:r>
              <a:rPr lang="de-DE" b="1" dirty="0">
                <a:solidFill>
                  <a:srgbClr val="000000"/>
                </a:solidFill>
              </a:rPr>
              <a:t> Netz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None/>
            </a:pPr>
            <a:r>
              <a:rPr lang="de-DE" sz="1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891" name="Textfeld 2"/>
          <p:cNvSpPr txBox="1">
            <a:spLocks noChangeArrowheads="1"/>
          </p:cNvSpPr>
          <p:nvPr/>
        </p:nvSpPr>
        <p:spPr bwMode="auto">
          <a:xfrm>
            <a:off x="358775" y="1230313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Zur Emanzipation der WP im Verhältnis zur KWK muss ein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Wärmepumpen-Tarif in gleicher Weise </a:t>
            </a:r>
            <a:r>
              <a:rPr lang="de-DE" sz="2400" b="1" u="sng">
                <a:solidFill>
                  <a:srgbClr val="000000"/>
                </a:solidFill>
              </a:rPr>
              <a:t>in Anspruch nehmen</a:t>
            </a:r>
            <a:r>
              <a:rPr lang="de-DE" sz="2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7892" name="Textfeld 3"/>
          <p:cNvSpPr txBox="1">
            <a:spLocks noChangeArrowheads="1"/>
          </p:cNvSpPr>
          <p:nvPr/>
        </p:nvSpPr>
        <p:spPr bwMode="auto">
          <a:xfrm>
            <a:off x="358775" y="225425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0000"/>
                </a:solidFill>
              </a:rPr>
              <a:t>Grundanforderungen Wärmepumpentarif</a:t>
            </a:r>
          </a:p>
        </p:txBody>
      </p:sp>
      <p:sp>
        <p:nvSpPr>
          <p:cNvPr id="37893" name="Textfeld 4"/>
          <p:cNvSpPr txBox="1">
            <a:spLocks noChangeArrowheads="1"/>
          </p:cNvSpPr>
          <p:nvPr/>
        </p:nvSpPr>
        <p:spPr bwMode="auto">
          <a:xfrm>
            <a:off x="684213" y="5984875"/>
            <a:ext cx="755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Dann lassen sich die energiepolitischen Ziele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wesentlich effektiver und wesentlich preiswerter erreichen.</a:t>
            </a:r>
          </a:p>
        </p:txBody>
      </p:sp>
      <p:sp>
        <p:nvSpPr>
          <p:cNvPr id="37894" name="Textfeld 2"/>
          <p:cNvSpPr txBox="1">
            <a:spLocks noChangeArrowheads="1"/>
          </p:cNvSpPr>
          <p:nvPr/>
        </p:nvSpPr>
        <p:spPr bwMode="auto">
          <a:xfrm>
            <a:off x="107950" y="80963"/>
            <a:ext cx="3595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000000"/>
                </a:solidFill>
              </a:rPr>
              <a:t>5.31</a:t>
            </a: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feld 1"/>
          <p:cNvSpPr txBox="1">
            <a:spLocks noChangeArrowheads="1"/>
          </p:cNvSpPr>
          <p:nvPr/>
        </p:nvSpPr>
        <p:spPr bwMode="auto">
          <a:xfrm>
            <a:off x="503238" y="2420938"/>
            <a:ext cx="8135937" cy="1570037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Für Gebäudewärme muss die </a:t>
            </a:r>
            <a:r>
              <a:rPr lang="de-DE" sz="2400" b="1">
                <a:solidFill>
                  <a:srgbClr val="C00000"/>
                </a:solidFill>
              </a:rPr>
              <a:t>staatliche Belastung</a:t>
            </a:r>
            <a:r>
              <a:rPr lang="de-DE" sz="2400" b="1">
                <a:solidFill>
                  <a:srgbClr val="000000"/>
                </a:solidFill>
              </a:rPr>
              <a:t/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2400" b="1">
                <a:solidFill>
                  <a:srgbClr val="000000"/>
                </a:solidFill>
              </a:rPr>
              <a:t> des direkten oder indirekten Erdgaseinsatzes</a:t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FF"/>
                </a:solidFill>
              </a:rPr>
              <a:t>für jede Technik oder Prozesskette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C00000"/>
                </a:solidFill>
              </a:rPr>
              <a:t>gleich sein</a:t>
            </a:r>
            <a:r>
              <a:rPr lang="de-DE" sz="2400" b="1">
                <a:solidFill>
                  <a:srgbClr val="000000"/>
                </a:solidFill>
              </a:rPr>
              <a:t>.</a:t>
            </a: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38915" name="Textfeld 3"/>
          <p:cNvSpPr txBox="1">
            <a:spLocks noChangeArrowheads="1"/>
          </p:cNvSpPr>
          <p:nvPr/>
        </p:nvSpPr>
        <p:spPr bwMode="auto">
          <a:xfrm>
            <a:off x="358775" y="15240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Volkswirtschaftliche Begründung</a:t>
            </a:r>
          </a:p>
        </p:txBody>
      </p:sp>
      <p:sp>
        <p:nvSpPr>
          <p:cNvPr id="38916" name="Textfeld 4"/>
          <p:cNvSpPr txBox="1">
            <a:spLocks noChangeArrowheads="1"/>
          </p:cNvSpPr>
          <p:nvPr/>
        </p:nvSpPr>
        <p:spPr bwMode="auto">
          <a:xfrm>
            <a:off x="503238" y="4292600"/>
            <a:ext cx="8351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Diese  Forderung ist nichts anderes als 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eine  Anwendung des </a:t>
            </a:r>
            <a:r>
              <a:rPr lang="de-DE" sz="2400" b="1">
                <a:solidFill>
                  <a:srgbClr val="000000"/>
                </a:solidFill>
              </a:rPr>
              <a:t>"</a:t>
            </a:r>
            <a:r>
              <a:rPr lang="de-DE" sz="2400" b="1" u="sng">
                <a:solidFill>
                  <a:srgbClr val="C00000"/>
                </a:solidFill>
              </a:rPr>
              <a:t>Gesetzes des einen Preises</a:t>
            </a:r>
            <a:r>
              <a:rPr lang="de-DE" sz="2400" b="1">
                <a:solidFill>
                  <a:srgbClr val="000000"/>
                </a:solidFill>
              </a:rPr>
              <a:t>",</a:t>
            </a:r>
            <a:r>
              <a:rPr lang="de-DE" sz="1800" b="1">
                <a:solidFill>
                  <a:srgbClr val="000000"/>
                </a:solidFill>
              </a:rPr>
              <a:t>   </a:t>
            </a:r>
            <a:r>
              <a:rPr lang="de-DE" sz="1800">
                <a:solidFill>
                  <a:srgbClr val="000000"/>
                </a:solidFill>
              </a:rPr>
              <a:t>welches</a:t>
            </a:r>
            <a:endParaRPr lang="de-DE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000000"/>
                </a:solidFill>
              </a:rPr>
              <a:t> auch </a:t>
            </a:r>
            <a:r>
              <a:rPr lang="de-DE" sz="1800">
                <a:solidFill>
                  <a:srgbClr val="000000"/>
                </a:solidFill>
              </a:rPr>
              <a:t> als das "</a:t>
            </a:r>
            <a:r>
              <a:rPr lang="de-DE" sz="1800" b="1">
                <a:solidFill>
                  <a:srgbClr val="C00000"/>
                </a:solidFill>
              </a:rPr>
              <a:t>Fundamentalgesetz der Ökonomie schlechthin</a:t>
            </a:r>
            <a:r>
              <a:rPr lang="de-DE" sz="1800">
                <a:solidFill>
                  <a:srgbClr val="000000"/>
                </a:solidFill>
              </a:rPr>
              <a:t>“  bezeichnet wird /Sinn 2008/. Es ist daher</a:t>
            </a:r>
            <a:r>
              <a:rPr lang="de-DE" sz="1800">
                <a:solidFill>
                  <a:srgbClr val="FF0000"/>
                </a:solidFill>
              </a:rPr>
              <a:t> </a:t>
            </a:r>
            <a:r>
              <a:rPr lang="de-DE" sz="1800" b="1">
                <a:solidFill>
                  <a:srgbClr val="FF0000"/>
                </a:solidFill>
              </a:rPr>
              <a:t>rationa</a:t>
            </a:r>
            <a:r>
              <a:rPr lang="de-DE" sz="1800" b="1">
                <a:solidFill>
                  <a:srgbClr val="C00000"/>
                </a:solidFill>
              </a:rPr>
              <a:t>l</a:t>
            </a:r>
            <a:r>
              <a:rPr lang="de-DE" sz="1800">
                <a:solidFill>
                  <a:srgbClr val="000000"/>
                </a:solidFill>
              </a:rPr>
              <a:t> wohl </a:t>
            </a:r>
            <a:r>
              <a:rPr lang="de-DE" sz="1800" b="1">
                <a:solidFill>
                  <a:srgbClr val="FF0000"/>
                </a:solidFill>
              </a:rPr>
              <a:t>nicht abweisbar</a:t>
            </a:r>
            <a:r>
              <a:rPr lang="de-DE" sz="1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214313" y="873125"/>
            <a:ext cx="864235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>
                <a:solidFill>
                  <a:srgbClr val="000000"/>
                </a:solidFill>
                <a:cs typeface="Arial" charset="0"/>
              </a:rPr>
              <a:t>Ein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>
                <a:solidFill>
                  <a:srgbClr val="C00000"/>
                </a:solidFill>
                <a:cs typeface="Arial" charset="0"/>
              </a:rPr>
              <a:t>fairer Wettbewerb</a:t>
            </a:r>
            <a:r>
              <a:rPr lang="de-DE" sz="280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>
                <a:solidFill>
                  <a:srgbClr val="000000"/>
                </a:solidFill>
                <a:cs typeface="Arial" charset="0"/>
              </a:rPr>
              <a:t>und eine </a:t>
            </a:r>
            <a:r>
              <a:rPr lang="de-DE" sz="2800" b="1">
                <a:solidFill>
                  <a:srgbClr val="2D2D8A">
                    <a:lumMod val="75000"/>
                  </a:srgbClr>
                </a:solidFill>
                <a:cs typeface="Arial" charset="0"/>
              </a:rPr>
              <a:t>marktgesteuerte Auslese</a:t>
            </a:r>
            <a:r>
              <a:rPr lang="de-DE" sz="280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>
                <a:solidFill>
                  <a:srgbClr val="000000"/>
                </a:solidFill>
                <a:cs typeface="Arial" charset="0"/>
              </a:rPr>
              <a:t>des günstigsten und sparsamsten Energieeinsatzes </a:t>
            </a:r>
            <a:r>
              <a:rPr lang="de-DE" sz="2400" b="1">
                <a:solidFill>
                  <a:srgbClr val="000000"/>
                </a:solidFill>
                <a:cs typeface="Arial" charset="0"/>
              </a:rPr>
              <a:t>erfordern</a:t>
            </a:r>
            <a:r>
              <a:rPr lang="de-DE">
                <a:solidFill>
                  <a:srgbClr val="000000"/>
                </a:solidFill>
                <a:cs typeface="Arial" charset="0"/>
              </a:rPr>
              <a:t>:</a:t>
            </a:r>
          </a:p>
        </p:txBody>
      </p:sp>
      <p:sp>
        <p:nvSpPr>
          <p:cNvPr id="38918" name="Textfeld 2"/>
          <p:cNvSpPr txBox="1">
            <a:spLocks noChangeArrowheads="1"/>
          </p:cNvSpPr>
          <p:nvPr/>
        </p:nvSpPr>
        <p:spPr bwMode="auto">
          <a:xfrm>
            <a:off x="177800" y="6092825"/>
            <a:ext cx="8748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 u="sng">
                <a:solidFill>
                  <a:srgbClr val="000000"/>
                </a:solidFill>
              </a:rPr>
              <a:t>Quelle:</a:t>
            </a:r>
            <a:r>
              <a:rPr lang="de-DE" sz="1800">
                <a:solidFill>
                  <a:srgbClr val="000000"/>
                </a:solidFill>
              </a:rPr>
              <a:t>  Hans Werner Sinn: "</a:t>
            </a:r>
            <a:r>
              <a:rPr lang="de-DE" sz="1800" b="1">
                <a:solidFill>
                  <a:srgbClr val="000000"/>
                </a:solidFill>
              </a:rPr>
              <a:t>Das grüne Paradoxon</a:t>
            </a:r>
            <a:r>
              <a:rPr lang="de-DE" sz="1800">
                <a:solidFill>
                  <a:srgbClr val="000000"/>
                </a:solidFill>
              </a:rPr>
              <a:t>", ISBN 978-3-430-20062-2, Ullstein , Berlin 2008, dort das Kapitel: " Das Gesetz des einen Preises", Seite 159ff</a:t>
            </a:r>
          </a:p>
        </p:txBody>
      </p:sp>
      <p:sp>
        <p:nvSpPr>
          <p:cNvPr id="8" name="Ellipse 7"/>
          <p:cNvSpPr/>
          <p:nvPr/>
        </p:nvSpPr>
        <p:spPr>
          <a:xfrm>
            <a:off x="8675688" y="188913"/>
            <a:ext cx="285750" cy="2889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7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ctrTitle"/>
          </p:nvPr>
        </p:nvSpPr>
        <p:spPr>
          <a:xfrm>
            <a:off x="576263" y="1052513"/>
            <a:ext cx="7772400" cy="4248150"/>
          </a:xfrm>
          <a:solidFill>
            <a:srgbClr val="FFCCCC"/>
          </a:solidFill>
        </p:spPr>
        <p:txBody>
          <a:bodyPr/>
          <a:lstStyle/>
          <a:p>
            <a:r>
              <a:rPr lang="de-DE" sz="3200" smtClean="0"/>
              <a:t>Preisstruktur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Wärmepumpen-</a:t>
            </a:r>
            <a:r>
              <a:rPr lang="de-DE" b="1" smtClean="0">
                <a:solidFill>
                  <a:srgbClr val="CC0000"/>
                </a:solidFill>
              </a:rPr>
              <a:t>Tarif</a:t>
            </a:r>
            <a:r>
              <a:rPr lang="de-DE" smtClean="0"/>
              <a:t/>
            </a:r>
            <a:br>
              <a:rPr lang="de-DE" smtClean="0"/>
            </a:br>
            <a:r>
              <a:rPr lang="de-DE" b="1" smtClean="0">
                <a:solidFill>
                  <a:srgbClr val="C00000"/>
                </a:solidFill>
              </a:rPr>
              <a:t>ohne </a:t>
            </a:r>
            <a:br>
              <a:rPr lang="de-DE" b="1" smtClean="0">
                <a:solidFill>
                  <a:srgbClr val="C00000"/>
                </a:solidFill>
              </a:rPr>
            </a:br>
            <a:r>
              <a:rPr lang="de-DE" b="1" smtClean="0">
                <a:solidFill>
                  <a:srgbClr val="C00000"/>
                </a:solidFill>
              </a:rPr>
              <a:t>Diskriminierung </a:t>
            </a:r>
            <a:r>
              <a:rPr lang="de-DE" smtClean="0"/>
              <a:t> </a:t>
            </a:r>
            <a:br>
              <a:rPr lang="de-DE" smtClean="0"/>
            </a:br>
            <a:r>
              <a:rPr lang="de-DE" sz="3200" smtClean="0"/>
              <a:t>im Vergleich zum</a:t>
            </a:r>
            <a:r>
              <a:rPr lang="de-DE" smtClean="0"/>
              <a:t> </a:t>
            </a:r>
            <a:br>
              <a:rPr lang="de-DE" smtClean="0"/>
            </a:br>
            <a:r>
              <a:rPr lang="de-DE" smtClean="0"/>
              <a:t>Alt-Tarif</a:t>
            </a:r>
          </a:p>
        </p:txBody>
      </p:sp>
    </p:spTree>
    <p:extLst>
      <p:ext uri="{BB962C8B-B14F-4D97-AF65-F5344CB8AC3E}">
        <p14:creationId xmlns:p14="http://schemas.microsoft.com/office/powerpoint/2010/main" xmlns="" val="10939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hteck 2"/>
          <p:cNvSpPr>
            <a:spLocks noChangeArrowheads="1"/>
          </p:cNvSpPr>
          <p:nvPr/>
        </p:nvSpPr>
        <p:spPr bwMode="auto">
          <a:xfrm>
            <a:off x="242888" y="225425"/>
            <a:ext cx="5408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0000"/>
                </a:solidFill>
                <a:cs typeface="Arial" charset="0"/>
              </a:rPr>
              <a:t>Struktur des </a:t>
            </a:r>
            <a:r>
              <a:rPr lang="de-DE" sz="2800" b="1">
                <a:solidFill>
                  <a:srgbClr val="C00000"/>
                </a:solidFill>
                <a:cs typeface="Arial" charset="0"/>
              </a:rPr>
              <a:t>vorgeschlagenen</a:t>
            </a:r>
            <a:r>
              <a:rPr lang="de-DE" sz="2800" b="1">
                <a:solidFill>
                  <a:srgbClr val="000000"/>
                </a:solidFill>
                <a:cs typeface="Arial" charset="0"/>
              </a:rPr>
              <a:t> </a:t>
            </a:r>
            <a:br>
              <a:rPr lang="de-DE" sz="2800" b="1">
                <a:solidFill>
                  <a:srgbClr val="000000"/>
                </a:solidFill>
                <a:cs typeface="Arial" charset="0"/>
              </a:rPr>
            </a:br>
            <a:r>
              <a:rPr lang="de-DE" sz="3200" b="1" u="sng">
                <a:solidFill>
                  <a:srgbClr val="C00000"/>
                </a:solidFill>
                <a:cs typeface="Arial" charset="0"/>
              </a:rPr>
              <a:t>Wärmepum</a:t>
            </a:r>
            <a:r>
              <a:rPr lang="de-DE" sz="3200" b="1" u="sng">
                <a:solidFill>
                  <a:srgbClr val="CC0000"/>
                </a:solidFill>
                <a:cs typeface="Arial" charset="0"/>
              </a:rPr>
              <a:t>pe</a:t>
            </a:r>
            <a:r>
              <a:rPr lang="de-DE" sz="3200" b="1" u="sng">
                <a:solidFill>
                  <a:srgbClr val="C00000"/>
                </a:solidFill>
                <a:cs typeface="Arial" charset="0"/>
              </a:rPr>
              <a:t>ntarifes</a:t>
            </a:r>
            <a:endParaRPr lang="de-DE" sz="3200" u="sng">
              <a:solidFill>
                <a:srgbClr val="C00000"/>
              </a:solidFill>
              <a:cs typeface="Arial" charset="0"/>
            </a:endParaRPr>
          </a:p>
        </p:txBody>
      </p:sp>
      <p:grpSp>
        <p:nvGrpSpPr>
          <p:cNvPr id="40963" name="Gruppieren 1"/>
          <p:cNvGrpSpPr>
            <a:grpSpLocks/>
          </p:cNvGrpSpPr>
          <p:nvPr/>
        </p:nvGrpSpPr>
        <p:grpSpPr bwMode="auto">
          <a:xfrm>
            <a:off x="107950" y="1196975"/>
            <a:ext cx="8274050" cy="3459163"/>
            <a:chOff x="258763" y="1311275"/>
            <a:chExt cx="8274050" cy="3459163"/>
          </a:xfrm>
        </p:grpSpPr>
        <p:pic>
          <p:nvPicPr>
            <p:cNvPr id="40967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63" y="1989138"/>
              <a:ext cx="70929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8" name="Gruppieren 4"/>
            <p:cNvGrpSpPr>
              <a:grpSpLocks/>
            </p:cNvGrpSpPr>
            <p:nvPr/>
          </p:nvGrpSpPr>
          <p:grpSpPr bwMode="auto">
            <a:xfrm>
              <a:off x="4637088" y="1311275"/>
              <a:ext cx="3895725" cy="3459163"/>
              <a:chOff x="4637218" y="1311732"/>
              <a:chExt cx="3895222" cy="3458879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8653" y="1988840"/>
                <a:ext cx="1128569" cy="2781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70" name="Textfeld 3"/>
              <p:cNvSpPr txBox="1">
                <a:spLocks noChangeArrowheads="1"/>
              </p:cNvSpPr>
              <p:nvPr/>
            </p:nvSpPr>
            <p:spPr bwMode="auto">
              <a:xfrm>
                <a:off x="4637218" y="1311732"/>
                <a:ext cx="3895222" cy="671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800">
                    <a:solidFill>
                      <a:srgbClr val="000000"/>
                    </a:solidFill>
                  </a:rPr>
                  <a:t>zum Vergleich: der diskriminierende</a:t>
                </a:r>
                <a:br>
                  <a:rPr lang="de-DE" sz="1800">
                    <a:solidFill>
                      <a:srgbClr val="000000"/>
                    </a:solidFill>
                  </a:rPr>
                </a:br>
                <a:r>
                  <a:rPr lang="de-DE" sz="1800">
                    <a:solidFill>
                      <a:srgbClr val="000000"/>
                    </a:solidFill>
                  </a:rPr>
                  <a:t>                                          </a:t>
                </a:r>
                <a:r>
                  <a:rPr lang="de-DE" b="1">
                    <a:solidFill>
                      <a:srgbClr val="000000"/>
                    </a:solidFill>
                  </a:rPr>
                  <a:t>Alt-Tarif</a:t>
                </a:r>
                <a:r>
                  <a:rPr lang="de-DE" sz="1800" b="1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067175" y="5192713"/>
            <a:ext cx="4521200" cy="758825"/>
          </a:xfrm>
          <a:prstGeom prst="rect">
            <a:avLst/>
          </a:prstGeom>
          <a:solidFill>
            <a:srgbClr val="FFFFCC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CC0000"/>
                </a:solidFill>
              </a:rPr>
              <a:t>also</a:t>
            </a:r>
            <a:r>
              <a:rPr lang="de-DE" sz="3200">
                <a:solidFill>
                  <a:srgbClr val="000000"/>
                </a:solidFill>
              </a:rPr>
              <a:t> </a:t>
            </a:r>
            <a:r>
              <a:rPr lang="de-DE" sz="4000" b="1">
                <a:solidFill>
                  <a:srgbClr val="CC0000"/>
                </a:solidFill>
              </a:rPr>
              <a:t>8.0</a:t>
            </a:r>
            <a:r>
              <a:rPr lang="de-DE" sz="3200">
                <a:solidFill>
                  <a:srgbClr val="0000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statt</a:t>
            </a:r>
            <a:r>
              <a:rPr lang="de-DE" sz="3200">
                <a:solidFill>
                  <a:srgbClr val="000000"/>
                </a:solidFill>
              </a:rPr>
              <a:t> 14.4  </a:t>
            </a:r>
            <a:r>
              <a:rPr lang="de-DE" sz="2400">
                <a:solidFill>
                  <a:srgbClr val="CC0000"/>
                </a:solidFill>
              </a:rPr>
              <a:t>[ct/kW</a:t>
            </a:r>
            <a:r>
              <a:rPr lang="de-DE" sz="2400" baseline="-25000">
                <a:solidFill>
                  <a:srgbClr val="CC0000"/>
                </a:solidFill>
              </a:rPr>
              <a:t>el</a:t>
            </a:r>
            <a:r>
              <a:rPr lang="de-DE" sz="2400">
                <a:solidFill>
                  <a:srgbClr val="CC0000"/>
                </a:solidFill>
              </a:rPr>
              <a:t>]</a:t>
            </a: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7480300" y="3860800"/>
            <a:ext cx="620713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333399"/>
                </a:solidFill>
              </a:rPr>
              <a:t> </a:t>
            </a:r>
            <a:r>
              <a:rPr lang="de-DE" sz="1800" b="1">
                <a:solidFill>
                  <a:srgbClr val="333399"/>
                </a:solidFill>
              </a:rPr>
              <a:t>5.61 </a:t>
            </a: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7634288" y="2708275"/>
            <a:ext cx="646112" cy="3333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333399"/>
                </a:solidFill>
              </a:rPr>
              <a:t> 0.75 </a:t>
            </a:r>
          </a:p>
        </p:txBody>
      </p:sp>
    </p:spTree>
    <p:extLst>
      <p:ext uri="{BB962C8B-B14F-4D97-AF65-F5344CB8AC3E}">
        <p14:creationId xmlns:p14="http://schemas.microsoft.com/office/powerpoint/2010/main" xmlns="" val="22863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eck 1"/>
          <p:cNvSpPr>
            <a:spLocks noChangeArrowheads="1"/>
          </p:cNvSpPr>
          <p:nvPr/>
        </p:nvSpPr>
        <p:spPr bwMode="auto">
          <a:xfrm>
            <a:off x="2108200" y="2205038"/>
            <a:ext cx="45593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>Ausgestaltung des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CC0000"/>
                </a:solidFill>
                <a:cs typeface="Arial" charset="0"/>
              </a:rPr>
              <a:t>diskriminierungsfreien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800" b="1" dirty="0">
                <a:solidFill>
                  <a:srgbClr val="CC0000"/>
                </a:solidFill>
                <a:cs typeface="Arial" charset="0"/>
              </a:rPr>
              <a:t>WP- Tarifes</a:t>
            </a:r>
            <a:r>
              <a:rPr lang="de-DE" sz="2800" b="1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44035" name="Textfeld 2"/>
          <p:cNvSpPr txBox="1">
            <a:spLocks noChangeArrowheads="1"/>
          </p:cNvSpPr>
          <p:nvPr/>
        </p:nvSpPr>
        <p:spPr bwMode="auto">
          <a:xfrm>
            <a:off x="0" y="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</a:rPr>
              <a:t>5.32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3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1"/>
          <p:cNvSpPr txBox="1">
            <a:spLocks noChangeArrowheads="1"/>
          </p:cNvSpPr>
          <p:nvPr/>
        </p:nvSpPr>
        <p:spPr bwMode="auto">
          <a:xfrm>
            <a:off x="601663" y="260350"/>
            <a:ext cx="803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1. Enger  Anwendungsbereich</a:t>
            </a:r>
            <a:r>
              <a:rPr lang="de-DE" sz="2400">
                <a:solidFill>
                  <a:srgbClr val="000000"/>
                </a:solidFill>
              </a:rPr>
              <a:t> des WP-Tarifes </a:t>
            </a:r>
          </a:p>
        </p:txBody>
      </p:sp>
      <p:sp>
        <p:nvSpPr>
          <p:cNvPr id="45059" name="Textfeld 2"/>
          <p:cNvSpPr txBox="1">
            <a:spLocks noChangeArrowheads="1"/>
          </p:cNvSpPr>
          <p:nvPr/>
        </p:nvSpPr>
        <p:spPr bwMode="auto">
          <a:xfrm>
            <a:off x="788988" y="1052513"/>
            <a:ext cx="799306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WP-Strom  </a:t>
            </a:r>
            <a:r>
              <a:rPr lang="de-DE" sz="1800" b="1" u="sng">
                <a:solidFill>
                  <a:srgbClr val="0000FF"/>
                </a:solidFill>
              </a:rPr>
              <a:t>nur für  hocheffiziente</a:t>
            </a:r>
            <a:r>
              <a:rPr lang="de-DE" sz="1800">
                <a:solidFill>
                  <a:srgbClr val="000000"/>
                </a:solidFill>
              </a:rPr>
              <a:t> WP,  z.B.     mit COP  &gt; 4.5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kalkulierte Jahresarbeitszahl:   JAZ &gt; 4     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keine Aufweichung für bestimmte Technologien,  also z.B. für Luft –WP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Gesonderter  Stromkreis ausschließlich  für WP ,  Heizstab muss an 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        Haushaltsstrom angeschlossen sein.</a:t>
            </a:r>
            <a:br>
              <a:rPr lang="de-DE" sz="1800">
                <a:solidFill>
                  <a:srgbClr val="000000"/>
                </a:solidFill>
              </a:rPr>
            </a:br>
            <a:endParaRPr lang="de-DE" sz="1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 b="1">
                <a:solidFill>
                  <a:srgbClr val="333399"/>
                </a:solidFill>
              </a:rPr>
              <a:t>Spätere Anhebung der Anforderungen</a:t>
            </a:r>
            <a:r>
              <a:rPr lang="de-DE" sz="1800">
                <a:solidFill>
                  <a:srgbClr val="000000"/>
                </a:solidFill>
              </a:rPr>
              <a:t> für Neuanlagen 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nach dem Stand der fortschrittlichen Technik.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45060" name="Textfeld 3"/>
          <p:cNvSpPr txBox="1">
            <a:spLocks noChangeArrowheads="1"/>
          </p:cNvSpPr>
          <p:nvPr/>
        </p:nvSpPr>
        <p:spPr bwMode="auto">
          <a:xfrm>
            <a:off x="590550" y="4400550"/>
            <a:ext cx="85534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Zielsetzung: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>
                <a:solidFill>
                  <a:srgbClr val="000000"/>
                </a:solidFill>
              </a:rPr>
              <a:t> Bei bestehenden Anlagen sollen nur die wirklich guten Anlagen unter  den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WP-Tarif fallen. Dann gibt es </a:t>
            </a:r>
            <a:r>
              <a:rPr lang="de-DE" sz="1800">
                <a:solidFill>
                  <a:srgbClr val="006600"/>
                </a:solidFill>
              </a:rPr>
              <a:t>wenig Mitnahmeeffekte</a:t>
            </a:r>
            <a:r>
              <a:rPr lang="de-DE" sz="1800">
                <a:solidFill>
                  <a:srgbClr val="000000"/>
                </a:solidFill>
              </a:rPr>
              <a:t> und daher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    </a:t>
            </a:r>
            <a:r>
              <a:rPr lang="de-DE" sz="1800" b="1">
                <a:solidFill>
                  <a:srgbClr val="FF0000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>beim Start </a:t>
            </a:r>
            <a:r>
              <a:rPr lang="de-DE" sz="2400" b="1">
                <a:solidFill>
                  <a:srgbClr val="006600"/>
                </a:solidFill>
              </a:rPr>
              <a:t>wenig Steuereinbußen</a:t>
            </a:r>
            <a:r>
              <a:rPr lang="de-DE" sz="2400" b="1">
                <a:solidFill>
                  <a:srgbClr val="FF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2400" b="1">
                <a:solidFill>
                  <a:srgbClr val="FF0000"/>
                </a:solidFill>
              </a:rPr>
              <a:t> </a:t>
            </a:r>
            <a:r>
              <a:rPr lang="de-DE" sz="2400" b="1">
                <a:solidFill>
                  <a:srgbClr val="0000FF"/>
                </a:solidFill>
              </a:rPr>
              <a:t>Anreiz für Verbesserung</a:t>
            </a:r>
            <a:r>
              <a:rPr lang="de-DE" b="1">
                <a:solidFill>
                  <a:srgbClr val="0000FF"/>
                </a:solidFill>
              </a:rPr>
              <a:t> der Anlagen.</a:t>
            </a:r>
            <a:r>
              <a:rPr lang="de-DE" sz="2400" b="1">
                <a:solidFill>
                  <a:srgbClr val="0000FF"/>
                </a:solidFill>
              </a:rPr>
              <a:t/>
            </a:r>
            <a:br>
              <a:rPr lang="de-DE" sz="2400" b="1">
                <a:solidFill>
                  <a:srgbClr val="0000FF"/>
                </a:solidFill>
              </a:rPr>
            </a:br>
            <a:r>
              <a:rPr lang="de-DE" sz="2400" b="1">
                <a:solidFill>
                  <a:srgbClr val="0000FF"/>
                </a:solidFill>
              </a:rPr>
              <a:t>            </a:t>
            </a:r>
            <a:r>
              <a:rPr lang="de-DE" sz="1800" b="1">
                <a:solidFill>
                  <a:srgbClr val="0000FF"/>
                </a:solidFill>
              </a:rPr>
              <a:t>Gute Anlagen rechnen sich  auch bei </a:t>
            </a:r>
            <a:r>
              <a:rPr lang="de-DE" sz="2400" b="1">
                <a:solidFill>
                  <a:srgbClr val="0000FF"/>
                </a:solidFill>
              </a:rPr>
              <a:t>höherer Investition.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5370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feld 1"/>
          <p:cNvSpPr txBox="1">
            <a:spLocks noChangeArrowheads="1"/>
          </p:cNvSpPr>
          <p:nvPr/>
        </p:nvSpPr>
        <p:spPr bwMode="auto">
          <a:xfrm>
            <a:off x="395288" y="188913"/>
            <a:ext cx="8389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FF0000"/>
                </a:solidFill>
              </a:rPr>
              <a:t> </a:t>
            </a:r>
            <a:r>
              <a:rPr lang="de-DE" sz="2400" b="1">
                <a:solidFill>
                  <a:srgbClr val="FF0000"/>
                </a:solidFill>
              </a:rPr>
              <a:t>Warum der WP-Tarif den Staat überhaupt nichts kostet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0825" y="800100"/>
            <a:ext cx="85344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1.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b="1" dirty="0">
                <a:solidFill>
                  <a:srgbClr val="006600"/>
                </a:solidFill>
                <a:cs typeface="Arial" charset="0"/>
              </a:rPr>
              <a:t>geringe Mitnahmeeffekte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b="1" dirty="0">
                <a:solidFill>
                  <a:srgbClr val="006600"/>
                </a:solidFill>
                <a:cs typeface="Arial" charset="0"/>
              </a:rPr>
              <a:t>beim Star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t, denn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cs typeface="Arial" charset="0"/>
              </a:rPr>
              <a:t>          es gibt bisher nicht viele WP –Anlagen in DE,  und vor allem nicht viele ,</a:t>
            </a:r>
            <a:br>
              <a:rPr lang="de-DE" dirty="0">
                <a:solidFill>
                  <a:srgbClr val="000000"/>
                </a:solidFill>
                <a:cs typeface="Arial" charset="0"/>
              </a:rPr>
            </a:br>
            <a:r>
              <a:rPr lang="de-DE" dirty="0">
                <a:solidFill>
                  <a:srgbClr val="000000"/>
                </a:solidFill>
                <a:cs typeface="Arial" charset="0"/>
              </a:rPr>
              <a:t>                                            die den Anforderungen des WP-Tarifes genügen.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2. 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Neukunden haben vorher mit Brennstoff geheizt. </a:t>
            </a:r>
            <a:br>
              <a:rPr lang="de-DE" dirty="0">
                <a:solidFill>
                  <a:srgbClr val="000000"/>
                </a:solidFill>
                <a:cs typeface="Arial" charset="0"/>
              </a:rPr>
            </a:br>
            <a:r>
              <a:rPr lang="de-DE" dirty="0">
                <a:solidFill>
                  <a:srgbClr val="000000"/>
                </a:solidFill>
                <a:cs typeface="Arial" charset="0"/>
              </a:rPr>
              <a:t>    Sie haben also </a:t>
            </a:r>
            <a:r>
              <a:rPr lang="de-DE" sz="2400" b="1" dirty="0">
                <a:solidFill>
                  <a:srgbClr val="333399">
                    <a:lumMod val="75000"/>
                  </a:srgbClr>
                </a:solidFill>
                <a:cs typeface="Arial" charset="0"/>
              </a:rPr>
              <a:t>vorher keine Stromsteuer</a:t>
            </a:r>
            <a:r>
              <a:rPr lang="de-DE" sz="2400" b="1" dirty="0">
                <a:solidFill>
                  <a:srgbClr val="333399"/>
                </a:solidFill>
                <a:cs typeface="Arial" charset="0"/>
              </a:rPr>
              <a:t>n</a:t>
            </a:r>
            <a:r>
              <a:rPr lang="de-DE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bezahlt, und zahlen nach</a:t>
            </a:r>
            <a:br>
              <a:rPr lang="de-DE" dirty="0">
                <a:solidFill>
                  <a:srgbClr val="000000"/>
                </a:solidFill>
                <a:cs typeface="Arial" charset="0"/>
              </a:rPr>
            </a:br>
            <a:r>
              <a:rPr lang="de-DE" dirty="0">
                <a:solidFill>
                  <a:srgbClr val="000000"/>
                </a:solidFill>
                <a:cs typeface="Arial" charset="0"/>
              </a:rPr>
              <a:t>                                                                  der Umstellung auf WP-Tarif auch keine.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3.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Arial" charset="0"/>
              </a:rPr>
              <a:t>Ggfalls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b="1" dirty="0">
                <a:solidFill>
                  <a:srgbClr val="000000"/>
                </a:solidFill>
                <a:cs typeface="Arial" charset="0"/>
              </a:rPr>
              <a:t>Anpassung der </a:t>
            </a:r>
            <a:r>
              <a:rPr lang="de-DE" b="1" dirty="0" err="1">
                <a:solidFill>
                  <a:srgbClr val="333399">
                    <a:lumMod val="75000"/>
                  </a:srgbClr>
                </a:solidFill>
                <a:cs typeface="Arial" charset="0"/>
              </a:rPr>
              <a:t>Brenstoffsteuern</a:t>
            </a:r>
            <a:r>
              <a:rPr lang="de-DE" dirty="0">
                <a:solidFill>
                  <a:srgbClr val="333399">
                    <a:lumMod val="75000"/>
                  </a:srgbClr>
                </a:solidFill>
                <a:cs typeface="Arial" charset="0"/>
              </a:rPr>
              <a:t>.</a:t>
            </a:r>
          </a:p>
        </p:txBody>
      </p:sp>
      <p:sp>
        <p:nvSpPr>
          <p:cNvPr id="46084" name="Textfeld 3"/>
          <p:cNvSpPr txBox="1">
            <a:spLocks noChangeArrowheads="1"/>
          </p:cNvSpPr>
          <p:nvPr/>
        </p:nvSpPr>
        <p:spPr bwMode="auto">
          <a:xfrm>
            <a:off x="560388" y="3465513"/>
            <a:ext cx="78994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</a:rPr>
              <a:t>Möglichkeit 1 : Man könnte  </a:t>
            </a:r>
            <a:r>
              <a:rPr lang="de-DE" sz="1600" b="1">
                <a:solidFill>
                  <a:srgbClr val="7030A0"/>
                </a:solidFill>
              </a:rPr>
              <a:t>alle Ausnahmen</a:t>
            </a:r>
            <a:r>
              <a:rPr lang="de-DE" sz="1600">
                <a:solidFill>
                  <a:srgbClr val="000000"/>
                </a:solidFill>
              </a:rPr>
              <a:t> von der Erdgassteuer  </a:t>
            </a:r>
            <a:r>
              <a:rPr lang="de-DE" sz="1600" b="1">
                <a:solidFill>
                  <a:srgbClr val="7030A0"/>
                </a:solidFill>
              </a:rPr>
              <a:t>aufzuheben</a:t>
            </a:r>
            <a:r>
              <a:rPr lang="de-DE" sz="160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1400">
                <a:solidFill>
                  <a:srgbClr val="000000"/>
                </a:solidFill>
              </a:rPr>
              <a:t>( suboptimal)    </a:t>
            </a:r>
            <a:r>
              <a:rPr lang="de-DE" sz="1800">
                <a:solidFill>
                  <a:srgbClr val="000000"/>
                </a:solidFill>
              </a:rPr>
              <a:t>                </a:t>
            </a:r>
            <a:r>
              <a:rPr lang="de-DE" sz="1400">
                <a:solidFill>
                  <a:srgbClr val="000000"/>
                </a:solidFill>
              </a:rPr>
              <a:t>Dann würde dies aber sowohl die </a:t>
            </a:r>
            <a:r>
              <a:rPr lang="de-DE" sz="1400">
                <a:solidFill>
                  <a:srgbClr val="7030A0"/>
                </a:solidFill>
              </a:rPr>
              <a:t>KWK als auch</a:t>
            </a:r>
            <a:r>
              <a:rPr lang="de-DE" sz="1400">
                <a:solidFill>
                  <a:srgbClr val="000000"/>
                </a:solidFill>
              </a:rPr>
              <a:t> die </a:t>
            </a:r>
            <a:r>
              <a:rPr lang="de-DE" sz="1400">
                <a:solidFill>
                  <a:srgbClr val="7030A0"/>
                </a:solidFill>
              </a:rPr>
              <a:t>WP</a:t>
            </a:r>
            <a:r>
              <a:rPr lang="de-DE" sz="1400">
                <a:solidFill>
                  <a:srgbClr val="000000"/>
                </a:solidFill>
              </a:rPr>
              <a:t> betreffen</a:t>
            </a:r>
            <a:r>
              <a:rPr lang="de-DE" sz="180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0825" y="4113213"/>
            <a:ext cx="8821738" cy="969962"/>
          </a:xfrm>
          <a:prstGeom prst="rect">
            <a:avLst/>
          </a:prstGeom>
          <a:solidFill>
            <a:srgbClr val="FFFF99"/>
          </a:solidFill>
        </p:spPr>
        <p:txBody>
          <a:bodyPr l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333399">
                    <a:lumMod val="75000"/>
                  </a:srgbClr>
                </a:solidFill>
                <a:cs typeface="Arial" charset="0"/>
              </a:rPr>
              <a:t>Möglichkeit 2</a:t>
            </a:r>
            <a:r>
              <a:rPr lang="de-DE">
                <a:solidFill>
                  <a:srgbClr val="000000"/>
                </a:solidFill>
                <a:cs typeface="Arial" charset="0"/>
              </a:rPr>
              <a:t>: Man könnte die Vorteile für GuD und KWK belassen, und diese </a:t>
            </a:r>
            <a:br>
              <a:rPr lang="de-DE">
                <a:solidFill>
                  <a:srgbClr val="000000"/>
                </a:solidFill>
                <a:cs typeface="Arial" charset="0"/>
              </a:rPr>
            </a:br>
            <a:r>
              <a:rPr lang="de-DE">
                <a:solidFill>
                  <a:srgbClr val="000000"/>
                </a:solidFill>
                <a:cs typeface="Arial" charset="0"/>
              </a:rPr>
              <a:t>                         Steuereinbußen  durch eine    </a:t>
            </a:r>
            <a:br>
              <a:rPr lang="de-DE">
                <a:solidFill>
                  <a:srgbClr val="000000"/>
                </a:solidFill>
                <a:cs typeface="Arial" charset="0"/>
              </a:rPr>
            </a:br>
            <a:r>
              <a:rPr lang="de-DE">
                <a:solidFill>
                  <a:srgbClr val="000000"/>
                </a:solidFill>
                <a:cs typeface="Arial" charset="0"/>
              </a:rPr>
              <a:t>                    </a:t>
            </a:r>
            <a:r>
              <a:rPr lang="de-DE" sz="240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2400" b="1">
                <a:solidFill>
                  <a:srgbClr val="7030A0"/>
                </a:solidFill>
                <a:cs typeface="Arial" charset="0"/>
              </a:rPr>
              <a:t>Anhebung der Brennstoffsteuern </a:t>
            </a:r>
            <a:r>
              <a:rPr lang="de-DE">
                <a:solidFill>
                  <a:srgbClr val="000000"/>
                </a:solidFill>
                <a:cs typeface="Arial" charset="0"/>
              </a:rPr>
              <a:t>wieder </a:t>
            </a:r>
            <a:r>
              <a:rPr lang="de-DE" sz="2400" b="1">
                <a:solidFill>
                  <a:srgbClr val="333399">
                    <a:lumMod val="75000"/>
                  </a:srgbClr>
                </a:solidFill>
                <a:cs typeface="Arial" charset="0"/>
              </a:rPr>
              <a:t>ausgleichen.</a:t>
            </a:r>
            <a:r>
              <a:rPr lang="de-DE">
                <a:solidFill>
                  <a:srgbClr val="000000"/>
                </a:solidFill>
                <a:cs typeface="Arial" charset="0"/>
              </a:rPr>
              <a:t>         </a:t>
            </a:r>
          </a:p>
        </p:txBody>
      </p:sp>
      <p:sp>
        <p:nvSpPr>
          <p:cNvPr id="46086" name="Rechteck 6"/>
          <p:cNvSpPr>
            <a:spLocks noChangeArrowheads="1"/>
          </p:cNvSpPr>
          <p:nvPr/>
        </p:nvSpPr>
        <p:spPr bwMode="auto">
          <a:xfrm>
            <a:off x="36513" y="5337175"/>
            <a:ext cx="9072562" cy="14478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  <a:cs typeface="Arial" charset="0"/>
              </a:rPr>
              <a:t>Also: </a:t>
            </a:r>
            <a:r>
              <a:rPr lang="de-DE" sz="2400" b="1">
                <a:solidFill>
                  <a:srgbClr val="000000"/>
                </a:solidFill>
                <a:cs typeface="Arial" charset="0"/>
              </a:rPr>
              <a:t>WP-Tarif ermöglicht</a:t>
            </a:r>
            <a:r>
              <a:rPr lang="de-DE">
                <a:solidFill>
                  <a:srgbClr val="000000"/>
                </a:solidFill>
                <a:cs typeface="Arial" charset="0"/>
              </a:rPr>
              <a:t/>
            </a:r>
            <a:br>
              <a:rPr lang="de-DE">
                <a:solidFill>
                  <a:srgbClr val="000000"/>
                </a:solidFill>
                <a:cs typeface="Arial" charset="0"/>
              </a:rPr>
            </a:br>
            <a:r>
              <a:rPr lang="de-DE">
                <a:solidFill>
                  <a:srgbClr val="000000"/>
                </a:solidFill>
                <a:cs typeface="Arial" charset="0"/>
              </a:rPr>
              <a:t>     </a:t>
            </a:r>
            <a:r>
              <a:rPr lang="de-DE" sz="2800" b="1">
                <a:solidFill>
                  <a:srgbClr val="FF0000"/>
                </a:solidFill>
                <a:cs typeface="Arial" charset="0"/>
              </a:rPr>
              <a:t>Massenanwendung von WP ohne Steuereinbußen.</a:t>
            </a:r>
            <a:r>
              <a:rPr lang="de-DE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>
                <a:solidFill>
                  <a:srgbClr val="000000"/>
                </a:solidFill>
                <a:cs typeface="Arial" charset="0"/>
              </a:rPr>
              <a:t/>
            </a:r>
            <a:br>
              <a:rPr lang="de-DE">
                <a:solidFill>
                  <a:srgbClr val="000000"/>
                </a:solidFill>
                <a:cs typeface="Arial" charset="0"/>
              </a:rPr>
            </a:br>
            <a:endParaRPr lang="de-DE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  <a:cs typeface="Arial" charset="0"/>
              </a:rPr>
              <a:t>Allerdings gibt es auch keine Beiträge zur  bestehende Abgabenlast  der Stromkunden.</a:t>
            </a:r>
          </a:p>
        </p:txBody>
      </p:sp>
      <p:sp>
        <p:nvSpPr>
          <p:cNvPr id="7" name="Rechteck 6"/>
          <p:cNvSpPr/>
          <p:nvPr/>
        </p:nvSpPr>
        <p:spPr>
          <a:xfrm>
            <a:off x="144463" y="2133600"/>
            <a:ext cx="142875" cy="9001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9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feld 1"/>
          <p:cNvSpPr txBox="1">
            <a:spLocks noChangeArrowheads="1"/>
          </p:cNvSpPr>
          <p:nvPr/>
        </p:nvSpPr>
        <p:spPr bwMode="auto">
          <a:xfrm>
            <a:off x="179388" y="620713"/>
            <a:ext cx="88566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Feststellung: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1. Die </a:t>
            </a:r>
            <a:r>
              <a:rPr lang="de-DE" sz="1800" b="1">
                <a:solidFill>
                  <a:srgbClr val="9900CC"/>
                </a:solidFill>
              </a:rPr>
              <a:t>elektrische Wärmepumpe (WP),</a:t>
            </a:r>
            <a:r>
              <a:rPr lang="de-DE" sz="1800">
                <a:solidFill>
                  <a:srgbClr val="000000"/>
                </a:solidFill>
              </a:rPr>
              <a:t> gespeist aus hocheffizienten  Kraftwerken,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                          kann Wärme </a:t>
            </a:r>
            <a:r>
              <a:rPr lang="de-DE" sz="1800" b="1">
                <a:solidFill>
                  <a:srgbClr val="9900CC"/>
                </a:solidFill>
              </a:rPr>
              <a:t>mit Abstand am effizientesten erzeugen</a:t>
            </a:r>
            <a:r>
              <a:rPr lang="de-DE" sz="180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2. </a:t>
            </a:r>
            <a:r>
              <a:rPr lang="de-DE" sz="1800" b="1">
                <a:solidFill>
                  <a:srgbClr val="000000"/>
                </a:solidFill>
              </a:rPr>
              <a:t>Bei Rückwälzung</a:t>
            </a:r>
            <a:r>
              <a:rPr lang="de-DE" sz="1800">
                <a:solidFill>
                  <a:srgbClr val="000000"/>
                </a:solidFill>
              </a:rPr>
              <a:t> der Energiesteuern und –Abgaben auf das eingesetzte Erdgas 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zeigt sich, dass  die el. WP </a:t>
            </a:r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mit hohen und</a:t>
            </a:r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400" b="1">
                <a:solidFill>
                  <a:srgbClr val="FF00FF"/>
                </a:solidFill>
              </a:rPr>
              <a:t> </a:t>
            </a:r>
            <a:r>
              <a:rPr lang="de-DE" sz="1800" b="1">
                <a:solidFill>
                  <a:srgbClr val="FF00FF"/>
                </a:solidFill>
              </a:rPr>
              <a:t>diskriminierende Steuern und</a:t>
            </a:r>
            <a:br>
              <a:rPr lang="de-DE" sz="1800" b="1">
                <a:solidFill>
                  <a:srgbClr val="FF00FF"/>
                </a:solidFill>
              </a:rPr>
            </a:br>
            <a:r>
              <a:rPr lang="de-DE" sz="1800" b="1">
                <a:solidFill>
                  <a:srgbClr val="FF00FF"/>
                </a:solidFill>
              </a:rPr>
              <a:t>    Abgaben</a:t>
            </a:r>
            <a:r>
              <a:rPr lang="de-DE" sz="1800" b="1">
                <a:solidFill>
                  <a:srgbClr val="000000"/>
                </a:solidFill>
              </a:rPr>
              <a:t> belastet wird. B</a:t>
            </a:r>
            <a:r>
              <a:rPr lang="de-DE" sz="1800">
                <a:solidFill>
                  <a:srgbClr val="000000"/>
                </a:solidFill>
              </a:rPr>
              <a:t>ei </a:t>
            </a:r>
            <a:r>
              <a:rPr lang="de-DE" sz="1800" b="1">
                <a:solidFill>
                  <a:srgbClr val="9900CC"/>
                </a:solidFill>
              </a:rPr>
              <a:t>GuD</a:t>
            </a:r>
            <a:r>
              <a:rPr lang="de-DE" sz="1800">
                <a:solidFill>
                  <a:srgbClr val="000000"/>
                </a:solidFill>
              </a:rPr>
              <a:t>-Kraftwerk: </a:t>
            </a:r>
            <a:r>
              <a:rPr lang="de-DE" sz="2400" b="1">
                <a:solidFill>
                  <a:srgbClr val="9900CC"/>
                </a:solidFill>
              </a:rPr>
              <a:t>3,82</a:t>
            </a:r>
            <a:r>
              <a:rPr lang="de-DE" sz="1800" b="1">
                <a:solidFill>
                  <a:srgbClr val="9900CC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[ct/kWh</a:t>
            </a:r>
            <a:r>
              <a:rPr lang="de-DE" sz="1800" baseline="-25000">
                <a:solidFill>
                  <a:srgbClr val="000000"/>
                </a:solidFill>
              </a:rPr>
              <a:t>th</a:t>
            </a:r>
            <a:r>
              <a:rPr lang="de-DE" sz="1800">
                <a:solidFill>
                  <a:srgbClr val="000000"/>
                </a:solidFill>
              </a:rPr>
              <a:t> ]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                zum Vergleich:                      </a:t>
            </a:r>
            <a:r>
              <a:rPr lang="de-DE" sz="1800" b="1">
                <a:solidFill>
                  <a:srgbClr val="000000"/>
                </a:solidFill>
              </a:rPr>
              <a:t>KWK:  0,00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                                                        </a:t>
            </a:r>
            <a:r>
              <a:rPr lang="de-DE" sz="1800" b="1">
                <a:solidFill>
                  <a:srgbClr val="006600"/>
                </a:solidFill>
              </a:rPr>
              <a:t>Heizkessel:  0,55 </a:t>
            </a:r>
            <a:r>
              <a:rPr lang="de-DE" sz="1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>
                <a:solidFill>
                  <a:srgbClr val="000000"/>
                </a:solidFill>
              </a:rPr>
              <a:t>    </a:t>
            </a:r>
            <a:r>
              <a:rPr lang="de-DE" sz="1800" b="1">
                <a:solidFill>
                  <a:srgbClr val="9900CC"/>
                </a:solidFill>
              </a:rPr>
              <a:t>Dies ist administrativer Unsinn.</a:t>
            </a:r>
            <a:r>
              <a:rPr lang="de-DE" sz="18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50179" name="Textfeld 2"/>
          <p:cNvSpPr txBox="1">
            <a:spLocks noChangeArrowheads="1"/>
          </p:cNvSpPr>
          <p:nvPr/>
        </p:nvSpPr>
        <p:spPr bwMode="auto">
          <a:xfrm>
            <a:off x="215900" y="5049838"/>
            <a:ext cx="82454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FF00FF"/>
                </a:solidFill>
              </a:rPr>
              <a:t>4. </a:t>
            </a:r>
            <a:r>
              <a:rPr lang="de-DE" sz="1800">
                <a:solidFill>
                  <a:srgbClr val="FF00FF"/>
                </a:solidFill>
              </a:rPr>
              <a:t>Der </a:t>
            </a:r>
            <a:r>
              <a:rPr lang="de-DE" sz="1800" b="1">
                <a:solidFill>
                  <a:srgbClr val="000000"/>
                </a:solidFill>
              </a:rPr>
              <a:t>WP-Tarif </a:t>
            </a:r>
            <a:r>
              <a:rPr lang="de-DE" sz="1800">
                <a:solidFill>
                  <a:srgbClr val="000000"/>
                </a:solidFill>
              </a:rPr>
              <a:t>kann so ausgestaltet werden, dass gleichzeitig</a:t>
            </a:r>
            <a:r>
              <a:rPr lang="de-DE" sz="1800" b="1">
                <a:solidFill>
                  <a:srgbClr val="FF00FF"/>
                </a:solidFill>
              </a:rPr>
              <a:t> </a:t>
            </a:r>
            <a:r>
              <a:rPr lang="de-DE" sz="1800" b="1">
                <a:solidFill>
                  <a:srgbClr val="000000"/>
                </a:solidFill>
              </a:rPr>
              <a:t>Anreize für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                              </a:t>
            </a:r>
            <a:r>
              <a:rPr lang="de-DE" sz="1800" b="1">
                <a:solidFill>
                  <a:srgbClr val="0000FF"/>
                </a:solidFill>
              </a:rPr>
              <a:t>fortlaufende Verbesserungen der WP</a:t>
            </a:r>
            <a:r>
              <a:rPr lang="de-DE" sz="1800" b="1">
                <a:solidFill>
                  <a:srgbClr val="FF00FF"/>
                </a:solidFill>
              </a:rPr>
              <a:t>  </a:t>
            </a:r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800">
                <a:solidFill>
                  <a:srgbClr val="000000"/>
                </a:solidFill>
              </a:rPr>
              <a:t>und für</a:t>
            </a:r>
            <a:r>
              <a:rPr lang="de-DE" sz="1800">
                <a:solidFill>
                  <a:srgbClr val="006600"/>
                </a:solidFill>
              </a:rPr>
              <a:t> </a:t>
            </a:r>
            <a:r>
              <a:rPr lang="de-DE" sz="1800" b="1">
                <a:solidFill>
                  <a:srgbClr val="006600"/>
                </a:solidFill>
              </a:rPr>
              <a:t/>
            </a:r>
            <a:br>
              <a:rPr lang="de-DE" sz="1800" b="1">
                <a:solidFill>
                  <a:srgbClr val="006600"/>
                </a:solidFill>
              </a:rPr>
            </a:br>
            <a:r>
              <a:rPr lang="de-DE" sz="1800" b="1">
                <a:solidFill>
                  <a:srgbClr val="006600"/>
                </a:solidFill>
              </a:rPr>
              <a:t>                              Erdgaseinsatz</a:t>
            </a:r>
            <a:r>
              <a:rPr lang="de-DE" sz="1800" b="1">
                <a:solidFill>
                  <a:srgbClr val="FF00FF"/>
                </a:solidFill>
              </a:rPr>
              <a:t>                                  </a:t>
            </a:r>
            <a:r>
              <a:rPr lang="de-DE" sz="1800">
                <a:solidFill>
                  <a:srgbClr val="000000"/>
                </a:solidFill>
              </a:rPr>
              <a:t>gesetzt werden.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1">
                <a:solidFill>
                  <a:srgbClr val="FF00FF"/>
                </a:solidFill>
              </a:rPr>
              <a:t>5</a:t>
            </a:r>
            <a:r>
              <a:rPr lang="de-DE" sz="1800">
                <a:solidFill>
                  <a:srgbClr val="FF00FF"/>
                </a:solidFill>
              </a:rPr>
              <a:t>. Der</a:t>
            </a:r>
            <a:r>
              <a:rPr lang="de-DE" sz="1800">
                <a:solidFill>
                  <a:srgbClr val="000000"/>
                </a:solidFill>
              </a:rPr>
              <a:t> </a:t>
            </a:r>
            <a:r>
              <a:rPr lang="de-DE" sz="1800" b="1">
                <a:solidFill>
                  <a:srgbClr val="000000"/>
                </a:solidFill>
              </a:rPr>
              <a:t>WP-Tarif</a:t>
            </a:r>
            <a:r>
              <a:rPr lang="de-DE" sz="1800">
                <a:solidFill>
                  <a:srgbClr val="000000"/>
                </a:solidFill>
              </a:rPr>
              <a:t> ist </a:t>
            </a:r>
            <a:r>
              <a:rPr lang="de-DE" sz="1800" b="1">
                <a:solidFill>
                  <a:srgbClr val="000000"/>
                </a:solidFill>
              </a:rPr>
              <a:t>aufkommensneutra</a:t>
            </a:r>
            <a:r>
              <a:rPr lang="de-DE" sz="1800">
                <a:solidFill>
                  <a:srgbClr val="000000"/>
                </a:solidFill>
              </a:rPr>
              <a:t>l.</a:t>
            </a:r>
            <a:br>
              <a:rPr lang="de-DE" sz="1800">
                <a:solidFill>
                  <a:srgbClr val="000000"/>
                </a:solidFill>
              </a:rPr>
            </a:br>
            <a:r>
              <a:rPr lang="de-DE" sz="1800">
                <a:solidFill>
                  <a:srgbClr val="000000"/>
                </a:solidFill>
              </a:rPr>
              <a:t>    </a:t>
            </a:r>
            <a:r>
              <a:rPr lang="de-DE" sz="1400">
                <a:solidFill>
                  <a:srgbClr val="000000"/>
                </a:solidFill>
              </a:rPr>
              <a:t>Allerdings ergeben sich auch keine Beiträge zu einer Entlastung der sonstigen Stromabnehmer. </a:t>
            </a:r>
          </a:p>
        </p:txBody>
      </p:sp>
      <p:sp>
        <p:nvSpPr>
          <p:cNvPr id="50180" name="Textfeld 3"/>
          <p:cNvSpPr txBox="1">
            <a:spLocks noChangeArrowheads="1"/>
          </p:cNvSpPr>
          <p:nvPr/>
        </p:nvSpPr>
        <p:spPr bwMode="auto">
          <a:xfrm>
            <a:off x="1835696" y="0"/>
            <a:ext cx="5400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</a:rPr>
              <a:t>Zusammenfassung WP-Tarif</a:t>
            </a:r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438" y="3681413"/>
            <a:ext cx="8748712" cy="12874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>
                <a:solidFill>
                  <a:srgbClr val="000000"/>
                </a:solidFill>
                <a:cs typeface="Arial" charset="0"/>
              </a:rPr>
              <a:t> Abhilfe:</a:t>
            </a:r>
            <a:br>
              <a:rPr lang="de-DE" sz="2400" b="1">
                <a:solidFill>
                  <a:srgbClr val="000000"/>
                </a:solidFill>
                <a:cs typeface="Arial" charset="0"/>
              </a:rPr>
            </a:br>
            <a:r>
              <a:rPr lang="de-DE" sz="2000" b="1">
                <a:solidFill>
                  <a:srgbClr val="000000"/>
                </a:solidFill>
                <a:cs typeface="Arial" charset="0"/>
              </a:rPr>
              <a:t>  3. WP- Tarif  </a:t>
            </a:r>
            <a:r>
              <a:rPr lang="de-DE" sz="2400" b="1" u="sng">
                <a:solidFill>
                  <a:srgbClr val="FF00FF"/>
                </a:solidFill>
                <a:cs typeface="Arial" charset="0"/>
              </a:rPr>
              <a:t>ohne</a:t>
            </a:r>
            <a:r>
              <a:rPr lang="de-DE" sz="2400" b="1">
                <a:solidFill>
                  <a:srgbClr val="FF00FF"/>
                </a:solidFill>
                <a:cs typeface="Arial" charset="0"/>
              </a:rPr>
              <a:t> </a:t>
            </a:r>
            <a:r>
              <a:rPr lang="de-DE" sz="2000" b="1">
                <a:solidFill>
                  <a:srgbClr val="FF00FF"/>
                </a:solidFill>
                <a:cs typeface="Arial" charset="0"/>
              </a:rPr>
              <a:t>die diskriminierenden Steuern und Abgaben.</a:t>
            </a:r>
            <a:br>
              <a:rPr lang="de-DE" sz="2000" b="1">
                <a:solidFill>
                  <a:srgbClr val="FF00FF"/>
                </a:solidFill>
                <a:cs typeface="Arial" charset="0"/>
              </a:rPr>
            </a:br>
            <a:r>
              <a:rPr lang="de-DE" sz="2000" b="1">
                <a:solidFill>
                  <a:srgbClr val="FF00FF"/>
                </a:solidFill>
                <a:cs typeface="Arial" charset="0"/>
              </a:rPr>
              <a:t>                    </a:t>
            </a:r>
            <a:r>
              <a:rPr lang="de-DE" sz="2000" b="1">
                <a:solidFill>
                  <a:srgbClr val="000000"/>
                </a:solidFill>
                <a:cs typeface="Arial" charset="0"/>
              </a:rPr>
              <a:t>Im Beispiel</a:t>
            </a:r>
            <a:r>
              <a:rPr lang="de-DE" sz="2000" b="1">
                <a:solidFill>
                  <a:srgbClr val="FF00FF"/>
                </a:solidFill>
                <a:cs typeface="Arial" charset="0"/>
              </a:rPr>
              <a:t>: </a:t>
            </a:r>
            <a:r>
              <a:rPr lang="de-DE" sz="2800" b="1">
                <a:solidFill>
                  <a:srgbClr val="FF00FF"/>
                </a:solidFill>
                <a:cs typeface="Arial" charset="0"/>
              </a:rPr>
              <a:t>8.0</a:t>
            </a:r>
            <a:r>
              <a:rPr lang="de-DE" sz="2000" b="1">
                <a:solidFill>
                  <a:srgbClr val="FF00FF"/>
                </a:solidFill>
                <a:cs typeface="Arial" charset="0"/>
              </a:rPr>
              <a:t> </a:t>
            </a:r>
            <a:r>
              <a:rPr lang="de-DE" sz="2000" b="1">
                <a:solidFill>
                  <a:srgbClr val="000000"/>
                </a:solidFill>
                <a:cs typeface="Arial" charset="0"/>
              </a:rPr>
              <a:t>statt 14.4 </a:t>
            </a:r>
            <a:r>
              <a:rPr lang="de-DE" sz="2000">
                <a:solidFill>
                  <a:srgbClr val="000000"/>
                </a:solidFill>
                <a:cs typeface="Arial" charset="0"/>
              </a:rPr>
              <a:t>[ct/kWh</a:t>
            </a:r>
            <a:r>
              <a:rPr lang="de-DE" sz="2000" baseline="-25000">
                <a:solidFill>
                  <a:srgbClr val="000000"/>
                </a:solidFill>
                <a:cs typeface="Arial" charset="0"/>
              </a:rPr>
              <a:t>el</a:t>
            </a:r>
            <a:r>
              <a:rPr lang="de-DE" sz="2000">
                <a:solidFill>
                  <a:srgbClr val="000000"/>
                </a:solidFill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31514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feld 1"/>
          <p:cNvSpPr txBox="1">
            <a:spLocks noChangeArrowheads="1"/>
          </p:cNvSpPr>
          <p:nvPr/>
        </p:nvSpPr>
        <p:spPr bwMode="auto">
          <a:xfrm>
            <a:off x="503238" y="1233488"/>
            <a:ext cx="8135937" cy="1570037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Für Gebäudewärme muss die </a:t>
            </a:r>
            <a:r>
              <a:rPr lang="de-DE" sz="2400" b="1">
                <a:solidFill>
                  <a:srgbClr val="C00000"/>
                </a:solidFill>
              </a:rPr>
              <a:t>staatliche Belastung</a:t>
            </a:r>
            <a:r>
              <a:rPr lang="de-DE" sz="2400" b="1">
                <a:solidFill>
                  <a:srgbClr val="000000"/>
                </a:solidFill>
              </a:rPr>
              <a:t/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2400" b="1">
                <a:solidFill>
                  <a:srgbClr val="000000"/>
                </a:solidFill>
              </a:rPr>
              <a:t> des direkten oder indirekten Erdgaseinsatzes</a:t>
            </a:r>
            <a:br>
              <a:rPr lang="de-DE" sz="2400" b="1">
                <a:solidFill>
                  <a:srgbClr val="000000"/>
                </a:solidFill>
              </a:rPr>
            </a:b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0000FF"/>
                </a:solidFill>
              </a:rPr>
              <a:t>für jede Technik oder Prozesskette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 </a:t>
            </a:r>
            <a:r>
              <a:rPr lang="de-DE" sz="2400" b="1">
                <a:solidFill>
                  <a:srgbClr val="C00000"/>
                </a:solidFill>
              </a:rPr>
              <a:t>gleich sein</a:t>
            </a:r>
            <a:r>
              <a:rPr lang="de-DE" sz="2400" b="1">
                <a:solidFill>
                  <a:srgbClr val="000000"/>
                </a:solidFill>
              </a:rPr>
              <a:t>.</a:t>
            </a: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1203" name="Textfeld 2"/>
          <p:cNvSpPr txBox="1">
            <a:spLocks noChangeArrowheads="1"/>
          </p:cNvSpPr>
          <p:nvPr/>
        </p:nvSpPr>
        <p:spPr bwMode="auto">
          <a:xfrm>
            <a:off x="287338" y="4184650"/>
            <a:ext cx="85328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</a:rPr>
              <a:t>Diese  Forderung gilt für alle </a:t>
            </a:r>
            <a:r>
              <a:rPr lang="de-DE" sz="1600" b="1">
                <a:solidFill>
                  <a:srgbClr val="7030A0"/>
                </a:solidFill>
              </a:rPr>
              <a:t>Stromanwendungen in technischer Konkurrenz   </a:t>
            </a:r>
            <a:r>
              <a:rPr lang="de-DE" sz="1600">
                <a:solidFill>
                  <a:srgbClr val="000000"/>
                </a:solidFill>
              </a:rPr>
              <a:t>mit einem </a:t>
            </a:r>
            <a:r>
              <a:rPr lang="de-DE" sz="1600" b="1">
                <a:solidFill>
                  <a:srgbClr val="7030A0"/>
                </a:solidFill>
              </a:rPr>
              <a:t>direkten Brennstoffeinsatz </a:t>
            </a:r>
            <a:r>
              <a:rPr lang="de-DE" sz="1600">
                <a:solidFill>
                  <a:srgbClr val="000000"/>
                </a:solidFill>
              </a:rPr>
              <a:t>, die nicht aus sonstigen Gründen verhindert werden sollen.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</a:rPr>
              <a:t>Sie ist auch eine direkte Anwendung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                                  des volkswirtschaftlichen  </a:t>
            </a:r>
            <a:r>
              <a:rPr lang="de-DE" sz="1800">
                <a:solidFill>
                  <a:srgbClr val="000000"/>
                </a:solidFill>
              </a:rPr>
              <a:t>"</a:t>
            </a:r>
            <a:r>
              <a:rPr lang="de-DE" sz="1800" b="1">
                <a:solidFill>
                  <a:srgbClr val="FF0000"/>
                </a:solidFill>
              </a:rPr>
              <a:t>Gesetzes des einen Preises"</a:t>
            </a:r>
          </a:p>
        </p:txBody>
      </p:sp>
      <p:sp>
        <p:nvSpPr>
          <p:cNvPr id="51204" name="Textfeld 3"/>
          <p:cNvSpPr txBox="1">
            <a:spLocks noChangeArrowheads="1"/>
          </p:cNvSpPr>
          <p:nvPr/>
        </p:nvSpPr>
        <p:spPr bwMode="auto">
          <a:xfrm>
            <a:off x="792163" y="225425"/>
            <a:ext cx="68405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>
                <a:solidFill>
                  <a:srgbClr val="000000"/>
                </a:solidFill>
              </a:rPr>
              <a:t>Quintessenz</a:t>
            </a:r>
          </a:p>
        </p:txBody>
      </p:sp>
    </p:spTree>
    <p:extLst>
      <p:ext uri="{BB962C8B-B14F-4D97-AF65-F5344CB8AC3E}">
        <p14:creationId xmlns:p14="http://schemas.microsoft.com/office/powerpoint/2010/main" xmlns="" val="12170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03238" y="980728"/>
            <a:ext cx="7964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000000"/>
                </a:solidFill>
              </a:rPr>
              <a:t>1. Thermodynamisch optimiertes Heizen</a:t>
            </a:r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2875" y="115888"/>
            <a:ext cx="147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7950" y="2132856"/>
            <a:ext cx="89281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Minimaler</a:t>
            </a:r>
            <a:r>
              <a:rPr lang="de-DE" sz="2800" dirty="0">
                <a:solidFill>
                  <a:srgbClr val="FF3300"/>
                </a:solidFill>
              </a:rPr>
              <a:t> </a:t>
            </a:r>
            <a:r>
              <a:rPr lang="de-DE" sz="2800" b="1" dirty="0">
                <a:solidFill>
                  <a:srgbClr val="FF3300"/>
                </a:solidFill>
              </a:rPr>
              <a:t>Exergie- Einsatz</a:t>
            </a:r>
            <a:r>
              <a:rPr lang="de-DE" sz="2400" dirty="0">
                <a:solidFill>
                  <a:srgbClr val="FF33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   zur Abdeckung des noch  </a:t>
            </a:r>
          </a:p>
          <a:p>
            <a:pPr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</a:rPr>
              <a:t>                                        übrig bleibenden Heizwärmebedarfes,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rgbClr val="333399"/>
                </a:solidFill>
              </a:rPr>
              <a:t> </a:t>
            </a:r>
          </a:p>
          <a:p>
            <a:pPr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400" b="1" dirty="0">
                <a:solidFill>
                  <a:srgbClr val="333399"/>
                </a:solidFill>
              </a:rPr>
              <a:t>  </a:t>
            </a:r>
            <a:r>
              <a:rPr lang="de-DE" sz="2000" b="1" dirty="0">
                <a:solidFill>
                  <a:srgbClr val="333399"/>
                </a:solidFill>
              </a:rPr>
              <a:t>nach thermischer Sanierung</a:t>
            </a:r>
            <a:r>
              <a:rPr lang="de-DE" sz="2000" dirty="0">
                <a:solidFill>
                  <a:srgbClr val="000000"/>
                </a:solidFill>
              </a:rPr>
              <a:t>, </a:t>
            </a:r>
            <a:r>
              <a:rPr lang="de-DE" sz="2000" b="1" dirty="0">
                <a:solidFill>
                  <a:srgbClr val="FF3399"/>
                </a:solidFill>
              </a:rPr>
              <a:t>Wärmerückgewinnung</a:t>
            </a:r>
            <a:r>
              <a:rPr lang="de-DE" sz="2000" dirty="0">
                <a:solidFill>
                  <a:srgbClr val="000000"/>
                </a:solidFill>
              </a:rPr>
              <a:t>,  </a:t>
            </a:r>
            <a:r>
              <a:rPr lang="de-DE" sz="2000" dirty="0">
                <a:solidFill>
                  <a:srgbClr val="009900"/>
                </a:solidFill>
              </a:rPr>
              <a:t>Einsatz von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b="1" dirty="0">
                <a:solidFill>
                  <a:srgbClr val="009900"/>
                </a:solidFill>
              </a:rPr>
              <a:t>RE</a:t>
            </a:r>
            <a:r>
              <a:rPr lang="de-DE" sz="2000" dirty="0">
                <a:solidFill>
                  <a:srgbClr val="000000"/>
                </a:solidFill>
              </a:rPr>
              <a:t>       </a:t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>     und im </a:t>
            </a:r>
          </a:p>
          <a:p>
            <a:pPr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  </a:t>
            </a:r>
            <a:r>
              <a:rPr lang="de-DE" sz="2000" b="1" dirty="0">
                <a:solidFill>
                  <a:srgbClr val="990099"/>
                </a:solidFill>
              </a:rPr>
              <a:t>Gesamt</a:t>
            </a:r>
            <a:r>
              <a:rPr lang="de-DE" sz="2000" dirty="0">
                <a:solidFill>
                  <a:srgbClr val="000000"/>
                </a:solidFill>
              </a:rPr>
              <a:t>rahmen der  </a:t>
            </a:r>
            <a:r>
              <a:rPr lang="de-DE" sz="2000" b="1" dirty="0">
                <a:solidFill>
                  <a:srgbClr val="990099"/>
                </a:solidFill>
              </a:rPr>
              <a:t>Strom- und Wärme- Erzeugung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8016" y="5445224"/>
            <a:ext cx="840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Oberflächlich erläutert</a:t>
            </a:r>
            <a:r>
              <a:rPr lang="de-DE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B050"/>
                </a:solidFill>
              </a:rPr>
              <a:t>reine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Exergie</a:t>
            </a:r>
            <a:r>
              <a:rPr lang="de-DE" dirty="0" smtClean="0"/>
              <a:t> ist   z.B. mechanische </a:t>
            </a:r>
            <a:r>
              <a:rPr lang="de-DE" b="1" dirty="0" smtClean="0">
                <a:solidFill>
                  <a:srgbClr val="008000"/>
                </a:solidFill>
              </a:rPr>
              <a:t>Arbeit</a:t>
            </a:r>
            <a:r>
              <a:rPr lang="de-DE" dirty="0" smtClean="0"/>
              <a:t> , elektrischer </a:t>
            </a:r>
            <a:r>
              <a:rPr lang="de-DE" b="1" dirty="0" smtClean="0">
                <a:solidFill>
                  <a:srgbClr val="00B050"/>
                </a:solidFill>
              </a:rPr>
              <a:t>Strom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FF0000"/>
                </a:solidFill>
              </a:rPr>
              <a:t>Exergie</a:t>
            </a:r>
            <a:r>
              <a:rPr lang="de-DE" b="1" dirty="0" smtClean="0">
                <a:solidFill>
                  <a:srgbClr val="FF00FF"/>
                </a:solidFill>
              </a:rPr>
              <a:t> einer Wärmemenge </a:t>
            </a:r>
            <a:r>
              <a:rPr lang="de-DE" b="1" dirty="0" smtClean="0">
                <a:solidFill>
                  <a:schemeClr val="accent2"/>
                </a:solidFill>
              </a:rPr>
              <a:t>bei der Temperatur T </a:t>
            </a:r>
            <a:r>
              <a:rPr lang="de-DE" dirty="0" smtClean="0"/>
              <a:t> ist  </a:t>
            </a:r>
            <a:br>
              <a:rPr lang="de-DE" dirty="0" smtClean="0"/>
            </a:br>
            <a:r>
              <a:rPr lang="de-DE" dirty="0" smtClean="0"/>
              <a:t>                       die daraus „</a:t>
            </a:r>
            <a:r>
              <a:rPr lang="de-DE" b="1" dirty="0" smtClean="0">
                <a:solidFill>
                  <a:srgbClr val="FF00FF"/>
                </a:solidFill>
              </a:rPr>
              <a:t>verfügbare Arbeit</a:t>
            </a:r>
            <a:r>
              <a:rPr lang="de-DE" dirty="0" smtClean="0"/>
              <a:t>“  bzgl. Umgebungstemperatur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37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503238" y="1808163"/>
            <a:ext cx="821055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5. </a:t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/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>Vorschläge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>
                <a:solidFill>
                  <a:srgbClr val="008000"/>
                </a:solidFill>
              </a:rPr>
              <a:t>Erdgas </a:t>
            </a:r>
            <a:r>
              <a:rPr lang="de-DE" sz="2800" b="1">
                <a:solidFill>
                  <a:srgbClr val="000000"/>
                </a:solidFill>
              </a:rPr>
              <a:t>für </a:t>
            </a:r>
            <a:r>
              <a:rPr lang="de-DE" sz="2800" b="1">
                <a:solidFill>
                  <a:srgbClr val="FF3300"/>
                </a:solidFill>
              </a:rPr>
              <a:t>Strom</a:t>
            </a:r>
            <a:r>
              <a:rPr lang="de-DE" sz="2800" b="1">
                <a:solidFill>
                  <a:srgbClr val="000000"/>
                </a:solidFill>
              </a:rPr>
              <a:t> und </a:t>
            </a:r>
            <a:r>
              <a:rPr lang="de-DE" sz="2800" b="1">
                <a:solidFill>
                  <a:srgbClr val="333399"/>
                </a:solidFill>
              </a:rPr>
              <a:t>Wärme</a:t>
            </a:r>
            <a:r>
              <a:rPr lang="de-DE" sz="2800" b="1">
                <a:solidFill>
                  <a:srgbClr val="000000"/>
                </a:solidFill>
              </a:rPr>
              <a:t> optimal einsetzen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31750" y="12700"/>
            <a:ext cx="149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</a:rPr>
              <a:t>6.</a:t>
            </a:r>
            <a:endParaRPr lang="de-DE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2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0" y="873125"/>
            <a:ext cx="896461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1. </a:t>
            </a:r>
            <a:r>
              <a:rPr lang="de-DE" sz="2400" b="1">
                <a:solidFill>
                  <a:srgbClr val="000000"/>
                </a:solidFill>
              </a:rPr>
              <a:t>Direkten</a:t>
            </a:r>
            <a:r>
              <a:rPr lang="de-DE" sz="2400">
                <a:solidFill>
                  <a:srgbClr val="000000"/>
                </a:solidFill>
              </a:rPr>
              <a:t> Erdgaseinsatz in Gebäuden </a:t>
            </a:r>
            <a:r>
              <a:rPr lang="de-DE" sz="2400" b="1">
                <a:solidFill>
                  <a:srgbClr val="000000"/>
                </a:solidFill>
              </a:rPr>
              <a:t>zurückdrängen</a:t>
            </a:r>
            <a:r>
              <a:rPr lang="de-DE" sz="2400">
                <a:solidFill>
                  <a:srgbClr val="000000"/>
                </a:solidFill>
              </a:rPr>
              <a:t> durch: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   (1.1)  </a:t>
            </a:r>
            <a:r>
              <a:rPr lang="de-DE" sz="2000" b="1">
                <a:solidFill>
                  <a:srgbClr val="0000FF"/>
                </a:solidFill>
              </a:rPr>
              <a:t>Thermische Sanierung</a:t>
            </a:r>
            <a:r>
              <a:rPr lang="de-DE" sz="2000">
                <a:solidFill>
                  <a:srgbClr val="000000"/>
                </a:solidFill>
              </a:rPr>
              <a:t> der Gebäudehülle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   (1.2)  Auslegung der Wärmeübertrager auf </a:t>
            </a:r>
            <a:r>
              <a:rPr lang="de-DE" sz="2000" b="1">
                <a:solidFill>
                  <a:srgbClr val="FF3300"/>
                </a:solidFill>
              </a:rPr>
              <a:t>kleine Temperaturdifferenzen</a:t>
            </a:r>
            <a:r>
              <a:rPr lang="de-DE" sz="2000">
                <a:solidFill>
                  <a:srgbClr val="000000"/>
                </a:solidFill>
              </a:rPr>
              <a:t>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   (1.3)  </a:t>
            </a:r>
            <a:r>
              <a:rPr lang="de-DE" sz="2000" b="1">
                <a:solidFill>
                  <a:srgbClr val="990099"/>
                </a:solidFill>
              </a:rPr>
              <a:t>Wärmepumpen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   (1.4) </a:t>
            </a:r>
            <a:r>
              <a:rPr lang="de-DE" sz="2000" b="1">
                <a:solidFill>
                  <a:srgbClr val="008000"/>
                </a:solidFill>
              </a:rPr>
              <a:t>Thermische Sonnenenergie</a:t>
            </a:r>
            <a:r>
              <a:rPr lang="de-DE" sz="2000">
                <a:solidFill>
                  <a:srgbClr val="000000"/>
                </a:solidFill>
              </a:rPr>
              <a:t> für WW im Sommer </a:t>
            </a:r>
            <a:br>
              <a:rPr lang="de-DE" sz="2000">
                <a:solidFill>
                  <a:srgbClr val="000000"/>
                </a:solidFill>
              </a:rPr>
            </a:br>
            <a:r>
              <a:rPr lang="de-DE" sz="2000">
                <a:solidFill>
                  <a:srgbClr val="000000"/>
                </a:solidFill>
              </a:rPr>
              <a:t>                                                        und zur Heizungsunterstützung  im Winter.            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8516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Skizze zu einem Gesamtkonzept des Einsatzes von Erdgas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0" y="3536950"/>
            <a:ext cx="8616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2. Erdgaseinsatz </a:t>
            </a:r>
            <a:r>
              <a:rPr lang="de-DE" sz="2400" b="1">
                <a:solidFill>
                  <a:srgbClr val="000000"/>
                </a:solidFill>
              </a:rPr>
              <a:t>ausweiten durch GuD-</a:t>
            </a:r>
            <a:r>
              <a:rPr lang="de-DE" sz="2400">
                <a:solidFill>
                  <a:srgbClr val="000000"/>
                </a:solidFill>
              </a:rPr>
              <a:t> Anlagen , welche: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    </a:t>
            </a:r>
            <a:r>
              <a:rPr lang="de-DE" sz="2000">
                <a:solidFill>
                  <a:srgbClr val="000000"/>
                </a:solidFill>
              </a:rPr>
              <a:t>(2.1)  indirekt über </a:t>
            </a:r>
            <a:r>
              <a:rPr lang="de-DE" sz="2000" b="1">
                <a:solidFill>
                  <a:srgbClr val="990099"/>
                </a:solidFill>
              </a:rPr>
              <a:t>Wärmepumpen</a:t>
            </a:r>
            <a:r>
              <a:rPr lang="de-DE" sz="2000">
                <a:solidFill>
                  <a:srgbClr val="000000"/>
                </a:solidFill>
              </a:rPr>
              <a:t> auch Wärmeversorgung übernehmen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    </a:t>
            </a:r>
            <a:r>
              <a:rPr lang="de-DE" sz="2000">
                <a:solidFill>
                  <a:srgbClr val="000000"/>
                </a:solidFill>
              </a:rPr>
              <a:t>(2.2)  auch bedarfsgerecht </a:t>
            </a:r>
            <a:r>
              <a:rPr lang="de-DE" sz="2000">
                <a:solidFill>
                  <a:srgbClr val="0033CC"/>
                </a:solidFill>
              </a:rPr>
              <a:t>KWK - Fernwärme</a:t>
            </a:r>
            <a:r>
              <a:rPr lang="de-DE" sz="2000">
                <a:solidFill>
                  <a:srgbClr val="000000"/>
                </a:solidFill>
              </a:rPr>
              <a:t> bereitstellen </a:t>
            </a:r>
            <a:r>
              <a:rPr lang="de-DE" sz="14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    </a:t>
            </a:r>
            <a:r>
              <a:rPr lang="de-DE" sz="2000">
                <a:solidFill>
                  <a:srgbClr val="000000"/>
                </a:solidFill>
              </a:rPr>
              <a:t>(2.3) </a:t>
            </a:r>
            <a:r>
              <a:rPr lang="de-DE" sz="2000">
                <a:solidFill>
                  <a:srgbClr val="FF3300"/>
                </a:solidFill>
              </a:rPr>
              <a:t> alte</a:t>
            </a:r>
            <a:r>
              <a:rPr lang="de-DE" sz="2000">
                <a:solidFill>
                  <a:srgbClr val="000000"/>
                </a:solidFill>
              </a:rPr>
              <a:t> CO2- ineffiziente Kraftwerke  </a:t>
            </a:r>
            <a:r>
              <a:rPr lang="de-DE" sz="2000">
                <a:solidFill>
                  <a:srgbClr val="FF3300"/>
                </a:solidFill>
              </a:rPr>
              <a:t>verdrängen</a:t>
            </a:r>
            <a:r>
              <a:rPr lang="de-DE" sz="1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142875" y="5056188"/>
            <a:ext cx="8750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3. </a:t>
            </a:r>
            <a:r>
              <a:rPr lang="de-DE" sz="2400">
                <a:solidFill>
                  <a:srgbClr val="000000"/>
                </a:solidFill>
              </a:rPr>
              <a:t>Erdgas zur</a:t>
            </a:r>
            <a:r>
              <a:rPr lang="de-DE" sz="2400" b="1">
                <a:solidFill>
                  <a:srgbClr val="000000"/>
                </a:solidFill>
              </a:rPr>
              <a:t> dezentralen KWK nur einsetzen bei:</a:t>
            </a:r>
            <a:r>
              <a:rPr lang="de-DE" sz="1400">
                <a:solidFill>
                  <a:srgbClr val="000000"/>
                </a:solidFill>
              </a:rPr>
              <a:t>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        </a:t>
            </a:r>
            <a:r>
              <a:rPr lang="de-DE" sz="2000">
                <a:solidFill>
                  <a:srgbClr val="000000"/>
                </a:solidFill>
              </a:rPr>
              <a:t>voller Ausnutzung des</a:t>
            </a:r>
            <a:r>
              <a:rPr lang="de-DE" sz="2000">
                <a:solidFill>
                  <a:srgbClr val="993300"/>
                </a:solidFill>
              </a:rPr>
              <a:t> </a:t>
            </a:r>
            <a:r>
              <a:rPr lang="de-DE" sz="2000" b="1">
                <a:solidFill>
                  <a:srgbClr val="993300"/>
                </a:solidFill>
              </a:rPr>
              <a:t>Brennwerteffektes</a:t>
            </a:r>
            <a:r>
              <a:rPr lang="de-DE" sz="14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000000"/>
                </a:solidFill>
              </a:rPr>
              <a:t>und</a:t>
            </a:r>
            <a:endParaRPr lang="de-DE" sz="14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       </a:t>
            </a:r>
            <a:r>
              <a:rPr lang="de-DE" sz="2000">
                <a:solidFill>
                  <a:srgbClr val="000000"/>
                </a:solidFill>
              </a:rPr>
              <a:t>garantierter Beschränkung auf </a:t>
            </a:r>
            <a:r>
              <a:rPr lang="de-DE" sz="2000" b="1">
                <a:solidFill>
                  <a:srgbClr val="FF3300"/>
                </a:solidFill>
              </a:rPr>
              <a:t>streng wärmegeführten Betrieb</a:t>
            </a:r>
            <a:r>
              <a:rPr lang="de-DE" sz="2000">
                <a:solidFill>
                  <a:srgbClr val="000000"/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Dann kann die dezentrale KWK einen auch elektrizitätswirtschaftlich sinnvollen Beitrag zur Abdeckung der </a:t>
            </a:r>
            <a:br>
              <a:rPr lang="de-DE" sz="1400">
                <a:solidFill>
                  <a:srgbClr val="000000"/>
                </a:solidFill>
              </a:rPr>
            </a:br>
            <a:r>
              <a:rPr lang="de-DE" sz="1400">
                <a:solidFill>
                  <a:srgbClr val="000000"/>
                </a:solidFill>
              </a:rPr>
              <a:t>                                       saisonalen Leistungsspitze  durch den vermehrten Einsatz von Wärmepumpen leisten. </a:t>
            </a:r>
          </a:p>
        </p:txBody>
      </p:sp>
      <p:sp>
        <p:nvSpPr>
          <p:cNvPr id="84998" name="Rectangle 9"/>
          <p:cNvSpPr>
            <a:spLocks noChangeArrowheads="1"/>
          </p:cNvSpPr>
          <p:nvPr/>
        </p:nvSpPr>
        <p:spPr bwMode="auto">
          <a:xfrm>
            <a:off x="107950" y="77788"/>
            <a:ext cx="211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>
                <a:solidFill>
                  <a:srgbClr val="000000"/>
                </a:solidFill>
              </a:rPr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xmlns="" val="5113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 noChangeAspect="1"/>
          </p:cNvGrpSpPr>
          <p:nvPr/>
        </p:nvGrpSpPr>
        <p:grpSpPr bwMode="auto">
          <a:xfrm>
            <a:off x="107950" y="368300"/>
            <a:ext cx="5795963" cy="2992438"/>
            <a:chOff x="1417" y="8362"/>
            <a:chExt cx="8504" cy="4390"/>
          </a:xfrm>
        </p:grpSpPr>
        <p:sp>
          <p:nvSpPr>
            <p:cNvPr id="33805" name="AutoShape 3"/>
            <p:cNvSpPr>
              <a:spLocks noChangeAspect="1" noChangeArrowheads="1"/>
            </p:cNvSpPr>
            <p:nvPr/>
          </p:nvSpPr>
          <p:spPr bwMode="auto">
            <a:xfrm>
              <a:off x="1417" y="8362"/>
              <a:ext cx="8504" cy="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806" name="AutoShape 4"/>
            <p:cNvSpPr>
              <a:spLocks noChangeArrowheads="1"/>
            </p:cNvSpPr>
            <p:nvPr/>
          </p:nvSpPr>
          <p:spPr bwMode="auto">
            <a:xfrm>
              <a:off x="1618" y="9604"/>
              <a:ext cx="2315" cy="1985"/>
            </a:xfrm>
            <a:prstGeom prst="homePlate">
              <a:avLst>
                <a:gd name="adj" fmla="val 29156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807" name="AutoShape 5" descr="Horizontale Steine"/>
            <p:cNvSpPr>
              <a:spLocks noChangeArrowheads="1"/>
            </p:cNvSpPr>
            <p:nvPr/>
          </p:nvSpPr>
          <p:spPr bwMode="auto">
            <a:xfrm>
              <a:off x="7168" y="9436"/>
              <a:ext cx="2315" cy="1190"/>
            </a:xfrm>
            <a:prstGeom prst="homePlate">
              <a:avLst>
                <a:gd name="adj" fmla="val 48634"/>
              </a:avLst>
            </a:prstGeom>
            <a:pattFill prst="horzBrick">
              <a:fgClr>
                <a:srgbClr val="00CCFF"/>
              </a:fgClr>
              <a:bgClr>
                <a:srgbClr val="FFFFFF"/>
              </a:bgClr>
            </a:patt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808" name="AutoShape 6"/>
            <p:cNvSpPr>
              <a:spLocks noChangeArrowheads="1"/>
            </p:cNvSpPr>
            <p:nvPr/>
          </p:nvSpPr>
          <p:spPr bwMode="auto">
            <a:xfrm>
              <a:off x="7168" y="10710"/>
              <a:ext cx="2315" cy="794"/>
            </a:xfrm>
            <a:prstGeom prst="homePlate">
              <a:avLst>
                <a:gd name="adj" fmla="val 72890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809" name="Rectangle 7" descr="Große Konfetti"/>
            <p:cNvSpPr>
              <a:spLocks noChangeArrowheads="1"/>
            </p:cNvSpPr>
            <p:nvPr/>
          </p:nvSpPr>
          <p:spPr bwMode="auto">
            <a:xfrm>
              <a:off x="3965" y="9076"/>
              <a:ext cx="3203" cy="3157"/>
            </a:xfrm>
            <a:prstGeom prst="rect">
              <a:avLst/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810" name="Text Box 8"/>
            <p:cNvSpPr txBox="1">
              <a:spLocks noChangeArrowheads="1"/>
            </p:cNvSpPr>
            <p:nvPr/>
          </p:nvSpPr>
          <p:spPr bwMode="auto">
            <a:xfrm>
              <a:off x="4194" y="10121"/>
              <a:ext cx="2712" cy="12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700" b="1">
                  <a:solidFill>
                    <a:srgbClr val="000000"/>
                  </a:solidFill>
                </a:rPr>
                <a:t>Ideale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700" b="1">
                  <a:solidFill>
                    <a:srgbClr val="000000"/>
                  </a:solidFill>
                </a:rPr>
                <a:t>Wärme –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700" b="1">
                  <a:solidFill>
                    <a:srgbClr val="000000"/>
                  </a:solidFill>
                </a:rPr>
                <a:t>Kraftmaschine</a:t>
              </a: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33811" name="Group 9"/>
            <p:cNvGrpSpPr>
              <a:grpSpLocks/>
            </p:cNvGrpSpPr>
            <p:nvPr/>
          </p:nvGrpSpPr>
          <p:grpSpPr bwMode="auto">
            <a:xfrm>
              <a:off x="2495" y="10252"/>
              <a:ext cx="1438" cy="621"/>
              <a:chOff x="3161" y="4961"/>
              <a:chExt cx="1232" cy="532"/>
            </a:xfrm>
          </p:grpSpPr>
          <p:sp>
            <p:nvSpPr>
              <p:cNvPr id="33822" name="AutoShape 10"/>
              <p:cNvSpPr>
                <a:spLocks noChangeArrowheads="1"/>
              </p:cNvSpPr>
              <p:nvPr/>
            </p:nvSpPr>
            <p:spPr bwMode="auto">
              <a:xfrm>
                <a:off x="3161" y="4961"/>
                <a:ext cx="1232" cy="532"/>
              </a:xfrm>
              <a:prstGeom prst="rightArrow">
                <a:avLst>
                  <a:gd name="adj1" fmla="val 61278"/>
                  <a:gd name="adj2" fmla="val 8805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3" name="Text Box 11"/>
              <p:cNvSpPr txBox="1">
                <a:spLocks noChangeArrowheads="1"/>
              </p:cNvSpPr>
              <p:nvPr/>
            </p:nvSpPr>
            <p:spPr bwMode="auto">
              <a:xfrm>
                <a:off x="3806" y="5073"/>
                <a:ext cx="53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300" b="1">
                    <a:solidFill>
                      <a:srgbClr val="000000"/>
                    </a:solidFill>
                  </a:rPr>
                  <a:t>Δ</a:t>
                </a:r>
                <a:r>
                  <a:rPr lang="de-DE" sz="1500" b="1">
                    <a:solidFill>
                      <a:srgbClr val="000000"/>
                    </a:solidFill>
                  </a:rPr>
                  <a:t>S</a:t>
                </a: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812" name="Text Box 12"/>
            <p:cNvSpPr txBox="1">
              <a:spLocks noChangeArrowheads="1"/>
            </p:cNvSpPr>
            <p:nvPr/>
          </p:nvSpPr>
          <p:spPr bwMode="auto">
            <a:xfrm>
              <a:off x="1810" y="9762"/>
              <a:ext cx="750" cy="5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300" b="1">
                  <a:solidFill>
                    <a:srgbClr val="FF0000"/>
                  </a:solidFill>
                </a:rPr>
                <a:t>ΔQ</a:t>
              </a: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813" name="Text Box 13"/>
            <p:cNvSpPr txBox="1">
              <a:spLocks noChangeArrowheads="1"/>
            </p:cNvSpPr>
            <p:nvPr/>
          </p:nvSpPr>
          <p:spPr bwMode="auto">
            <a:xfrm>
              <a:off x="8605" y="10873"/>
              <a:ext cx="79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500" b="1">
                  <a:solidFill>
                    <a:srgbClr val="FF9900"/>
                  </a:solidFill>
                </a:rPr>
                <a:t>ΔQ</a:t>
              </a:r>
              <a:r>
                <a:rPr lang="de-DE" sz="1500" b="1" baseline="-25000">
                  <a:solidFill>
                    <a:srgbClr val="FF9900"/>
                  </a:solidFill>
                </a:rPr>
                <a:t>U</a:t>
              </a: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814" name="Text Box 14"/>
            <p:cNvSpPr txBox="1">
              <a:spLocks noChangeArrowheads="1"/>
            </p:cNvSpPr>
            <p:nvPr/>
          </p:nvSpPr>
          <p:spPr bwMode="auto">
            <a:xfrm>
              <a:off x="7984" y="9664"/>
              <a:ext cx="58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100" b="1">
                  <a:solidFill>
                    <a:srgbClr val="0000FF"/>
                  </a:solidFill>
                </a:rPr>
                <a:t>ΔE</a:t>
              </a: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33815" name="Group 15"/>
            <p:cNvGrpSpPr>
              <a:grpSpLocks/>
            </p:cNvGrpSpPr>
            <p:nvPr/>
          </p:nvGrpSpPr>
          <p:grpSpPr bwMode="auto">
            <a:xfrm>
              <a:off x="7168" y="10816"/>
              <a:ext cx="1437" cy="621"/>
              <a:chOff x="3161" y="4961"/>
              <a:chExt cx="1232" cy="532"/>
            </a:xfrm>
          </p:grpSpPr>
          <p:sp>
            <p:nvSpPr>
              <p:cNvPr id="33820" name="AutoShape 16"/>
              <p:cNvSpPr>
                <a:spLocks noChangeArrowheads="1"/>
              </p:cNvSpPr>
              <p:nvPr/>
            </p:nvSpPr>
            <p:spPr bwMode="auto">
              <a:xfrm>
                <a:off x="3161" y="4961"/>
                <a:ext cx="1232" cy="532"/>
              </a:xfrm>
              <a:prstGeom prst="rightArrow">
                <a:avLst>
                  <a:gd name="adj1" fmla="val 61278"/>
                  <a:gd name="adj2" fmla="val 8805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1" name="Text Box 17"/>
              <p:cNvSpPr txBox="1">
                <a:spLocks noChangeArrowheads="1"/>
              </p:cNvSpPr>
              <p:nvPr/>
            </p:nvSpPr>
            <p:spPr bwMode="auto">
              <a:xfrm>
                <a:off x="3806" y="5073"/>
                <a:ext cx="53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300" b="1">
                    <a:solidFill>
                      <a:srgbClr val="000000"/>
                    </a:solidFill>
                  </a:rPr>
                  <a:t>Δ</a:t>
                </a:r>
                <a:r>
                  <a:rPr lang="de-DE" sz="1500" b="1">
                    <a:solidFill>
                      <a:srgbClr val="000000"/>
                    </a:solidFill>
                  </a:rPr>
                  <a:t>S</a:t>
                </a: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816" name="Text Box 18"/>
            <p:cNvSpPr txBox="1">
              <a:spLocks noChangeArrowheads="1"/>
            </p:cNvSpPr>
            <p:nvPr/>
          </p:nvSpPr>
          <p:spPr bwMode="auto">
            <a:xfrm>
              <a:off x="1753" y="10798"/>
              <a:ext cx="1063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>
                  <a:solidFill>
                    <a:srgbClr val="FF0000"/>
                  </a:solidFill>
                </a:rPr>
                <a:t>T</a:t>
              </a: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33817" name="Group 19"/>
            <p:cNvGrpSpPr>
              <a:grpSpLocks/>
            </p:cNvGrpSpPr>
            <p:nvPr/>
          </p:nvGrpSpPr>
          <p:grpSpPr bwMode="auto">
            <a:xfrm>
              <a:off x="8165" y="11778"/>
              <a:ext cx="1428" cy="784"/>
              <a:chOff x="6867" y="4785"/>
              <a:chExt cx="1156" cy="635"/>
            </a:xfrm>
          </p:grpSpPr>
          <p:sp>
            <p:nvSpPr>
              <p:cNvPr id="33818" name="Oval 20"/>
              <p:cNvSpPr>
                <a:spLocks noChangeArrowheads="1"/>
              </p:cNvSpPr>
              <p:nvPr/>
            </p:nvSpPr>
            <p:spPr bwMode="auto">
              <a:xfrm>
                <a:off x="6867" y="4785"/>
                <a:ext cx="1156" cy="63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9" name="Text Box 21"/>
              <p:cNvSpPr txBox="1">
                <a:spLocks noChangeArrowheads="1"/>
              </p:cNvSpPr>
              <p:nvPr/>
            </p:nvSpPr>
            <p:spPr bwMode="auto">
              <a:xfrm>
                <a:off x="7048" y="4831"/>
                <a:ext cx="81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b="1">
                    <a:solidFill>
                      <a:srgbClr val="FF9900"/>
                    </a:solidFill>
                  </a:rPr>
                  <a:t>T</a:t>
                </a:r>
                <a:r>
                  <a:rPr lang="de-DE" sz="2000" b="1" baseline="-25000">
                    <a:solidFill>
                      <a:srgbClr val="FF9900"/>
                    </a:solidFill>
                  </a:rPr>
                  <a:t>U</a:t>
                </a: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795" name="Text Box 22"/>
          <p:cNvSpPr txBox="1">
            <a:spLocks noChangeArrowheads="1"/>
          </p:cNvSpPr>
          <p:nvPr/>
        </p:nvSpPr>
        <p:spPr bwMode="auto">
          <a:xfrm>
            <a:off x="250825" y="315913"/>
            <a:ext cx="295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b="1" u="sng" dirty="0">
                <a:solidFill>
                  <a:srgbClr val="000000"/>
                </a:solidFill>
              </a:rPr>
              <a:t>Der  </a:t>
            </a:r>
            <a:r>
              <a:rPr lang="de-DE" sz="2000" b="1" u="sng" dirty="0" err="1">
                <a:solidFill>
                  <a:srgbClr val="000000"/>
                </a:solidFill>
              </a:rPr>
              <a:t>Exergiebegriff</a:t>
            </a:r>
            <a:r>
              <a:rPr lang="de-DE" sz="2000" b="1" u="sng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3796" name="Text Box 23"/>
          <p:cNvSpPr txBox="1">
            <a:spLocks noChangeArrowheads="1"/>
          </p:cNvSpPr>
          <p:nvPr/>
        </p:nvSpPr>
        <p:spPr bwMode="auto">
          <a:xfrm>
            <a:off x="5724525" y="944563"/>
            <a:ext cx="2952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de-DE" sz="2400" b="1">
                <a:solidFill>
                  <a:srgbClr val="0000FF"/>
                </a:solidFill>
              </a:rPr>
              <a:t>Elektrizität </a:t>
            </a:r>
            <a:r>
              <a:rPr lang="de-DE" sz="24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Δ</a:t>
            </a:r>
            <a:r>
              <a:rPr lang="de-DE" sz="2400" b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de-DE" sz="2400" b="1">
                <a:solidFill>
                  <a:srgbClr val="0000FF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ist </a:t>
            </a:r>
            <a:br>
              <a:rPr lang="de-DE" sz="2400">
                <a:solidFill>
                  <a:srgbClr val="000000"/>
                </a:solidFill>
              </a:rPr>
            </a:br>
            <a:r>
              <a:rPr lang="de-DE" sz="2400">
                <a:solidFill>
                  <a:srgbClr val="000000"/>
                </a:solidFill>
              </a:rPr>
              <a:t>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>
                <a:solidFill>
                  <a:srgbClr val="000000"/>
                </a:solidFill>
              </a:rPr>
              <a:t>             Entropie frei</a:t>
            </a:r>
            <a:r>
              <a:rPr lang="de-DE" sz="2400" b="1">
                <a:solidFill>
                  <a:srgbClr val="000000"/>
                </a:solidFill>
              </a:rPr>
              <a:t>.</a:t>
            </a:r>
            <a:r>
              <a:rPr lang="de-DE" sz="24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3797" name="Text Box 24"/>
          <p:cNvSpPr txBox="1">
            <a:spLocks noChangeArrowheads="1"/>
          </p:cNvSpPr>
          <p:nvPr/>
        </p:nvSpPr>
        <p:spPr bwMode="auto">
          <a:xfrm>
            <a:off x="107950" y="4581525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FF"/>
                </a:solidFill>
              </a:rPr>
              <a:t>3. Energiebilanz </a:t>
            </a:r>
            <a:r>
              <a:rPr lang="de-DE" sz="1400">
                <a:solidFill>
                  <a:srgbClr val="000000"/>
                </a:solidFill>
              </a:rPr>
              <a:t>(1.Hauptsatz)</a:t>
            </a:r>
            <a:r>
              <a:rPr lang="de-DE" sz="2400" b="1">
                <a:solidFill>
                  <a:srgbClr val="0000FF"/>
                </a:solidFill>
              </a:rPr>
              <a:t>: </a:t>
            </a:r>
            <a:r>
              <a:rPr lang="de-DE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</a:t>
            </a:r>
            <a:r>
              <a:rPr lang="de-DE" sz="2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Δ</a:t>
            </a:r>
            <a:r>
              <a:rPr lang="de-DE" sz="2000" b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de-DE" sz="20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de-DE" sz="2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</a:t>
            </a:r>
            <a:r>
              <a:rPr lang="de-DE" sz="2000">
                <a:solidFill>
                  <a:srgbClr val="FF0000"/>
                </a:solidFill>
              </a:rPr>
              <a:t>Δ</a:t>
            </a:r>
            <a:r>
              <a:rPr lang="de-DE" sz="2000" b="1">
                <a:solidFill>
                  <a:srgbClr val="FF0000"/>
                </a:solidFill>
              </a:rPr>
              <a:t>Q</a:t>
            </a:r>
            <a:r>
              <a:rPr lang="de-DE" sz="2000" b="1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de-DE" sz="2000">
                <a:solidFill>
                  <a:srgbClr val="FF6600"/>
                </a:solidFill>
              </a:rPr>
              <a:t>Δ</a:t>
            </a:r>
            <a:r>
              <a:rPr lang="de-DE" sz="2000" b="1">
                <a:solidFill>
                  <a:srgbClr val="FF6600"/>
                </a:solidFill>
              </a:rPr>
              <a:t>Q</a:t>
            </a:r>
            <a:r>
              <a:rPr lang="de-DE" sz="2000" b="1" baseline="-25000">
                <a:solidFill>
                  <a:srgbClr val="FF6600"/>
                </a:solidFill>
              </a:rPr>
              <a:t>U</a:t>
            </a:r>
          </a:p>
        </p:txBody>
      </p:sp>
      <p:sp>
        <p:nvSpPr>
          <p:cNvPr id="33798" name="Text Box 25"/>
          <p:cNvSpPr txBox="1">
            <a:spLocks noChangeArrowheads="1"/>
          </p:cNvSpPr>
          <p:nvPr/>
        </p:nvSpPr>
        <p:spPr bwMode="auto">
          <a:xfrm>
            <a:off x="179388" y="3500438"/>
            <a:ext cx="86407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>
                <a:solidFill>
                  <a:srgbClr val="000000"/>
                </a:solidFill>
              </a:rPr>
              <a:t>2. Entropie </a:t>
            </a:r>
            <a:r>
              <a:rPr lang="de-DE" sz="2400">
                <a:solidFill>
                  <a:srgbClr val="000000"/>
                </a:solidFill>
              </a:rPr>
              <a:t>Δ</a:t>
            </a:r>
            <a:r>
              <a:rPr lang="de-DE" sz="2400" b="1">
                <a:solidFill>
                  <a:srgbClr val="000000"/>
                </a:solidFill>
              </a:rPr>
              <a:t>S </a:t>
            </a:r>
            <a:r>
              <a:rPr lang="de-DE" sz="2400">
                <a:solidFill>
                  <a:srgbClr val="000000"/>
                </a:solidFill>
              </a:rPr>
              <a:t>verkleinert sich nicht:</a:t>
            </a:r>
            <a:r>
              <a:rPr lang="de-DE">
                <a:solidFill>
                  <a:srgbClr val="000000"/>
                </a:solidFill>
              </a:rPr>
              <a:t>  im optimalen, reversiblen Fall  gilt dann (2.Hauptsatz):   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                                  </a:t>
            </a:r>
            <a:r>
              <a:rPr lang="de-DE" sz="2000">
                <a:solidFill>
                  <a:srgbClr val="000000"/>
                </a:solidFill>
              </a:rPr>
              <a:t>Δ</a:t>
            </a:r>
            <a:r>
              <a:rPr lang="de-DE" sz="2000" b="1">
                <a:solidFill>
                  <a:srgbClr val="000000"/>
                </a:solidFill>
              </a:rPr>
              <a:t>S = </a:t>
            </a:r>
            <a:r>
              <a:rPr lang="de-DE" sz="20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FF0000"/>
                </a:solidFill>
              </a:rPr>
              <a:t>Δ</a:t>
            </a:r>
            <a:r>
              <a:rPr lang="de-DE" sz="2000" b="1">
                <a:solidFill>
                  <a:srgbClr val="FF0000"/>
                </a:solidFill>
              </a:rPr>
              <a:t>Q</a:t>
            </a:r>
            <a:r>
              <a:rPr lang="de-DE" sz="2000" b="1">
                <a:solidFill>
                  <a:srgbClr val="000000"/>
                </a:solidFill>
              </a:rPr>
              <a:t>/ </a:t>
            </a:r>
            <a:r>
              <a:rPr lang="de-DE" sz="2000" b="1">
                <a:solidFill>
                  <a:srgbClr val="FF0000"/>
                </a:solidFill>
              </a:rPr>
              <a:t>T     </a:t>
            </a:r>
            <a:r>
              <a:rPr lang="de-DE" sz="2000" b="1">
                <a:solidFill>
                  <a:srgbClr val="000000"/>
                </a:solidFill>
              </a:rPr>
              <a:t> und </a:t>
            </a:r>
            <a:r>
              <a:rPr lang="de-DE" sz="2000">
                <a:solidFill>
                  <a:srgbClr val="000000"/>
                </a:solidFill>
              </a:rPr>
              <a:t>      Δ</a:t>
            </a:r>
            <a:r>
              <a:rPr lang="de-DE" sz="2000" b="1">
                <a:solidFill>
                  <a:srgbClr val="000000"/>
                </a:solidFill>
              </a:rPr>
              <a:t>S = </a:t>
            </a:r>
            <a:r>
              <a:rPr lang="de-DE" sz="2000">
                <a:solidFill>
                  <a:srgbClr val="000000"/>
                </a:solidFill>
              </a:rPr>
              <a:t> </a:t>
            </a:r>
            <a:r>
              <a:rPr lang="de-DE" sz="2000">
                <a:solidFill>
                  <a:srgbClr val="FF6600"/>
                </a:solidFill>
              </a:rPr>
              <a:t>Δ</a:t>
            </a:r>
            <a:r>
              <a:rPr lang="de-DE" sz="2000" b="1">
                <a:solidFill>
                  <a:srgbClr val="FF6600"/>
                </a:solidFill>
              </a:rPr>
              <a:t>Q</a:t>
            </a:r>
            <a:r>
              <a:rPr lang="de-DE" sz="2000" b="1" baseline="-25000">
                <a:solidFill>
                  <a:srgbClr val="FF6600"/>
                </a:solidFill>
              </a:rPr>
              <a:t>U</a:t>
            </a:r>
            <a:r>
              <a:rPr lang="de-DE" sz="2000" b="1">
                <a:solidFill>
                  <a:srgbClr val="000000"/>
                </a:solidFill>
              </a:rPr>
              <a:t>/ </a:t>
            </a:r>
            <a:r>
              <a:rPr lang="de-DE" sz="2000" b="1">
                <a:solidFill>
                  <a:srgbClr val="FF6600"/>
                </a:solidFill>
              </a:rPr>
              <a:t>T</a:t>
            </a:r>
            <a:r>
              <a:rPr lang="de-DE" sz="2000" b="1" baseline="-25000">
                <a:solidFill>
                  <a:srgbClr val="FF6600"/>
                </a:solidFill>
              </a:rPr>
              <a:t>U</a:t>
            </a:r>
            <a:r>
              <a:rPr lang="de-DE" sz="2000" baseline="-25000">
                <a:solidFill>
                  <a:srgbClr val="FF6600"/>
                </a:solidFill>
              </a:rPr>
              <a:t>  </a:t>
            </a:r>
          </a:p>
        </p:txBody>
      </p:sp>
      <p:sp>
        <p:nvSpPr>
          <p:cNvPr id="33799" name="Text Box 26"/>
          <p:cNvSpPr txBox="1">
            <a:spLocks noChangeArrowheads="1"/>
          </p:cNvSpPr>
          <p:nvPr/>
        </p:nvSpPr>
        <p:spPr bwMode="auto">
          <a:xfrm>
            <a:off x="539750" y="5265738"/>
            <a:ext cx="7632700" cy="1412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de-DE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daher:    </a:t>
            </a:r>
            <a:r>
              <a:rPr lang="de-DE" sz="2400">
                <a:solidFill>
                  <a:srgbClr val="0000FF"/>
                </a:solidFill>
                <a:cs typeface="Times New Roman" pitchFamily="18" charset="0"/>
              </a:rPr>
              <a:t>Δ</a:t>
            </a:r>
            <a:r>
              <a:rPr lang="de-DE" sz="2400" b="1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de-DE" sz="2400" b="1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sz="2400" b="1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de-DE" sz="2400" b="1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de-DE" sz="2400" b="1">
                <a:solidFill>
                  <a:srgbClr val="FF6600"/>
                </a:solidFill>
                <a:cs typeface="Times New Roman" pitchFamily="18" charset="0"/>
              </a:rPr>
              <a:t>T</a:t>
            </a:r>
            <a:r>
              <a:rPr lang="de-DE" sz="2400" b="1" baseline="-30000">
                <a:solidFill>
                  <a:srgbClr val="FF6600"/>
                </a:solidFill>
                <a:cs typeface="Times New Roman" pitchFamily="18" charset="0"/>
              </a:rPr>
              <a:t>U</a:t>
            </a:r>
            <a:r>
              <a:rPr lang="de-DE" sz="2400" b="1">
                <a:solidFill>
                  <a:srgbClr val="000000"/>
                </a:solidFill>
                <a:cs typeface="Times New Roman" pitchFamily="18" charset="0"/>
              </a:rPr>
              <a:t>) /</a:t>
            </a:r>
            <a:r>
              <a:rPr lang="de-DE" sz="2400" b="1">
                <a:solidFill>
                  <a:srgbClr val="FF0000"/>
                </a:solidFill>
                <a:cs typeface="Times New Roman" pitchFamily="18" charset="0"/>
              </a:rPr>
              <a:t>T </a:t>
            </a:r>
            <a:r>
              <a:rPr lang="de-DE" sz="2400" b="1">
                <a:solidFill>
                  <a:srgbClr val="000000"/>
                </a:solidFill>
                <a:cs typeface="Times New Roman" pitchFamily="18" charset="0"/>
              </a:rPr>
              <a:t> *   </a:t>
            </a:r>
            <a:r>
              <a:rPr lang="de-DE" sz="2400">
                <a:solidFill>
                  <a:srgbClr val="FF0000"/>
                </a:solidFill>
                <a:cs typeface="Times New Roman" pitchFamily="18" charset="0"/>
              </a:rPr>
              <a:t>Δ</a:t>
            </a:r>
            <a:r>
              <a:rPr lang="de-DE" sz="2400" b="1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de-DE" sz="2400">
                <a:solidFill>
                  <a:srgbClr val="000000"/>
                </a:solidFill>
              </a:rPr>
              <a:t>   heißt  </a:t>
            </a:r>
            <a:r>
              <a:rPr lang="de-DE" b="1" u="sng">
                <a:solidFill>
                  <a:srgbClr val="0000FF"/>
                </a:solidFill>
              </a:rPr>
              <a:t>Exergie</a:t>
            </a:r>
            <a:br>
              <a:rPr lang="de-DE" b="1" u="sng">
                <a:solidFill>
                  <a:srgbClr val="0000FF"/>
                </a:solidFill>
              </a:rPr>
            </a:br>
            <a:r>
              <a:rPr lang="de-DE" sz="1000" u="sng">
                <a:solidFill>
                  <a:srgbClr val="0000FF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FF"/>
                </a:solidFill>
              </a:rPr>
              <a:t>also:        </a:t>
            </a:r>
            <a:r>
              <a:rPr lang="de-DE" b="1">
                <a:solidFill>
                  <a:srgbClr val="0000FF"/>
                </a:solidFill>
              </a:rPr>
              <a:t>Exergie </a:t>
            </a:r>
            <a:r>
              <a:rPr lang="de-DE">
                <a:solidFill>
                  <a:srgbClr val="0000FF"/>
                </a:solidFill>
              </a:rPr>
              <a:t>= </a:t>
            </a:r>
            <a:r>
              <a:rPr lang="de-DE" b="1">
                <a:solidFill>
                  <a:srgbClr val="FF3300"/>
                </a:solidFill>
              </a:rPr>
              <a:t>Carnotfaktor</a:t>
            </a:r>
            <a:r>
              <a:rPr lang="de-DE">
                <a:solidFill>
                  <a:srgbClr val="0000FF"/>
                </a:solidFill>
              </a:rPr>
              <a:t> * entnommene Wärmemenge</a:t>
            </a:r>
            <a:br>
              <a:rPr lang="de-DE">
                <a:solidFill>
                  <a:srgbClr val="0000FF"/>
                </a:solidFill>
              </a:rPr>
            </a:br>
            <a:r>
              <a:rPr lang="de-DE">
                <a:solidFill>
                  <a:srgbClr val="0000FF"/>
                </a:solidFill>
              </a:rPr>
              <a:t>                             = „ maximal </a:t>
            </a:r>
            <a:r>
              <a:rPr lang="de-DE" b="1">
                <a:solidFill>
                  <a:srgbClr val="0000FF"/>
                </a:solidFill>
              </a:rPr>
              <a:t>verfügbare Arbeit</a:t>
            </a:r>
            <a:r>
              <a:rPr lang="de-DE">
                <a:solidFill>
                  <a:srgbClr val="0000FF"/>
                </a:solidFill>
              </a:rPr>
              <a:t>“</a:t>
            </a:r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33800" name="Text Box 27"/>
          <p:cNvSpPr txBox="1">
            <a:spLocks noChangeArrowheads="1"/>
          </p:cNvSpPr>
          <p:nvPr/>
        </p:nvSpPr>
        <p:spPr bwMode="auto">
          <a:xfrm>
            <a:off x="34925" y="44450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1.1</a:t>
            </a:r>
          </a:p>
        </p:txBody>
      </p:sp>
      <p:sp>
        <p:nvSpPr>
          <p:cNvPr id="33801" name="Oval 29"/>
          <p:cNvSpPr>
            <a:spLocks noChangeArrowheads="1"/>
          </p:cNvSpPr>
          <p:nvPr/>
        </p:nvSpPr>
        <p:spPr bwMode="auto">
          <a:xfrm>
            <a:off x="8567738" y="3333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3802" name="Gruppieren 4"/>
          <p:cNvGrpSpPr>
            <a:grpSpLocks/>
          </p:cNvGrpSpPr>
          <p:nvPr/>
        </p:nvGrpSpPr>
        <p:grpSpPr bwMode="auto">
          <a:xfrm>
            <a:off x="250825" y="4103688"/>
            <a:ext cx="1223963" cy="549275"/>
            <a:chOff x="885746" y="4103677"/>
            <a:chExt cx="1078772" cy="549459"/>
          </a:xfrm>
        </p:grpSpPr>
        <p:sp>
          <p:nvSpPr>
            <p:cNvPr id="2" name="Pfeil nach rechts 1"/>
            <p:cNvSpPr/>
            <p:nvPr/>
          </p:nvSpPr>
          <p:spPr>
            <a:xfrm>
              <a:off x="885746" y="4103677"/>
              <a:ext cx="934656" cy="549459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33804" name="Textfeld 2"/>
            <p:cNvSpPr txBox="1">
              <a:spLocks noChangeArrowheads="1"/>
            </p:cNvSpPr>
            <p:nvPr/>
          </p:nvSpPr>
          <p:spPr bwMode="auto">
            <a:xfrm>
              <a:off x="1358152" y="4221088"/>
              <a:ext cx="6063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>
                  <a:solidFill>
                    <a:srgbClr val="000000"/>
                  </a:solidFill>
                </a:rPr>
                <a:t>Δ</a:t>
              </a:r>
              <a:r>
                <a:rPr lang="de-DE" sz="1600" b="1">
                  <a:solidFill>
                    <a:srgbClr val="000000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739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797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</a:rPr>
              <a:t>1.2  Die drei Ansätze zum thermodynamischen Heizen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07963" y="1196975"/>
            <a:ext cx="88201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1.  Strom Wärme Kopplung</a:t>
            </a:r>
            <a:r>
              <a:rPr lang="de-DE">
                <a:solidFill>
                  <a:srgbClr val="000000"/>
                </a:solidFill>
              </a:rPr>
              <a:t> beim Brennstoff-Einsatz: </a:t>
            </a:r>
            <a:r>
              <a:rPr lang="de-DE" b="1">
                <a:solidFill>
                  <a:srgbClr val="000000"/>
                </a:solidFill>
              </a:rPr>
              <a:t>KWK </a:t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Die Entropie Δ</a:t>
            </a:r>
            <a:r>
              <a:rPr lang="de-DE" sz="1600" b="1">
                <a:solidFill>
                  <a:srgbClr val="000000"/>
                </a:solidFill>
              </a:rPr>
              <a:t>S </a:t>
            </a:r>
            <a:r>
              <a:rPr lang="de-DE" sz="1600">
                <a:solidFill>
                  <a:srgbClr val="000000"/>
                </a:solidFill>
              </a:rPr>
              <a:t>wird</a:t>
            </a:r>
            <a:r>
              <a:rPr lang="de-DE" sz="1600" b="1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990000"/>
                </a:solidFill>
              </a:rPr>
              <a:t>oberhalb</a:t>
            </a:r>
            <a:r>
              <a:rPr lang="de-DE" sz="1600">
                <a:solidFill>
                  <a:srgbClr val="000000"/>
                </a:solidFill>
              </a:rPr>
              <a:t> der Umgebungstemperatur </a:t>
            </a:r>
            <a:r>
              <a:rPr lang="de-DE" sz="1600" b="1">
                <a:solidFill>
                  <a:srgbClr val="FF6600"/>
                </a:solidFill>
              </a:rPr>
              <a:t>T</a:t>
            </a:r>
            <a:r>
              <a:rPr lang="de-DE" sz="1600" b="1" baseline="-25000">
                <a:solidFill>
                  <a:srgbClr val="FF6600"/>
                </a:solidFill>
              </a:rPr>
              <a:t>U</a:t>
            </a:r>
            <a:r>
              <a:rPr lang="de-DE" sz="1600" b="1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 an ein Kühlmittel  abgegeben.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Das kostet Exergie für die Stromerzeugung,  aber man kann bei geeigneter Festlegung der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Abgabetemperatur mit dieser Wärme noch etwas anfangen, z.B.</a:t>
            </a:r>
            <a:r>
              <a:rPr lang="de-DE" sz="1600">
                <a:solidFill>
                  <a:srgbClr val="990000"/>
                </a:solidFill>
              </a:rPr>
              <a:t> </a:t>
            </a:r>
            <a:r>
              <a:rPr lang="de-DE" b="1">
                <a:solidFill>
                  <a:srgbClr val="990000"/>
                </a:solidFill>
              </a:rPr>
              <a:t>Heizen</a:t>
            </a:r>
            <a:r>
              <a:rPr lang="de-DE" b="1">
                <a:solidFill>
                  <a:srgbClr val="000000"/>
                </a:solidFill>
              </a:rPr>
              <a:t> </a:t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 (oder auch </a:t>
            </a:r>
            <a:r>
              <a:rPr lang="de-DE" sz="1600" b="1">
                <a:solidFill>
                  <a:srgbClr val="000000"/>
                </a:solidFill>
              </a:rPr>
              <a:t>Kühlen </a:t>
            </a:r>
            <a:r>
              <a:rPr lang="de-DE" sz="1600">
                <a:solidFill>
                  <a:srgbClr val="000000"/>
                </a:solidFill>
              </a:rPr>
              <a:t>mit Absorber WP : KWKK)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rgbClr val="000000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9388" y="3068638"/>
            <a:ext cx="86423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de-DE" b="1">
                <a:solidFill>
                  <a:srgbClr val="000000"/>
                </a:solidFill>
              </a:rPr>
              <a:t>Strom Wärme Kopplung</a:t>
            </a:r>
            <a:r>
              <a:rPr lang="de-DE">
                <a:solidFill>
                  <a:srgbClr val="000000"/>
                </a:solidFill>
              </a:rPr>
              <a:t> beim Stromeinsatz: </a:t>
            </a:r>
            <a:r>
              <a:rPr lang="de-DE" b="1">
                <a:solidFill>
                  <a:srgbClr val="000000"/>
                </a:solidFill>
              </a:rPr>
              <a:t>Wärmepumpe</a:t>
            </a:r>
            <a:br>
              <a:rPr lang="de-DE" b="1">
                <a:solidFill>
                  <a:srgbClr val="000000"/>
                </a:solidFill>
              </a:rPr>
            </a:br>
            <a:r>
              <a:rPr lang="de-DE" b="1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FF6600"/>
                </a:solidFill>
              </a:rPr>
              <a:t>Anergie</a:t>
            </a:r>
            <a:r>
              <a:rPr lang="de-DE" sz="1600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FF6600"/>
                </a:solidFill>
              </a:rPr>
              <a:t>ΔQ</a:t>
            </a:r>
            <a:r>
              <a:rPr lang="de-DE" sz="1600" b="1" baseline="-25000">
                <a:solidFill>
                  <a:srgbClr val="FF6600"/>
                </a:solidFill>
              </a:rPr>
              <a:t>U</a:t>
            </a:r>
            <a:r>
              <a:rPr lang="de-DE" sz="1600" b="1">
                <a:solidFill>
                  <a:srgbClr val="FF66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 aus der Umgebung entnehmen, 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</a:rPr>
              <a:t>       </a:t>
            </a:r>
            <a:r>
              <a:rPr lang="de-DE" sz="1600" b="1">
                <a:solidFill>
                  <a:srgbClr val="0000FF"/>
                </a:solidFill>
              </a:rPr>
              <a:t>reine Exergie</a:t>
            </a:r>
            <a:r>
              <a:rPr lang="de-DE" sz="1600">
                <a:solidFill>
                  <a:srgbClr val="000000"/>
                </a:solidFill>
              </a:rPr>
              <a:t> in Form mechanischer oder elektrische Energie </a:t>
            </a:r>
            <a:r>
              <a:rPr lang="de-DE" sz="1600" b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ΔE</a:t>
            </a:r>
            <a:r>
              <a:rPr lang="de-DE" sz="1600">
                <a:solidFill>
                  <a:srgbClr val="000000"/>
                </a:solidFill>
              </a:rPr>
              <a:t> hinzugeben,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und dann die Wärmemenge </a:t>
            </a:r>
            <a:r>
              <a:rPr lang="de-DE" sz="1600" b="1">
                <a:solidFill>
                  <a:srgbClr val="FF0000"/>
                </a:solidFill>
              </a:rPr>
              <a:t>ΔQ </a:t>
            </a:r>
            <a:r>
              <a:rPr lang="de-DE" sz="1600">
                <a:solidFill>
                  <a:srgbClr val="000000"/>
                </a:solidFill>
              </a:rPr>
              <a:t>  auf einem höheren Temperaturniveau </a:t>
            </a:r>
            <a:r>
              <a:rPr lang="de-DE" sz="1600" b="1">
                <a:solidFill>
                  <a:srgbClr val="FF0000"/>
                </a:solidFill>
              </a:rPr>
              <a:t>T</a:t>
            </a:r>
            <a:r>
              <a:rPr lang="de-DE" sz="1600">
                <a:solidFill>
                  <a:srgbClr val="000000"/>
                </a:solidFill>
              </a:rPr>
              <a:t>  zu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(e.g.) </a:t>
            </a:r>
            <a:r>
              <a:rPr lang="de-DE" sz="1600" b="1">
                <a:solidFill>
                  <a:srgbClr val="FF0000"/>
                </a:solidFill>
              </a:rPr>
              <a:t>Heizzwecken</a:t>
            </a:r>
            <a:r>
              <a:rPr lang="de-DE" sz="1600">
                <a:solidFill>
                  <a:srgbClr val="000000"/>
                </a:solidFill>
              </a:rPr>
              <a:t> nutzen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9388" y="4868863"/>
            <a:ext cx="8569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3.</a:t>
            </a:r>
            <a:r>
              <a:rPr lang="de-DE">
                <a:solidFill>
                  <a:srgbClr val="000000"/>
                </a:solidFill>
              </a:rPr>
              <a:t> Das </a:t>
            </a:r>
            <a:r>
              <a:rPr lang="de-DE" b="1">
                <a:solidFill>
                  <a:srgbClr val="000000"/>
                </a:solidFill>
              </a:rPr>
              <a:t>Auskommen mit kleinen Temperaturdifferenzen</a:t>
            </a: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000000"/>
                </a:solidFill>
              </a:rPr>
              <a:t>    </a:t>
            </a:r>
            <a:r>
              <a:rPr lang="de-DE" sz="1600">
                <a:solidFill>
                  <a:srgbClr val="000000"/>
                </a:solidFill>
              </a:rPr>
              <a:t>bei der </a:t>
            </a:r>
            <a:r>
              <a:rPr lang="de-DE" sz="1600" b="1">
                <a:solidFill>
                  <a:srgbClr val="CC6600"/>
                </a:solidFill>
              </a:rPr>
              <a:t>KWK</a:t>
            </a:r>
            <a:r>
              <a:rPr lang="de-DE" sz="1600">
                <a:solidFill>
                  <a:srgbClr val="000000"/>
                </a:solidFill>
              </a:rPr>
              <a:t>, im </a:t>
            </a:r>
            <a:r>
              <a:rPr lang="de-DE" sz="1600" b="1">
                <a:solidFill>
                  <a:srgbClr val="FF3300"/>
                </a:solidFill>
              </a:rPr>
              <a:t>Wärmepumpe</a:t>
            </a:r>
            <a:r>
              <a:rPr lang="de-DE" sz="1600">
                <a:solidFill>
                  <a:srgbClr val="FF3300"/>
                </a:solidFill>
              </a:rPr>
              <a:t>n</a:t>
            </a:r>
            <a:r>
              <a:rPr lang="de-DE" sz="1600">
                <a:solidFill>
                  <a:srgbClr val="000000"/>
                </a:solidFill>
              </a:rPr>
              <a:t>prozess,  </a:t>
            </a:r>
            <a:r>
              <a:rPr lang="de-DE">
                <a:solidFill>
                  <a:srgbClr val="000000"/>
                </a:solidFill>
              </a:rPr>
              <a:t>und vor allem</a:t>
            </a:r>
            <a:endParaRPr lang="de-DE" sz="160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</a:rPr>
              <a:t>    bei der Wärmeübertragung: </a:t>
            </a:r>
            <a:r>
              <a:rPr lang="de-DE" sz="1600" b="1">
                <a:solidFill>
                  <a:srgbClr val="0033CC"/>
                </a:solidFill>
              </a:rPr>
              <a:t>Flächenheizung</a:t>
            </a:r>
            <a:r>
              <a:rPr lang="de-DE" sz="1600">
                <a:solidFill>
                  <a:srgbClr val="000000"/>
                </a:solidFill>
              </a:rPr>
              <a:t>,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                                             </a:t>
            </a:r>
            <a:r>
              <a:rPr lang="de-DE" sz="1600">
                <a:solidFill>
                  <a:srgbClr val="0033CC"/>
                </a:solidFill>
              </a:rPr>
              <a:t> </a:t>
            </a:r>
            <a:r>
              <a:rPr lang="de-DE" sz="1600" b="1">
                <a:solidFill>
                  <a:srgbClr val="0033CC"/>
                </a:solidFill>
              </a:rPr>
              <a:t>Aufheizen</a:t>
            </a:r>
            <a:r>
              <a:rPr lang="de-DE" sz="1600">
                <a:solidFill>
                  <a:srgbClr val="0033CC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statt  „isothermer Wärmeabgabe“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1438" y="80963"/>
            <a:ext cx="246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xmlns="" val="17325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5843" name="Gruppieren 45"/>
          <p:cNvGrpSpPr>
            <a:grpSpLocks/>
          </p:cNvGrpSpPr>
          <p:nvPr/>
        </p:nvGrpSpPr>
        <p:grpSpPr bwMode="auto">
          <a:xfrm>
            <a:off x="1476375" y="3789363"/>
            <a:ext cx="5543550" cy="2447925"/>
            <a:chOff x="1295966" y="3694137"/>
            <a:chExt cx="6012338" cy="2831207"/>
          </a:xfrm>
        </p:grpSpPr>
        <p:sp>
          <p:nvSpPr>
            <p:cNvPr id="35872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295966" y="3694137"/>
              <a:ext cx="6012338" cy="283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73" name="AutoShape 20"/>
            <p:cNvSpPr>
              <a:spLocks noChangeArrowheads="1"/>
            </p:cNvSpPr>
            <p:nvPr/>
          </p:nvSpPr>
          <p:spPr bwMode="auto">
            <a:xfrm flipH="1">
              <a:off x="1454334" y="4367291"/>
              <a:ext cx="1636708" cy="1403583"/>
            </a:xfrm>
            <a:prstGeom prst="homePlate">
              <a:avLst>
                <a:gd name="adj" fmla="val 29158"/>
              </a:avLst>
            </a:prstGeom>
            <a:solidFill>
              <a:srgbClr val="FFFFFF"/>
            </a:solidFill>
            <a:ln w="3810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74" name="AutoShape 19" descr="Horizontale Steine"/>
            <p:cNvSpPr>
              <a:spLocks noChangeArrowheads="1"/>
            </p:cNvSpPr>
            <p:nvPr/>
          </p:nvSpPr>
          <p:spPr bwMode="auto">
            <a:xfrm flipH="1">
              <a:off x="5361930" y="4310016"/>
              <a:ext cx="1636708" cy="487188"/>
            </a:xfrm>
            <a:prstGeom prst="homePlate">
              <a:avLst>
                <a:gd name="adj" fmla="val 48635"/>
              </a:avLst>
            </a:prstGeom>
            <a:pattFill prst="horzBrick">
              <a:fgClr>
                <a:srgbClr val="00CCFF"/>
              </a:fgClr>
              <a:bgClr>
                <a:srgbClr val="FFFFFF"/>
              </a:bgClr>
            </a:patt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75" name="AutoShape 18"/>
            <p:cNvSpPr>
              <a:spLocks noChangeArrowheads="1"/>
            </p:cNvSpPr>
            <p:nvPr/>
          </p:nvSpPr>
          <p:spPr bwMode="auto">
            <a:xfrm flipH="1">
              <a:off x="5361930" y="5156409"/>
              <a:ext cx="1636708" cy="561433"/>
            </a:xfrm>
            <a:prstGeom prst="homePlate">
              <a:avLst>
                <a:gd name="adj" fmla="val 72894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76" name="Rectangle 17" descr="Große Konfetti"/>
            <p:cNvSpPr>
              <a:spLocks noChangeArrowheads="1"/>
            </p:cNvSpPr>
            <p:nvPr/>
          </p:nvSpPr>
          <p:spPr bwMode="auto">
            <a:xfrm>
              <a:off x="3097405" y="4001016"/>
              <a:ext cx="2264525" cy="2232298"/>
            </a:xfrm>
            <a:prstGeom prst="rect">
              <a:avLst/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77" name="Text Box 16"/>
            <p:cNvSpPr txBox="1">
              <a:spLocks noChangeArrowheads="1"/>
            </p:cNvSpPr>
            <p:nvPr/>
          </p:nvSpPr>
          <p:spPr bwMode="auto">
            <a:xfrm>
              <a:off x="3270620" y="4706697"/>
              <a:ext cx="1917387" cy="617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700" b="1">
                  <a:solidFill>
                    <a:srgbClr val="000000"/>
                  </a:solidFill>
                  <a:cs typeface="Times New Roman" pitchFamily="18" charset="0"/>
                </a:rPr>
                <a:t>Ideale</a:t>
              </a:r>
              <a:endParaRPr lang="de-DE" sz="700">
                <a:solidFill>
                  <a:srgbClr val="000000"/>
                </a:solidFill>
              </a:endParaRPr>
            </a:p>
            <a:p>
              <a:pPr algn="ctr"/>
              <a:r>
                <a:rPr lang="de-DE" sz="1700" b="1">
                  <a:solidFill>
                    <a:srgbClr val="C00000"/>
                  </a:solidFill>
                  <a:cs typeface="Times New Roman" pitchFamily="18" charset="0"/>
                </a:rPr>
                <a:t>Wärme Pumpe</a:t>
              </a:r>
              <a:endParaRPr lang="de-DE">
                <a:solidFill>
                  <a:srgbClr val="C00000"/>
                </a:solidFill>
              </a:endParaRPr>
            </a:p>
          </p:txBody>
        </p:sp>
        <p:grpSp>
          <p:nvGrpSpPr>
            <p:cNvPr id="35878" name="Group 13"/>
            <p:cNvGrpSpPr>
              <a:grpSpLocks/>
            </p:cNvGrpSpPr>
            <p:nvPr/>
          </p:nvGrpSpPr>
          <p:grpSpPr bwMode="auto">
            <a:xfrm>
              <a:off x="2060941" y="4832559"/>
              <a:ext cx="1016668" cy="439106"/>
              <a:chOff x="2499" y="10252"/>
              <a:chExt cx="1438" cy="621"/>
            </a:xfrm>
          </p:grpSpPr>
          <p:sp>
            <p:nvSpPr>
              <p:cNvPr id="35890" name="AutoShape 15"/>
              <p:cNvSpPr>
                <a:spLocks noChangeArrowheads="1"/>
              </p:cNvSpPr>
              <p:nvPr/>
            </p:nvSpPr>
            <p:spPr bwMode="auto">
              <a:xfrm flipH="1">
                <a:off x="2499" y="10252"/>
                <a:ext cx="1438" cy="621"/>
              </a:xfrm>
              <a:prstGeom prst="rightArrow">
                <a:avLst>
                  <a:gd name="adj1" fmla="val 61278"/>
                  <a:gd name="adj2" fmla="val 88047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5891" name="Text Box 14"/>
              <p:cNvSpPr txBox="1">
                <a:spLocks noChangeArrowheads="1"/>
              </p:cNvSpPr>
              <p:nvPr/>
            </p:nvSpPr>
            <p:spPr bwMode="auto">
              <a:xfrm>
                <a:off x="2761" y="10383"/>
                <a:ext cx="62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1300" b="1">
                    <a:solidFill>
                      <a:srgbClr val="000000"/>
                    </a:solidFill>
                    <a:cs typeface="Times New Roman" pitchFamily="18" charset="0"/>
                  </a:rPr>
                  <a:t>Δ</a:t>
                </a:r>
                <a:r>
                  <a:rPr lang="de-DE" sz="1500" b="1">
                    <a:solidFill>
                      <a:srgbClr val="000000"/>
                    </a:solidFill>
                    <a:cs typeface="Times New Roman" pitchFamily="18" charset="0"/>
                  </a:rPr>
                  <a:t>S</a:t>
                </a: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879" name="Text Box 12"/>
            <p:cNvSpPr txBox="1">
              <a:spLocks noChangeArrowheads="1"/>
            </p:cNvSpPr>
            <p:nvPr/>
          </p:nvSpPr>
          <p:spPr bwMode="auto">
            <a:xfrm>
              <a:off x="2048215" y="4466284"/>
              <a:ext cx="743765" cy="393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2300" b="1">
                  <a:solidFill>
                    <a:srgbClr val="7030A0"/>
                  </a:solidFill>
                  <a:cs typeface="Times New Roman" pitchFamily="18" charset="0"/>
                </a:rPr>
                <a:t>ΔQ</a:t>
              </a:r>
              <a:r>
                <a:rPr lang="de-DE" sz="2300" b="1" baseline="-25000">
                  <a:solidFill>
                    <a:srgbClr val="7030A0"/>
                  </a:solidFill>
                  <a:cs typeface="Times New Roman" pitchFamily="18" charset="0"/>
                </a:rPr>
                <a:t>H</a:t>
              </a:r>
              <a:endParaRPr lang="de-DE" baseline="-25000">
                <a:solidFill>
                  <a:srgbClr val="7030A0"/>
                </a:solidFill>
              </a:endParaRPr>
            </a:p>
          </p:txBody>
        </p:sp>
        <p:sp>
          <p:nvSpPr>
            <p:cNvPr id="35880" name="Text Box 11"/>
            <p:cNvSpPr txBox="1">
              <a:spLocks noChangeArrowheads="1"/>
            </p:cNvSpPr>
            <p:nvPr/>
          </p:nvSpPr>
          <p:spPr bwMode="auto">
            <a:xfrm>
              <a:off x="6432495" y="5271665"/>
              <a:ext cx="563480" cy="25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400" b="1">
                  <a:solidFill>
                    <a:srgbClr val="FF9900"/>
                  </a:solidFill>
                  <a:cs typeface="Times New Roman" pitchFamily="18" charset="0"/>
                </a:rPr>
                <a:t>Δ</a:t>
              </a:r>
              <a:r>
                <a:rPr lang="de-DE" b="1">
                  <a:solidFill>
                    <a:srgbClr val="FF9900"/>
                  </a:solidFill>
                  <a:cs typeface="Times New Roman" pitchFamily="18" charset="0"/>
                </a:rPr>
                <a:t>Q</a:t>
              </a:r>
              <a:r>
                <a:rPr lang="de-DE" b="1" baseline="-30000">
                  <a:solidFill>
                    <a:srgbClr val="FF9900"/>
                  </a:solidFill>
                  <a:cs typeface="Times New Roman" pitchFamily="18" charset="0"/>
                </a:rPr>
                <a:t>U</a:t>
              </a: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81" name="Text Box 10"/>
            <p:cNvSpPr txBox="1">
              <a:spLocks noChangeArrowheads="1"/>
            </p:cNvSpPr>
            <p:nvPr/>
          </p:nvSpPr>
          <p:spPr bwMode="auto">
            <a:xfrm>
              <a:off x="5938843" y="4365170"/>
              <a:ext cx="720434" cy="32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2100" b="1">
                  <a:solidFill>
                    <a:srgbClr val="0000FF"/>
                  </a:solidFill>
                  <a:cs typeface="Times New Roman" pitchFamily="18" charset="0"/>
                </a:rPr>
                <a:t>ΔE</a:t>
              </a:r>
              <a:r>
                <a:rPr lang="de-DE" sz="2100" b="1" baseline="-25000">
                  <a:solidFill>
                    <a:srgbClr val="0000FF"/>
                  </a:solidFill>
                  <a:cs typeface="Times New Roman" pitchFamily="18" charset="0"/>
                </a:rPr>
                <a:t>WP</a:t>
              </a:r>
              <a:endParaRPr lang="de-DE" baseline="-25000">
                <a:solidFill>
                  <a:srgbClr val="000000"/>
                </a:solidFill>
              </a:endParaRPr>
            </a:p>
          </p:txBody>
        </p:sp>
        <p:sp>
          <p:nvSpPr>
            <p:cNvPr id="35882" name="AutoShape 9"/>
            <p:cNvSpPr>
              <a:spLocks noChangeArrowheads="1"/>
            </p:cNvSpPr>
            <p:nvPr/>
          </p:nvSpPr>
          <p:spPr bwMode="auto">
            <a:xfrm flipH="1">
              <a:off x="5361930" y="5231361"/>
              <a:ext cx="1015961" cy="439106"/>
            </a:xfrm>
            <a:prstGeom prst="rightArrow">
              <a:avLst>
                <a:gd name="adj1" fmla="val 61278"/>
                <a:gd name="adj2" fmla="val 87985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83" name="Text Box 8"/>
            <p:cNvSpPr txBox="1">
              <a:spLocks noChangeArrowheads="1"/>
            </p:cNvSpPr>
            <p:nvPr/>
          </p:nvSpPr>
          <p:spPr bwMode="auto">
            <a:xfrm>
              <a:off x="5571909" y="5323990"/>
              <a:ext cx="438341" cy="25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300" b="1">
                  <a:solidFill>
                    <a:srgbClr val="000000"/>
                  </a:solidFill>
                  <a:cs typeface="Times New Roman" pitchFamily="18" charset="0"/>
                </a:rPr>
                <a:t>Δ</a:t>
              </a:r>
              <a:r>
                <a:rPr lang="de-DE" sz="1500" b="1">
                  <a:solidFill>
                    <a:srgbClr val="000000"/>
                  </a:solidFill>
                  <a:cs typeface="Times New Roman" pitchFamily="18" charset="0"/>
                </a:rPr>
                <a:t>S</a:t>
              </a: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35884" name="Group 5"/>
            <p:cNvGrpSpPr>
              <a:grpSpLocks/>
            </p:cNvGrpSpPr>
            <p:nvPr/>
          </p:nvGrpSpPr>
          <p:grpSpPr bwMode="auto">
            <a:xfrm>
              <a:off x="6066810" y="5911586"/>
              <a:ext cx="1009598" cy="554362"/>
              <a:chOff x="6867" y="4785"/>
              <a:chExt cx="1156" cy="635"/>
            </a:xfrm>
          </p:grpSpPr>
          <p:sp>
            <p:nvSpPr>
              <p:cNvPr id="35888" name="Oval 7"/>
              <p:cNvSpPr>
                <a:spLocks noChangeArrowheads="1"/>
              </p:cNvSpPr>
              <p:nvPr/>
            </p:nvSpPr>
            <p:spPr bwMode="auto">
              <a:xfrm>
                <a:off x="6867" y="4785"/>
                <a:ext cx="1156" cy="63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9" name="Text Box 6"/>
              <p:cNvSpPr txBox="1">
                <a:spLocks noChangeArrowheads="1"/>
              </p:cNvSpPr>
              <p:nvPr/>
            </p:nvSpPr>
            <p:spPr bwMode="auto">
              <a:xfrm>
                <a:off x="7048" y="4831"/>
                <a:ext cx="81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2000" b="1">
                    <a:solidFill>
                      <a:srgbClr val="FF9900"/>
                    </a:solidFill>
                    <a:cs typeface="Times New Roman" pitchFamily="18" charset="0"/>
                  </a:rPr>
                  <a:t>T</a:t>
                </a:r>
                <a:r>
                  <a:rPr lang="de-DE" sz="2000" b="1" baseline="-30000">
                    <a:solidFill>
                      <a:srgbClr val="FF9900"/>
                    </a:solidFill>
                    <a:cs typeface="Times New Roman" pitchFamily="18" charset="0"/>
                  </a:rPr>
                  <a:t>U</a:t>
                </a: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885" name="Group 2"/>
            <p:cNvGrpSpPr>
              <a:grpSpLocks/>
            </p:cNvGrpSpPr>
            <p:nvPr/>
          </p:nvGrpSpPr>
          <p:grpSpPr bwMode="auto">
            <a:xfrm>
              <a:off x="2007209" y="5935627"/>
              <a:ext cx="784771" cy="445470"/>
              <a:chOff x="1919" y="11756"/>
              <a:chExt cx="980" cy="630"/>
            </a:xfrm>
          </p:grpSpPr>
          <p:sp>
            <p:nvSpPr>
              <p:cNvPr id="35886" name="Text Box 4"/>
              <p:cNvSpPr txBox="1">
                <a:spLocks noChangeArrowheads="1"/>
              </p:cNvSpPr>
              <p:nvPr/>
            </p:nvSpPr>
            <p:spPr bwMode="auto">
              <a:xfrm>
                <a:off x="2154" y="11892"/>
                <a:ext cx="5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2000" b="1">
                    <a:solidFill>
                      <a:srgbClr val="7030A0"/>
                    </a:solidFill>
                    <a:cs typeface="Times New Roman" pitchFamily="18" charset="0"/>
                  </a:rPr>
                  <a:t>T</a:t>
                </a:r>
                <a:r>
                  <a:rPr lang="de-DE" sz="2000" b="1" baseline="-25000">
                    <a:solidFill>
                      <a:srgbClr val="7030A0"/>
                    </a:solidFill>
                    <a:cs typeface="Times New Roman" pitchFamily="18" charset="0"/>
                  </a:rPr>
                  <a:t>H</a:t>
                </a:r>
                <a:endParaRPr lang="de-DE" baseline="-25000">
                  <a:solidFill>
                    <a:srgbClr val="7030A0"/>
                  </a:solidFill>
                </a:endParaRPr>
              </a:p>
            </p:txBody>
          </p:sp>
          <p:sp>
            <p:nvSpPr>
              <p:cNvPr id="35887" name="Oval 3"/>
              <p:cNvSpPr>
                <a:spLocks noChangeArrowheads="1"/>
              </p:cNvSpPr>
              <p:nvPr/>
            </p:nvSpPr>
            <p:spPr bwMode="auto">
              <a:xfrm>
                <a:off x="1919" y="11756"/>
                <a:ext cx="980" cy="630"/>
              </a:xfrm>
              <a:prstGeom prst="ellips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5844" name="Gruppieren 47"/>
          <p:cNvGrpSpPr>
            <a:grpSpLocks/>
          </p:cNvGrpSpPr>
          <p:nvPr/>
        </p:nvGrpSpPr>
        <p:grpSpPr bwMode="auto">
          <a:xfrm>
            <a:off x="1331913" y="1052513"/>
            <a:ext cx="5634037" cy="2376487"/>
            <a:chOff x="1259633" y="524460"/>
            <a:chExt cx="5904656" cy="3048556"/>
          </a:xfrm>
        </p:grpSpPr>
        <p:sp>
          <p:nvSpPr>
            <p:cNvPr id="35853" name="AutoShape 3"/>
            <p:cNvSpPr>
              <a:spLocks noChangeAspect="1" noChangeArrowheads="1"/>
            </p:cNvSpPr>
            <p:nvPr/>
          </p:nvSpPr>
          <p:spPr bwMode="auto">
            <a:xfrm>
              <a:off x="1259633" y="524460"/>
              <a:ext cx="5904656" cy="304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54" name="AutoShape 4"/>
            <p:cNvSpPr>
              <a:spLocks noChangeArrowheads="1"/>
            </p:cNvSpPr>
            <p:nvPr/>
          </p:nvSpPr>
          <p:spPr bwMode="auto">
            <a:xfrm>
              <a:off x="1505318" y="1427186"/>
              <a:ext cx="1577805" cy="1353073"/>
            </a:xfrm>
            <a:prstGeom prst="homePlate">
              <a:avLst>
                <a:gd name="adj" fmla="val 29158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55" name="AutoShape 5" descr="Horizontale Steine"/>
            <p:cNvSpPr>
              <a:spLocks noChangeArrowheads="1"/>
            </p:cNvSpPr>
            <p:nvPr/>
          </p:nvSpPr>
          <p:spPr bwMode="auto">
            <a:xfrm>
              <a:off x="5287961" y="1312669"/>
              <a:ext cx="1577805" cy="645521"/>
            </a:xfrm>
            <a:prstGeom prst="homePlate">
              <a:avLst>
                <a:gd name="adj" fmla="val 48636"/>
              </a:avLst>
            </a:prstGeom>
            <a:pattFill prst="horzBrick">
              <a:fgClr>
                <a:srgbClr val="00CCFF"/>
              </a:fgClr>
              <a:bgClr>
                <a:srgbClr val="FFFFFF"/>
              </a:bgClr>
            </a:patt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56" name="AutoShape 6"/>
            <p:cNvSpPr>
              <a:spLocks noChangeArrowheads="1"/>
            </p:cNvSpPr>
            <p:nvPr/>
          </p:nvSpPr>
          <p:spPr bwMode="auto">
            <a:xfrm>
              <a:off x="5292050" y="2181089"/>
              <a:ext cx="1577805" cy="541229"/>
            </a:xfrm>
            <a:prstGeom prst="homePlate">
              <a:avLst>
                <a:gd name="adj" fmla="val 72894"/>
              </a:avLst>
            </a:prstGeom>
            <a:solidFill>
              <a:srgbClr val="FFFFFF"/>
            </a:solidFill>
            <a:ln w="38100">
              <a:solidFill>
                <a:srgbClr val="66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57" name="Rectangle 7" descr="Große Konfetti"/>
            <p:cNvSpPr>
              <a:spLocks noChangeArrowheads="1"/>
            </p:cNvSpPr>
            <p:nvPr/>
          </p:nvSpPr>
          <p:spPr bwMode="auto">
            <a:xfrm>
              <a:off x="3104933" y="1067275"/>
              <a:ext cx="2183028" cy="2151965"/>
            </a:xfrm>
            <a:prstGeom prst="rect">
              <a:avLst/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58" name="Text Box 8"/>
            <p:cNvSpPr txBox="1">
              <a:spLocks noChangeArrowheads="1"/>
            </p:cNvSpPr>
            <p:nvPr/>
          </p:nvSpPr>
          <p:spPr bwMode="auto">
            <a:xfrm>
              <a:off x="3261010" y="1635431"/>
              <a:ext cx="1848384" cy="10827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sz="1700" b="1">
                  <a:solidFill>
                    <a:srgbClr val="000000"/>
                  </a:solidFill>
                </a:rPr>
                <a:t>Ideale</a:t>
              </a:r>
            </a:p>
            <a:p>
              <a:pPr algn="ctr" eaLnBrk="1" hangingPunct="1"/>
              <a:r>
                <a:rPr lang="de-DE" sz="1700" b="1">
                  <a:solidFill>
                    <a:srgbClr val="333399"/>
                  </a:solidFill>
                </a:rPr>
                <a:t>Kraft</a:t>
              </a:r>
              <a:r>
                <a:rPr lang="de-DE" sz="1700" b="1">
                  <a:solidFill>
                    <a:srgbClr val="000000"/>
                  </a:solidFill>
                </a:rPr>
                <a:t> </a:t>
              </a:r>
              <a:r>
                <a:rPr lang="de-DE" sz="1700" b="1">
                  <a:solidFill>
                    <a:srgbClr val="669900"/>
                  </a:solidFill>
                </a:rPr>
                <a:t>Wärme</a:t>
              </a:r>
              <a:r>
                <a:rPr lang="de-DE" sz="1700" b="1">
                  <a:solidFill>
                    <a:srgbClr val="000000"/>
                  </a:solidFill>
                </a:rPr>
                <a:t>- Kopplung</a:t>
              </a: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35859" name="Group 9"/>
            <p:cNvGrpSpPr>
              <a:grpSpLocks/>
            </p:cNvGrpSpPr>
            <p:nvPr/>
          </p:nvGrpSpPr>
          <p:grpSpPr bwMode="auto">
            <a:xfrm>
              <a:off x="2103044" y="1868894"/>
              <a:ext cx="980079" cy="423304"/>
              <a:chOff x="3161" y="4961"/>
              <a:chExt cx="1232" cy="532"/>
            </a:xfrm>
          </p:grpSpPr>
          <p:sp>
            <p:nvSpPr>
              <p:cNvPr id="35870" name="AutoShape 10"/>
              <p:cNvSpPr>
                <a:spLocks noChangeArrowheads="1"/>
              </p:cNvSpPr>
              <p:nvPr/>
            </p:nvSpPr>
            <p:spPr bwMode="auto">
              <a:xfrm>
                <a:off x="3161" y="4961"/>
                <a:ext cx="1232" cy="532"/>
              </a:xfrm>
              <a:prstGeom prst="rightArrow">
                <a:avLst>
                  <a:gd name="adj1" fmla="val 61278"/>
                  <a:gd name="adj2" fmla="val 8805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1" name="Text Box 11"/>
              <p:cNvSpPr txBox="1">
                <a:spLocks noChangeArrowheads="1"/>
              </p:cNvSpPr>
              <p:nvPr/>
            </p:nvSpPr>
            <p:spPr bwMode="auto">
              <a:xfrm>
                <a:off x="3806" y="5073"/>
                <a:ext cx="53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300" b="1">
                    <a:solidFill>
                      <a:srgbClr val="000000"/>
                    </a:solidFill>
                  </a:rPr>
                  <a:t>Δ</a:t>
                </a:r>
                <a:r>
                  <a:rPr lang="de-DE" sz="1500" b="1">
                    <a:solidFill>
                      <a:srgbClr val="000000"/>
                    </a:solidFill>
                  </a:rPr>
                  <a:t>S</a:t>
                </a: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860" name="Text Box 12"/>
            <p:cNvSpPr txBox="1">
              <a:spLocks noChangeArrowheads="1"/>
            </p:cNvSpPr>
            <p:nvPr/>
          </p:nvSpPr>
          <p:spPr bwMode="auto">
            <a:xfrm>
              <a:off x="1636177" y="1534886"/>
              <a:ext cx="511168" cy="3789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300" b="1">
                  <a:solidFill>
                    <a:srgbClr val="FF0000"/>
                  </a:solidFill>
                </a:rPr>
                <a:t>ΔQ</a:t>
              </a: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5861" name="Text Box 13"/>
            <p:cNvSpPr txBox="1">
              <a:spLocks noChangeArrowheads="1"/>
            </p:cNvSpPr>
            <p:nvPr/>
          </p:nvSpPr>
          <p:spPr bwMode="auto">
            <a:xfrm>
              <a:off x="6267359" y="2312118"/>
              <a:ext cx="543201" cy="410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200" b="1">
                  <a:solidFill>
                    <a:srgbClr val="669900"/>
                  </a:solidFill>
                </a:rPr>
                <a:t>Δ</a:t>
              </a:r>
              <a:r>
                <a:rPr lang="de-DE" b="1">
                  <a:solidFill>
                    <a:srgbClr val="669900"/>
                  </a:solidFill>
                </a:rPr>
                <a:t>Q</a:t>
              </a:r>
              <a:r>
                <a:rPr lang="de-DE" b="1" baseline="-25000">
                  <a:solidFill>
                    <a:srgbClr val="669900"/>
                  </a:solidFill>
                </a:rPr>
                <a:t>H`</a:t>
              </a:r>
              <a:endParaRPr lang="de-DE">
                <a:solidFill>
                  <a:srgbClr val="669900"/>
                </a:solidFill>
              </a:endParaRPr>
            </a:p>
          </p:txBody>
        </p:sp>
        <p:sp>
          <p:nvSpPr>
            <p:cNvPr id="35862" name="Text Box 14"/>
            <p:cNvSpPr txBox="1">
              <a:spLocks noChangeArrowheads="1"/>
            </p:cNvSpPr>
            <p:nvPr/>
          </p:nvSpPr>
          <p:spPr bwMode="auto">
            <a:xfrm>
              <a:off x="5715979" y="1468085"/>
              <a:ext cx="891477" cy="31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100" b="1">
                  <a:solidFill>
                    <a:srgbClr val="333399"/>
                  </a:solidFill>
                </a:rPr>
                <a:t>ΔE</a:t>
              </a:r>
              <a:r>
                <a:rPr lang="de-DE" sz="2100" b="1" baseline="-25000">
                  <a:solidFill>
                    <a:srgbClr val="333399"/>
                  </a:solidFill>
                </a:rPr>
                <a:t>KWK</a:t>
              </a:r>
              <a:endParaRPr lang="de-DE" baseline="-25000">
                <a:solidFill>
                  <a:srgbClr val="333399"/>
                </a:solidFill>
              </a:endParaRPr>
            </a:p>
          </p:txBody>
        </p:sp>
        <p:grpSp>
          <p:nvGrpSpPr>
            <p:cNvPr id="35863" name="Group 15"/>
            <p:cNvGrpSpPr>
              <a:grpSpLocks/>
            </p:cNvGrpSpPr>
            <p:nvPr/>
          </p:nvGrpSpPr>
          <p:grpSpPr bwMode="auto">
            <a:xfrm>
              <a:off x="5287961" y="2253344"/>
              <a:ext cx="979398" cy="423304"/>
              <a:chOff x="3161" y="4961"/>
              <a:chExt cx="1232" cy="532"/>
            </a:xfrm>
          </p:grpSpPr>
          <p:sp>
            <p:nvSpPr>
              <p:cNvPr id="35868" name="AutoShape 16"/>
              <p:cNvSpPr>
                <a:spLocks noChangeArrowheads="1"/>
              </p:cNvSpPr>
              <p:nvPr/>
            </p:nvSpPr>
            <p:spPr bwMode="auto">
              <a:xfrm>
                <a:off x="3161" y="4961"/>
                <a:ext cx="1232" cy="532"/>
              </a:xfrm>
              <a:prstGeom prst="rightArrow">
                <a:avLst>
                  <a:gd name="adj1" fmla="val 61278"/>
                  <a:gd name="adj2" fmla="val 8805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9" name="Text Box 17"/>
              <p:cNvSpPr txBox="1">
                <a:spLocks noChangeArrowheads="1"/>
              </p:cNvSpPr>
              <p:nvPr/>
            </p:nvSpPr>
            <p:spPr bwMode="auto">
              <a:xfrm>
                <a:off x="3806" y="5073"/>
                <a:ext cx="53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300" b="1">
                    <a:solidFill>
                      <a:srgbClr val="000000"/>
                    </a:solidFill>
                  </a:rPr>
                  <a:t>Δ</a:t>
                </a:r>
                <a:r>
                  <a:rPr lang="de-DE" sz="1500" b="1">
                    <a:solidFill>
                      <a:srgbClr val="000000"/>
                    </a:solidFill>
                  </a:rPr>
                  <a:t>S</a:t>
                </a: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864" name="Text Box 18"/>
            <p:cNvSpPr txBox="1">
              <a:spLocks noChangeArrowheads="1"/>
            </p:cNvSpPr>
            <p:nvPr/>
          </p:nvSpPr>
          <p:spPr bwMode="auto">
            <a:xfrm>
              <a:off x="1597328" y="2241074"/>
              <a:ext cx="724495" cy="47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 b="1">
                  <a:solidFill>
                    <a:srgbClr val="FF0000"/>
                  </a:solidFill>
                </a:rPr>
                <a:t>T</a:t>
              </a: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35865" name="Gruppieren 46"/>
            <p:cNvGrpSpPr>
              <a:grpSpLocks/>
            </p:cNvGrpSpPr>
            <p:nvPr/>
          </p:nvGrpSpPr>
          <p:grpSpPr bwMode="auto">
            <a:xfrm>
              <a:off x="5967473" y="2909090"/>
              <a:ext cx="973264" cy="534413"/>
              <a:chOff x="5967473" y="2909090"/>
              <a:chExt cx="973264" cy="534413"/>
            </a:xfrm>
          </p:grpSpPr>
          <p:sp>
            <p:nvSpPr>
              <p:cNvPr id="35866" name="Oval 20"/>
              <p:cNvSpPr>
                <a:spLocks noChangeArrowheads="1"/>
              </p:cNvSpPr>
              <p:nvPr/>
            </p:nvSpPr>
            <p:spPr bwMode="auto">
              <a:xfrm>
                <a:off x="5967473" y="2909090"/>
                <a:ext cx="973264" cy="5344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66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7" name="Text Box 21"/>
              <p:cNvSpPr txBox="1">
                <a:spLocks noChangeArrowheads="1"/>
              </p:cNvSpPr>
              <p:nvPr/>
            </p:nvSpPr>
            <p:spPr bwMode="auto">
              <a:xfrm>
                <a:off x="6119861" y="2947803"/>
                <a:ext cx="687010" cy="477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2000" b="1">
                    <a:solidFill>
                      <a:srgbClr val="669900"/>
                    </a:solidFill>
                  </a:rPr>
                  <a:t>T</a:t>
                </a:r>
                <a:r>
                  <a:rPr lang="de-DE" sz="2000" b="1" baseline="-25000">
                    <a:solidFill>
                      <a:srgbClr val="669900"/>
                    </a:solidFill>
                  </a:rPr>
                  <a:t>H`</a:t>
                </a:r>
                <a:endParaRPr lang="de-DE">
                  <a:solidFill>
                    <a:srgbClr val="669900"/>
                  </a:solidFill>
                </a:endParaRPr>
              </a:p>
            </p:txBody>
          </p:sp>
        </p:grpSp>
      </p:grpSp>
      <p:sp>
        <p:nvSpPr>
          <p:cNvPr id="35845" name="Rechteck 23"/>
          <p:cNvSpPr>
            <a:spLocks noChangeArrowheads="1"/>
          </p:cNvSpPr>
          <p:nvPr/>
        </p:nvSpPr>
        <p:spPr bwMode="auto">
          <a:xfrm>
            <a:off x="107950" y="900113"/>
            <a:ext cx="701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b="1" u="sng">
                <a:solidFill>
                  <a:srgbClr val="000000"/>
                </a:solidFill>
              </a:rPr>
              <a:t>1.  KWK:  Strom Wärme Kopplung</a:t>
            </a:r>
            <a:r>
              <a:rPr lang="de-DE" u="sng">
                <a:solidFill>
                  <a:srgbClr val="000000"/>
                </a:solidFill>
              </a:rPr>
              <a:t> beim </a:t>
            </a:r>
            <a:r>
              <a:rPr lang="de-DE" b="1" u="sng">
                <a:solidFill>
                  <a:srgbClr val="FF0000"/>
                </a:solidFill>
              </a:rPr>
              <a:t>Brennstoff-Einsatz</a:t>
            </a:r>
            <a:r>
              <a:rPr lang="de-DE" b="1" u="sng">
                <a:solidFill>
                  <a:srgbClr val="000000"/>
                </a:solidFill>
              </a:rPr>
              <a:t> </a:t>
            </a:r>
            <a:endParaRPr lang="de-DE" u="sng">
              <a:solidFill>
                <a:srgbClr val="000000"/>
              </a:solidFill>
            </a:endParaRPr>
          </a:p>
        </p:txBody>
      </p:sp>
      <p:sp>
        <p:nvSpPr>
          <p:cNvPr id="35846" name="Rechteck 44"/>
          <p:cNvSpPr>
            <a:spLocks noChangeArrowheads="1"/>
          </p:cNvSpPr>
          <p:nvPr/>
        </p:nvSpPr>
        <p:spPr bwMode="auto">
          <a:xfrm>
            <a:off x="117475" y="3563938"/>
            <a:ext cx="753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b="1" u="sng">
                <a:solidFill>
                  <a:srgbClr val="000000"/>
                </a:solidFill>
              </a:rPr>
              <a:t>2. Wärmepumpe (WP):  Strom Wärme Kopplung</a:t>
            </a:r>
            <a:r>
              <a:rPr lang="de-DE" u="sng">
                <a:solidFill>
                  <a:srgbClr val="000000"/>
                </a:solidFill>
              </a:rPr>
              <a:t> </a:t>
            </a:r>
            <a:r>
              <a:rPr lang="de-DE" b="1" u="sng">
                <a:solidFill>
                  <a:srgbClr val="333399"/>
                </a:solidFill>
              </a:rPr>
              <a:t>beim Stromeinsatz</a:t>
            </a:r>
            <a:endParaRPr lang="de-DE" u="sng">
              <a:solidFill>
                <a:srgbClr val="000000"/>
              </a:solidFill>
            </a:endParaRPr>
          </a:p>
        </p:txBody>
      </p:sp>
      <p:sp>
        <p:nvSpPr>
          <p:cNvPr id="35847" name="Textfeld 48"/>
          <p:cNvSpPr txBox="1">
            <a:spLocks noChangeArrowheads="1"/>
          </p:cNvSpPr>
          <p:nvPr/>
        </p:nvSpPr>
        <p:spPr bwMode="auto">
          <a:xfrm>
            <a:off x="7367588" y="6159500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</a:rPr>
              <a:t>Indexe</a:t>
            </a:r>
          </a:p>
          <a:p>
            <a:pPr eaLnBrk="1" hangingPunct="1"/>
            <a:r>
              <a:rPr lang="de-DE" sz="1400">
                <a:solidFill>
                  <a:srgbClr val="000000"/>
                </a:solidFill>
              </a:rPr>
              <a:t>H ..= „Heiz-“</a:t>
            </a:r>
          </a:p>
          <a:p>
            <a:pPr eaLnBrk="1" hangingPunct="1"/>
            <a:r>
              <a:rPr lang="de-DE" sz="1400">
                <a:solidFill>
                  <a:srgbClr val="000000"/>
                </a:solidFill>
              </a:rPr>
              <a:t>U..=  „Umgebungs-“</a:t>
            </a:r>
          </a:p>
        </p:txBody>
      </p:sp>
      <p:sp>
        <p:nvSpPr>
          <p:cNvPr id="35848" name="Textfeld 50"/>
          <p:cNvSpPr txBox="1">
            <a:spLocks noChangeArrowheads="1"/>
          </p:cNvSpPr>
          <p:nvPr/>
        </p:nvSpPr>
        <p:spPr bwMode="auto">
          <a:xfrm>
            <a:off x="158750" y="6021388"/>
            <a:ext cx="16573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</a:rPr>
              <a:t> E = Elektrizität</a:t>
            </a:r>
          </a:p>
          <a:p>
            <a:pPr eaLnBrk="1" hangingPunct="1"/>
            <a:r>
              <a:rPr lang="de-DE" sz="1400">
                <a:solidFill>
                  <a:srgbClr val="000000"/>
                </a:solidFill>
              </a:rPr>
              <a:t>Q = Wärme</a:t>
            </a:r>
          </a:p>
          <a:p>
            <a:pPr eaLnBrk="1" hangingPunct="1"/>
            <a:r>
              <a:rPr lang="de-DE" sz="1400">
                <a:solidFill>
                  <a:srgbClr val="000000"/>
                </a:solidFill>
              </a:rPr>
              <a:t>S = Entropie </a:t>
            </a:r>
          </a:p>
          <a:p>
            <a:pPr eaLnBrk="1" hangingPunct="1"/>
            <a:r>
              <a:rPr lang="de-DE" sz="1400">
                <a:solidFill>
                  <a:srgbClr val="000000"/>
                </a:solidFill>
              </a:rPr>
              <a:t>T = Temperatur</a:t>
            </a:r>
          </a:p>
        </p:txBody>
      </p:sp>
      <p:sp>
        <p:nvSpPr>
          <p:cNvPr id="35849" name="Textfeld 49"/>
          <p:cNvSpPr txBox="1">
            <a:spLocks noChangeArrowheads="1"/>
          </p:cNvSpPr>
          <p:nvPr/>
        </p:nvSpPr>
        <p:spPr bwMode="auto">
          <a:xfrm>
            <a:off x="1690688" y="96838"/>
            <a:ext cx="583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solidFill>
                  <a:srgbClr val="000000"/>
                </a:solidFill>
              </a:rPr>
              <a:t>Kopplung von Strom und Wärme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7132638" y="2024063"/>
            <a:ext cx="1728787" cy="1477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</a:rPr>
              <a:t>Vorlauf-Temperatur </a:t>
            </a:r>
          </a:p>
          <a:p>
            <a:pPr eaLnBrk="1" hangingPunct="1"/>
            <a:r>
              <a:rPr lang="de-DE">
                <a:solidFill>
                  <a:srgbClr val="000000"/>
                </a:solidFill>
              </a:rPr>
              <a:t>der Fernwärme/</a:t>
            </a: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Heizung</a:t>
            </a: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7178675" y="4852988"/>
            <a:ext cx="1857375" cy="831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</a:rPr>
              <a:t>Umgebungs-</a:t>
            </a:r>
            <a:br>
              <a:rPr lang="de-DE">
                <a:solidFill>
                  <a:srgbClr val="000000"/>
                </a:solidFill>
              </a:rPr>
            </a:br>
            <a:r>
              <a:rPr lang="de-DE">
                <a:solidFill>
                  <a:srgbClr val="000000"/>
                </a:solidFill>
              </a:rPr>
              <a:t>Temperatur: </a:t>
            </a:r>
          </a:p>
          <a:p>
            <a:pPr eaLnBrk="1" hangingPunct="1"/>
            <a:r>
              <a:rPr lang="de-DE" sz="1200">
                <a:solidFill>
                  <a:srgbClr val="000000"/>
                </a:solidFill>
              </a:rPr>
              <a:t>Luft, Wasser, Erdwärme</a:t>
            </a:r>
            <a:endParaRPr lang="de-DE" sz="1200" b="1">
              <a:solidFill>
                <a:srgbClr val="6699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87338" y="4833938"/>
            <a:ext cx="1189037" cy="368300"/>
          </a:xfrm>
          <a:prstGeom prst="rect">
            <a:avLst/>
          </a:prstGeom>
          <a:solidFill>
            <a:srgbClr val="CCFF6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2D2D8A">
                    <a:lumMod val="60000"/>
                    <a:lumOff val="40000"/>
                  </a:srgbClr>
                </a:solidFill>
              </a:rPr>
              <a:t>dezentral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567738" y="3333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1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2210</Words>
  <Application>Microsoft Office PowerPoint</Application>
  <PresentationFormat>Bildschirmpräsentation (4:3)</PresentationFormat>
  <Paragraphs>560</Paragraphs>
  <Slides>61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20</vt:i4>
      </vt:variant>
      <vt:variant>
        <vt:lpstr>Folientitel</vt:lpstr>
      </vt:variant>
      <vt:variant>
        <vt:i4>61</vt:i4>
      </vt:variant>
    </vt:vector>
  </HeadingPairs>
  <TitlesOfParts>
    <vt:vector size="81" baseType="lpstr">
      <vt:lpstr>Standarddesign</vt:lpstr>
      <vt:lpstr>1_Standarddesign</vt:lpstr>
      <vt:lpstr>2_Standarddesign</vt:lpstr>
      <vt:lpstr>4_Standarddesign</vt:lpstr>
      <vt:lpstr>5_Standarddesign</vt:lpstr>
      <vt:lpstr>3_Standarddesign</vt:lpstr>
      <vt:lpstr>6_Standarddesign</vt:lpstr>
      <vt:lpstr>7_Standarddesign</vt:lpstr>
      <vt:lpstr>8_Standarddesign</vt:lpstr>
      <vt:lpstr>9_Standarddesign</vt:lpstr>
      <vt:lpstr>10_Standarddesign</vt:lpstr>
      <vt:lpstr>11_Standarddesign</vt:lpstr>
      <vt:lpstr>12_Standarddesign</vt:lpstr>
      <vt:lpstr>13_Standarddesign</vt:lpstr>
      <vt:lpstr>14_Standarddesign</vt:lpstr>
      <vt:lpstr>15_Standarddesign</vt:lpstr>
      <vt:lpstr>16_Standarddesign</vt:lpstr>
      <vt:lpstr>17_Standarddesign</vt:lpstr>
      <vt:lpstr>18_Standarddesign</vt:lpstr>
      <vt:lpstr>19_Standarddesign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jetzige Preisstruktur  Wärmepumpen-Strom </vt:lpstr>
      <vt:lpstr>Folie 45</vt:lpstr>
      <vt:lpstr>Rückwälzung der Steuern und Abgaben auf die  eingesetzte kWh Erdgas</vt:lpstr>
      <vt:lpstr>Folie 47</vt:lpstr>
      <vt:lpstr>Folie 48</vt:lpstr>
      <vt:lpstr>Wärmepumpentarif  ohne  Diskriminierung</vt:lpstr>
      <vt:lpstr>Folie 50</vt:lpstr>
      <vt:lpstr>Folie 51</vt:lpstr>
      <vt:lpstr>Folie 52</vt:lpstr>
      <vt:lpstr>Preisstruktur  Wärmepumpen-Tarif ohne  Diskriminierung   im Vergleich zum  Alt-Tarif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</vt:vector>
  </TitlesOfParts>
  <Company>esreichtfueralle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Gerhard Luther</dc:creator>
  <cp:lastModifiedBy>Dr. Gerhard Luther</cp:lastModifiedBy>
  <cp:revision>46</cp:revision>
  <dcterms:created xsi:type="dcterms:W3CDTF">2011-04-07T09:45:23Z</dcterms:created>
  <dcterms:modified xsi:type="dcterms:W3CDTF">2011-04-11T16:21:11Z</dcterms:modified>
</cp:coreProperties>
</file>