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8" r:id="rId2"/>
    <p:sldId id="259" r:id="rId3"/>
    <p:sldId id="274" r:id="rId4"/>
    <p:sldId id="260" r:id="rId5"/>
    <p:sldId id="308" r:id="rId6"/>
    <p:sldId id="305" r:id="rId7"/>
    <p:sldId id="306" r:id="rId8"/>
    <p:sldId id="318" r:id="rId9"/>
    <p:sldId id="309" r:id="rId10"/>
    <p:sldId id="310" r:id="rId11"/>
    <p:sldId id="328" r:id="rId12"/>
    <p:sldId id="311" r:id="rId13"/>
    <p:sldId id="312" r:id="rId14"/>
    <p:sldId id="269" r:id="rId15"/>
    <p:sldId id="264" r:id="rId16"/>
    <p:sldId id="265" r:id="rId17"/>
    <p:sldId id="314" r:id="rId18"/>
    <p:sldId id="325" r:id="rId19"/>
    <p:sldId id="267" r:id="rId20"/>
    <p:sldId id="266" r:id="rId21"/>
    <p:sldId id="326" r:id="rId22"/>
    <p:sldId id="273" r:id="rId23"/>
    <p:sldId id="276" r:id="rId24"/>
    <p:sldId id="271" r:id="rId25"/>
    <p:sldId id="272" r:id="rId26"/>
    <p:sldId id="268" r:id="rId27"/>
    <p:sldId id="320" r:id="rId28"/>
    <p:sldId id="280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2" r:id="rId38"/>
    <p:sldId id="289" r:id="rId39"/>
    <p:sldId id="294" r:id="rId40"/>
    <p:sldId id="291" r:id="rId41"/>
    <p:sldId id="295" r:id="rId42"/>
    <p:sldId id="315" r:id="rId43"/>
    <p:sldId id="296" r:id="rId44"/>
    <p:sldId id="299" r:id="rId45"/>
    <p:sldId id="316" r:id="rId46"/>
    <p:sldId id="298" r:id="rId47"/>
    <p:sldId id="321" r:id="rId48"/>
    <p:sldId id="300" r:id="rId49"/>
    <p:sldId id="301" r:id="rId50"/>
    <p:sldId id="302" r:id="rId51"/>
    <p:sldId id="329" r:id="rId52"/>
    <p:sldId id="303" r:id="rId53"/>
    <p:sldId id="278" r:id="rId54"/>
    <p:sldId id="270" r:id="rId55"/>
    <p:sldId id="323" r:id="rId56"/>
    <p:sldId id="324" r:id="rId57"/>
    <p:sldId id="327" r:id="rId58"/>
  </p:sldIdLst>
  <p:sldSz cx="9144000" cy="6858000" type="screen4x3"/>
  <p:notesSz cx="6858000" cy="9144000"/>
  <p:custShowLst>
    <p:custShow name="WP-Forum2015" id="0">
      <p:sldLst>
        <p:sld r:id="rId2"/>
        <p:sld r:id="rId3"/>
        <p:sld r:id="rId4"/>
        <p:sld r:id="rId5"/>
        <p:sld r:id="rId6"/>
        <p:sld r:id="rId7"/>
        <p:sld r:id="rId9"/>
        <p:sld r:id="rId10"/>
        <p:sld r:id="rId11"/>
        <p:sld r:id="rId15"/>
        <p:sld r:id="rId16"/>
        <p:sld r:id="rId17"/>
        <p:sld r:id="rId18"/>
        <p:sld r:id="rId20"/>
        <p:sld r:id="rId25"/>
        <p:sld r:id="rId27"/>
        <p:sld r:id="rId28"/>
        <p:sld r:id="rId29"/>
        <p:sld r:id="rId32"/>
        <p:sld r:id="rId33"/>
        <p:sld r:id="rId34"/>
        <p:sld r:id="rId35"/>
        <p:sld r:id="rId38"/>
        <p:sld r:id="rId39"/>
        <p:sld r:id="rId40"/>
        <p:sld r:id="rId41"/>
        <p:sld r:id="rId42"/>
        <p:sld r:id="rId43"/>
        <p:sld r:id="rId44"/>
        <p:sld r:id="rId49"/>
        <p:sld r:id="rId50"/>
        <p:sld r:id="rId53"/>
        <p:sld r:id="rId54"/>
        <p:sld r:id="rId55"/>
        <p:sld r:id="rId56"/>
        <p:sld r:id="rId58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  <a:srgbClr val="FF9933"/>
    <a:srgbClr val="CCFF99"/>
    <a:srgbClr val="FFFFCC"/>
    <a:srgbClr val="FF6600"/>
    <a:srgbClr val="008000"/>
    <a:srgbClr val="3333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4660"/>
  </p:normalViewPr>
  <p:slideViewPr>
    <p:cSldViewPr showGuides="1">
      <p:cViewPr>
        <p:scale>
          <a:sx n="100" d="100"/>
          <a:sy n="100" d="100"/>
        </p:scale>
        <p:origin x="-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2EE9-EB00-4895-942A-824618260B13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62C3-67F4-4DAA-9E13-4B371FFD6F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4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8A6F5-1E32-43B1-BA93-48D20B7A40C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62C3-67F4-4DAA-9E13-4B371FFD6F6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7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68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9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1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6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8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9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0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4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14E1-F58F-4CD6-8775-DCD4509A274F}" type="datetimeFigureOut">
              <a:rPr lang="de-DE" smtClean="0"/>
              <a:pPr/>
              <a:t>30.11.2015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6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ther.Gerhard@vd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g-physik.de/veroeffentlichung/physik_konkret/pix/Physik_Konkret_2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kwk.de/fileadmin/users/bkwk/Newsletter_Dateien/2015/B_KWK-Stellungnahme_07_09_2015_zum__Referentenentwurf_KWKG_2016.pd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g-physik.de/veroeffentlichung/broschueren/studi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uther.gerhard@vdi.de" TargetMode="External"/><Relationship Id="rId4" Type="http://schemas.openxmlformats.org/officeDocument/2006/relationships/hyperlink" Target="http://www.uni-saarland.de/fak7/fze/ThOptHeizen.ht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h.de/hlh/" TargetMode="External"/><Relationship Id="rId2" Type="http://schemas.openxmlformats.org/officeDocument/2006/relationships/hyperlink" Target="http://www.fze.uni-saarland.de/ThOptHz/HLH-Luther2011_Waermepumpentarif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-saarland.de/fak7/fze/ThOptHeizen.htm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58057"/>
          </a:xfrm>
          <a:gradFill flip="none" rotWithShape="1">
            <a:gsLst>
              <a:gs pos="0">
                <a:srgbClr val="FFF200"/>
              </a:gs>
              <a:gs pos="73000">
                <a:srgbClr val="FF7A00"/>
              </a:gs>
              <a:gs pos="90000">
                <a:srgbClr val="FF0300"/>
              </a:gs>
              <a:gs pos="92000">
                <a:srgbClr val="4D0808"/>
              </a:gs>
            </a:gsLst>
            <a:lin ang="18900000" scaled="0"/>
            <a:tileRect/>
          </a:gradFill>
        </p:spPr>
        <p:txBody>
          <a:bodyPr>
            <a:normAutofit/>
          </a:bodyPr>
          <a:lstStyle/>
          <a:p>
            <a:r>
              <a:rPr lang="de-DE" b="1" dirty="0" smtClean="0"/>
              <a:t>Wärmepumpe oder KWK -</a:t>
            </a:r>
            <a:br>
              <a:rPr lang="de-DE" b="1" dirty="0" smtClean="0"/>
            </a:br>
            <a:r>
              <a:rPr lang="de-DE" sz="3100" b="1" dirty="0" smtClean="0"/>
              <a:t>wer trägt die Energiewende im Wärmebereich</a:t>
            </a:r>
            <a:endParaRPr lang="de-DE" b="1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627784" y="3933056"/>
            <a:ext cx="39254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800" b="1" dirty="0"/>
              <a:t>Dr. Gerhard Luther</a:t>
            </a:r>
            <a:br>
              <a:rPr lang="de-DE" sz="1800" b="1" dirty="0"/>
            </a:br>
            <a:r>
              <a:rPr lang="de-DE" sz="1400" dirty="0"/>
              <a:t>Universität des Saarlandes, </a:t>
            </a:r>
            <a:r>
              <a:rPr lang="de-DE" sz="1400" dirty="0" err="1"/>
              <a:t>FSt</a:t>
            </a:r>
            <a:r>
              <a:rPr lang="de-DE" sz="1400" dirty="0"/>
              <a:t>. Zukunftsenergie  </a:t>
            </a:r>
          </a:p>
          <a:p>
            <a:pPr algn="ctr"/>
            <a:r>
              <a:rPr lang="de-DE" sz="1400" dirty="0"/>
              <a:t>c/o </a:t>
            </a:r>
            <a:r>
              <a:rPr lang="de-DE" sz="1400" dirty="0" smtClean="0"/>
              <a:t>Experimental </a:t>
            </a:r>
            <a:r>
              <a:rPr lang="de-DE" sz="1400" dirty="0"/>
              <a:t>Physik – Bau E26</a:t>
            </a:r>
          </a:p>
          <a:p>
            <a:pPr algn="ctr"/>
            <a:r>
              <a:rPr lang="de-DE" sz="1400" dirty="0" smtClean="0"/>
              <a:t>D-66123 </a:t>
            </a:r>
            <a:r>
              <a:rPr lang="de-DE" sz="1400" dirty="0"/>
              <a:t>Saarbrücken</a:t>
            </a:r>
            <a:br>
              <a:rPr lang="de-DE" sz="1400" dirty="0"/>
            </a:br>
            <a:r>
              <a:rPr lang="de-DE" sz="1400" dirty="0"/>
              <a:t>EU - Germany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1925" y="5908675"/>
            <a:ext cx="47244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b="1" dirty="0"/>
              <a:t>Tel.: </a:t>
            </a:r>
            <a:r>
              <a:rPr lang="de-DE" sz="1200" dirty="0"/>
              <a:t>(49)  0681/ 302-2737; Fax /302-4676</a:t>
            </a:r>
            <a:br>
              <a:rPr lang="de-DE" sz="1200" dirty="0"/>
            </a:br>
            <a:r>
              <a:rPr lang="de-DE" sz="1200" b="1" dirty="0"/>
              <a:t>        e-</a:t>
            </a:r>
            <a:r>
              <a:rPr lang="de-DE" sz="1200" b="1" dirty="0" err="1"/>
              <a:t>mail</a:t>
            </a:r>
            <a:r>
              <a:rPr lang="de-DE" sz="1200" b="1" dirty="0"/>
              <a:t>: </a:t>
            </a:r>
            <a:r>
              <a:rPr lang="de-DE" sz="1200" b="1" dirty="0" smtClean="0">
                <a:hlinkClick r:id="rId3"/>
              </a:rPr>
              <a:t>Luther.Gerhard@ingenieur.de</a:t>
            </a:r>
            <a:r>
              <a:rPr lang="de-DE" sz="1200" b="1" dirty="0">
                <a:hlinkClick r:id="rId3"/>
              </a:rPr>
              <a:t/>
            </a:r>
            <a:br>
              <a:rPr lang="de-DE" sz="1200" b="1" dirty="0">
                <a:hlinkClick r:id="rId3"/>
              </a:rPr>
            </a:br>
            <a:r>
              <a:rPr lang="de-DE" sz="1200" b="1" dirty="0"/>
              <a:t>                    </a:t>
            </a:r>
            <a:r>
              <a:rPr lang="de-DE" sz="1200" b="1" dirty="0">
                <a:hlinkClick r:id="rId4"/>
              </a:rPr>
              <a:t>luther.gerhard@mx.uni-saarland.de</a:t>
            </a:r>
            <a:r>
              <a:rPr lang="de-DE" sz="1200" b="1" dirty="0"/>
              <a:t> </a:t>
            </a:r>
            <a:endParaRPr lang="de-DE" sz="1200" dirty="0"/>
          </a:p>
          <a:p>
            <a:pPr>
              <a:spcBef>
                <a:spcPct val="20000"/>
              </a:spcBef>
            </a:pPr>
            <a:r>
              <a:rPr lang="de-DE" sz="1200" b="1" dirty="0"/>
              <a:t>Homepage</a:t>
            </a:r>
            <a:r>
              <a:rPr lang="de-DE" sz="1200" dirty="0"/>
              <a:t>: </a:t>
            </a:r>
            <a:r>
              <a:rPr lang="de-DE" sz="1200" b="1" dirty="0">
                <a:hlinkClick r:id="rId5"/>
              </a:rPr>
              <a:t>http://www.uni-saarland.de/fak7/fze</a:t>
            </a:r>
            <a:endParaRPr lang="de-DE" sz="1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399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V_Luther2015_BWP.Forum_KWK-vs.WP_Energiewende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5477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 noChangeAspect="1"/>
          </p:cNvGrpSpPr>
          <p:nvPr/>
        </p:nvGrpSpPr>
        <p:grpSpPr bwMode="auto">
          <a:xfrm>
            <a:off x="107950" y="368300"/>
            <a:ext cx="5795963" cy="2992438"/>
            <a:chOff x="1417" y="8362"/>
            <a:chExt cx="8504" cy="4390"/>
          </a:xfrm>
        </p:grpSpPr>
        <p:sp>
          <p:nvSpPr>
            <p:cNvPr id="15369" name="AutoShape 3"/>
            <p:cNvSpPr>
              <a:spLocks noChangeAspect="1" noChangeArrowheads="1"/>
            </p:cNvSpPr>
            <p:nvPr/>
          </p:nvSpPr>
          <p:spPr bwMode="auto">
            <a:xfrm>
              <a:off x="1417" y="8362"/>
              <a:ext cx="8504" cy="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0" name="AutoShape 4"/>
            <p:cNvSpPr>
              <a:spLocks noChangeArrowheads="1"/>
            </p:cNvSpPr>
            <p:nvPr/>
          </p:nvSpPr>
          <p:spPr bwMode="auto">
            <a:xfrm>
              <a:off x="1618" y="9604"/>
              <a:ext cx="2315" cy="1985"/>
            </a:xfrm>
            <a:prstGeom prst="homePlate">
              <a:avLst>
                <a:gd name="adj" fmla="val 29156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1" name="AutoShape 5" descr="Horizontale Steine"/>
            <p:cNvSpPr>
              <a:spLocks noChangeArrowheads="1"/>
            </p:cNvSpPr>
            <p:nvPr/>
          </p:nvSpPr>
          <p:spPr bwMode="auto">
            <a:xfrm>
              <a:off x="7168" y="9436"/>
              <a:ext cx="2315" cy="1190"/>
            </a:xfrm>
            <a:prstGeom prst="homePlate">
              <a:avLst>
                <a:gd name="adj" fmla="val 48634"/>
              </a:avLst>
            </a:prstGeom>
            <a:pattFill prst="horzBrick">
              <a:fgClr>
                <a:srgbClr val="00CCFF"/>
              </a:fgClr>
              <a:bgClr>
                <a:srgbClr val="FFFFFF"/>
              </a:bgClr>
            </a:patt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2" name="AutoShape 6"/>
            <p:cNvSpPr>
              <a:spLocks noChangeArrowheads="1"/>
            </p:cNvSpPr>
            <p:nvPr/>
          </p:nvSpPr>
          <p:spPr bwMode="auto">
            <a:xfrm>
              <a:off x="7168" y="10710"/>
              <a:ext cx="2315" cy="794"/>
            </a:xfrm>
            <a:prstGeom prst="homePlate">
              <a:avLst>
                <a:gd name="adj" fmla="val 72890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3" name="Rectangle 7" descr="Große Konfetti"/>
            <p:cNvSpPr>
              <a:spLocks noChangeArrowheads="1"/>
            </p:cNvSpPr>
            <p:nvPr/>
          </p:nvSpPr>
          <p:spPr bwMode="auto">
            <a:xfrm>
              <a:off x="3965" y="9076"/>
              <a:ext cx="3203" cy="3157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4194" y="10121"/>
              <a:ext cx="2712" cy="12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de-DE" sz="1700" b="1"/>
                <a:t>Ideale</a:t>
              </a:r>
            </a:p>
            <a:p>
              <a:pPr algn="ctr" eaLnBrk="1" hangingPunct="1"/>
              <a:r>
                <a:rPr lang="de-DE" altLang="de-DE" sz="1700" b="1"/>
                <a:t>Wärme –</a:t>
              </a:r>
            </a:p>
            <a:p>
              <a:pPr algn="ctr" eaLnBrk="1" hangingPunct="1"/>
              <a:r>
                <a:rPr lang="de-DE" altLang="de-DE" sz="1700" b="1"/>
                <a:t>Kraftmaschine</a:t>
              </a:r>
              <a:endParaRPr lang="de-DE" altLang="de-DE" sz="1800"/>
            </a:p>
          </p:txBody>
        </p:sp>
        <p:grpSp>
          <p:nvGrpSpPr>
            <p:cNvPr id="15375" name="Group 9"/>
            <p:cNvGrpSpPr>
              <a:grpSpLocks/>
            </p:cNvGrpSpPr>
            <p:nvPr/>
          </p:nvGrpSpPr>
          <p:grpSpPr bwMode="auto">
            <a:xfrm>
              <a:off x="2495" y="10252"/>
              <a:ext cx="1438" cy="621"/>
              <a:chOff x="3161" y="4961"/>
              <a:chExt cx="1232" cy="532"/>
            </a:xfrm>
          </p:grpSpPr>
          <p:sp>
            <p:nvSpPr>
              <p:cNvPr id="15386" name="AutoShape 10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7" name="Text Box 11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300" b="1"/>
                  <a:t>Δ</a:t>
                </a:r>
                <a:r>
                  <a:rPr lang="de-DE" altLang="de-DE" sz="1500" b="1"/>
                  <a:t>S</a:t>
                </a:r>
                <a:endParaRPr lang="de-DE" altLang="de-DE" sz="1800"/>
              </a:p>
            </p:txBody>
          </p:sp>
        </p:grpSp>
        <p:sp>
          <p:nvSpPr>
            <p:cNvPr id="15376" name="Text Box 12"/>
            <p:cNvSpPr txBox="1">
              <a:spLocks noChangeArrowheads="1"/>
            </p:cNvSpPr>
            <p:nvPr/>
          </p:nvSpPr>
          <p:spPr bwMode="auto">
            <a:xfrm>
              <a:off x="1810" y="9762"/>
              <a:ext cx="750" cy="5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300" b="1">
                  <a:solidFill>
                    <a:srgbClr val="FF0000"/>
                  </a:solidFill>
                </a:rPr>
                <a:t>ΔQ</a:t>
              </a:r>
              <a:endParaRPr lang="de-DE" altLang="de-DE" sz="1800"/>
            </a:p>
          </p:txBody>
        </p:sp>
        <p:sp>
          <p:nvSpPr>
            <p:cNvPr id="15377" name="Text Box 13"/>
            <p:cNvSpPr txBox="1">
              <a:spLocks noChangeArrowheads="1"/>
            </p:cNvSpPr>
            <p:nvPr/>
          </p:nvSpPr>
          <p:spPr bwMode="auto">
            <a:xfrm>
              <a:off x="8605" y="10873"/>
              <a:ext cx="79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1500" b="1">
                  <a:solidFill>
                    <a:srgbClr val="FF9900"/>
                  </a:solidFill>
                </a:rPr>
                <a:t>ΔQ</a:t>
              </a:r>
              <a:r>
                <a:rPr lang="de-DE" altLang="de-DE" sz="1500" b="1" baseline="-25000">
                  <a:solidFill>
                    <a:srgbClr val="FF9900"/>
                  </a:solidFill>
                </a:rPr>
                <a:t>U</a:t>
              </a:r>
              <a:endParaRPr lang="de-DE" altLang="de-DE" sz="1800"/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7984" y="9664"/>
              <a:ext cx="58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100" b="1">
                  <a:solidFill>
                    <a:srgbClr val="0000FF"/>
                  </a:solidFill>
                </a:rPr>
                <a:t>ΔE</a:t>
              </a:r>
              <a:endParaRPr lang="de-DE" altLang="de-DE" sz="1800"/>
            </a:p>
          </p:txBody>
        </p:sp>
        <p:grpSp>
          <p:nvGrpSpPr>
            <p:cNvPr id="15379" name="Group 15"/>
            <p:cNvGrpSpPr>
              <a:grpSpLocks/>
            </p:cNvGrpSpPr>
            <p:nvPr/>
          </p:nvGrpSpPr>
          <p:grpSpPr bwMode="auto">
            <a:xfrm>
              <a:off x="7168" y="10816"/>
              <a:ext cx="1437" cy="621"/>
              <a:chOff x="3161" y="4961"/>
              <a:chExt cx="1232" cy="532"/>
            </a:xfrm>
          </p:grpSpPr>
          <p:sp>
            <p:nvSpPr>
              <p:cNvPr id="15384" name="AutoShape 16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5" name="Text Box 17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300" b="1"/>
                  <a:t>Δ</a:t>
                </a:r>
                <a:r>
                  <a:rPr lang="de-DE" altLang="de-DE" sz="1500" b="1"/>
                  <a:t>S</a:t>
                </a:r>
                <a:endParaRPr lang="de-DE" altLang="de-DE" sz="1800"/>
              </a:p>
            </p:txBody>
          </p:sp>
        </p:grp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1753" y="10798"/>
              <a:ext cx="1063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rgbClr val="FF0000"/>
                  </a:solidFill>
                </a:rPr>
                <a:t>T</a:t>
              </a:r>
              <a:endParaRPr lang="de-DE" altLang="de-DE" sz="1800"/>
            </a:p>
          </p:txBody>
        </p:sp>
        <p:grpSp>
          <p:nvGrpSpPr>
            <p:cNvPr id="15381" name="Group 19"/>
            <p:cNvGrpSpPr>
              <a:grpSpLocks/>
            </p:cNvGrpSpPr>
            <p:nvPr/>
          </p:nvGrpSpPr>
          <p:grpSpPr bwMode="auto">
            <a:xfrm>
              <a:off x="8165" y="11778"/>
              <a:ext cx="1428" cy="784"/>
              <a:chOff x="6867" y="4785"/>
              <a:chExt cx="1156" cy="635"/>
            </a:xfrm>
          </p:grpSpPr>
          <p:sp>
            <p:nvSpPr>
              <p:cNvPr id="15382" name="Oval 20"/>
              <p:cNvSpPr>
                <a:spLocks noChangeArrowheads="1"/>
              </p:cNvSpPr>
              <p:nvPr/>
            </p:nvSpPr>
            <p:spPr bwMode="auto">
              <a:xfrm>
                <a:off x="6867" y="4785"/>
                <a:ext cx="1156" cy="6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3" name="Text Box 21"/>
              <p:cNvSpPr txBox="1">
                <a:spLocks noChangeArrowheads="1"/>
              </p:cNvSpPr>
              <p:nvPr/>
            </p:nvSpPr>
            <p:spPr bwMode="auto">
              <a:xfrm>
                <a:off x="7048" y="4831"/>
                <a:ext cx="8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2000" b="1">
                    <a:solidFill>
                      <a:srgbClr val="FF9900"/>
                    </a:solidFill>
                  </a:rPr>
                  <a:t>T</a:t>
                </a:r>
                <a:r>
                  <a:rPr lang="de-DE" altLang="de-DE" sz="2000" b="1" baseline="-25000">
                    <a:solidFill>
                      <a:srgbClr val="FF9900"/>
                    </a:solidFill>
                  </a:rPr>
                  <a:t>U</a:t>
                </a:r>
                <a:endParaRPr lang="de-DE" altLang="de-DE" sz="1800"/>
              </a:p>
            </p:txBody>
          </p:sp>
        </p:grpSp>
      </p:grpSp>
      <p:sp>
        <p:nvSpPr>
          <p:cNvPr id="15363" name="Text Box 22"/>
          <p:cNvSpPr txBox="1">
            <a:spLocks noChangeArrowheads="1"/>
          </p:cNvSpPr>
          <p:nvPr/>
        </p:nvSpPr>
        <p:spPr bwMode="auto">
          <a:xfrm>
            <a:off x="250825" y="315913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000" b="1" u="sng"/>
              <a:t>Der  Exergiebegriff:</a:t>
            </a:r>
          </a:p>
        </p:txBody>
      </p:sp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5724525" y="944563"/>
            <a:ext cx="2952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 sz="2400" b="1">
                <a:solidFill>
                  <a:srgbClr val="0000FF"/>
                </a:solidFill>
              </a:rPr>
              <a:t>Elektrizität </a:t>
            </a:r>
            <a:r>
              <a:rPr lang="de-DE" altLang="de-DE" sz="24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de-DE" altLang="de-DE" sz="2400" b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de-DE" altLang="de-DE" sz="2400" b="1">
                <a:solidFill>
                  <a:srgbClr val="0000FF"/>
                </a:solidFill>
              </a:rPr>
              <a:t> </a:t>
            </a:r>
            <a:r>
              <a:rPr lang="de-DE" altLang="de-DE" sz="2400"/>
              <a:t>ist </a:t>
            </a:r>
            <a:br>
              <a:rPr lang="de-DE" altLang="de-DE" sz="2400"/>
            </a:br>
            <a:r>
              <a:rPr lang="de-DE" altLang="de-DE" sz="2400"/>
              <a:t>       </a:t>
            </a:r>
          </a:p>
          <a:p>
            <a:pPr eaLnBrk="1" hangingPunct="1"/>
            <a:r>
              <a:rPr lang="de-DE" altLang="de-DE" sz="2400"/>
              <a:t>             Entropie frei</a:t>
            </a:r>
            <a:r>
              <a:rPr lang="de-DE" altLang="de-DE" sz="2400" b="1"/>
              <a:t>.</a:t>
            </a:r>
            <a:r>
              <a:rPr lang="de-DE" altLang="de-DE" sz="2400"/>
              <a:t>  </a:t>
            </a:r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107950" y="4581525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3. Energiebilanz </a:t>
            </a:r>
            <a:r>
              <a:rPr lang="de-DE" altLang="de-DE" sz="1400"/>
              <a:t>(1.Hauptsatz)</a:t>
            </a:r>
            <a:r>
              <a:rPr lang="de-DE" altLang="de-DE" sz="2400" b="1">
                <a:solidFill>
                  <a:srgbClr val="0000FF"/>
                </a:solidFill>
              </a:rPr>
              <a:t>: </a:t>
            </a:r>
            <a:r>
              <a:rPr lang="de-DE" altLang="de-DE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de-DE" altLang="de-DE" sz="2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de-DE" altLang="de-DE" sz="2000" b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de-DE" altLang="de-DE" sz="2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altLang="de-DE" sz="2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</a:t>
            </a:r>
            <a:r>
              <a:rPr lang="de-DE" altLang="de-DE" sz="2000">
                <a:solidFill>
                  <a:srgbClr val="FF0000"/>
                </a:solidFill>
              </a:rPr>
              <a:t>Δ</a:t>
            </a:r>
            <a:r>
              <a:rPr lang="de-DE" altLang="de-DE" sz="2000" b="1">
                <a:solidFill>
                  <a:srgbClr val="FF0000"/>
                </a:solidFill>
              </a:rPr>
              <a:t>Q</a:t>
            </a:r>
            <a:r>
              <a:rPr lang="de-DE" altLang="de-DE" sz="2000" b="1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de-DE" altLang="de-DE" sz="2000">
                <a:solidFill>
                  <a:srgbClr val="FF6600"/>
                </a:solidFill>
              </a:rPr>
              <a:t>Δ</a:t>
            </a:r>
            <a:r>
              <a:rPr lang="de-DE" altLang="de-DE" sz="2000" b="1">
                <a:solidFill>
                  <a:srgbClr val="FF6600"/>
                </a:solidFill>
              </a:rPr>
              <a:t>Q</a:t>
            </a:r>
            <a:r>
              <a:rPr lang="de-DE" altLang="de-DE" sz="2000" b="1" baseline="-25000">
                <a:solidFill>
                  <a:srgbClr val="FF6600"/>
                </a:solidFill>
              </a:rPr>
              <a:t>U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86407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 dirty="0"/>
              <a:t>2. Entropie </a:t>
            </a:r>
            <a:r>
              <a:rPr lang="de-DE" altLang="de-DE" sz="2400" dirty="0" err="1"/>
              <a:t>Δ</a:t>
            </a:r>
            <a:r>
              <a:rPr lang="de-DE" altLang="de-DE" sz="2400" b="1" dirty="0" err="1"/>
              <a:t>S</a:t>
            </a:r>
            <a:r>
              <a:rPr lang="de-DE" altLang="de-DE" sz="2400" b="1" dirty="0"/>
              <a:t> </a:t>
            </a:r>
            <a:r>
              <a:rPr lang="de-DE" altLang="de-DE" sz="2400" dirty="0"/>
              <a:t>verkleinert sich nicht:</a:t>
            </a:r>
            <a:r>
              <a:rPr lang="de-DE" altLang="de-DE" sz="1800" dirty="0"/>
              <a:t>  im optimalen, reversiblen Fall  gilt dann (</a:t>
            </a:r>
            <a:r>
              <a:rPr lang="de-DE" altLang="de-DE" sz="1800" dirty="0" err="1"/>
              <a:t>2.Hauptsatz</a:t>
            </a:r>
            <a:r>
              <a:rPr lang="de-DE" altLang="de-DE" sz="1800" dirty="0"/>
              <a:t>):   </a:t>
            </a:r>
            <a:br>
              <a:rPr lang="de-DE" altLang="de-DE" sz="1800" dirty="0"/>
            </a:br>
            <a:r>
              <a:rPr lang="de-DE" altLang="de-DE" sz="1800" dirty="0"/>
              <a:t>                                  </a:t>
            </a:r>
            <a:r>
              <a:rPr lang="de-DE" altLang="de-DE" sz="2000" dirty="0" err="1"/>
              <a:t>Δ</a:t>
            </a:r>
            <a:r>
              <a:rPr lang="de-DE" altLang="de-DE" sz="2000" b="1" dirty="0" err="1"/>
              <a:t>S</a:t>
            </a:r>
            <a:r>
              <a:rPr lang="de-DE" altLang="de-DE" sz="2000" b="1" dirty="0"/>
              <a:t> = 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Δ</a:t>
            </a:r>
            <a:r>
              <a:rPr lang="de-DE" altLang="de-DE" sz="2000" b="1" dirty="0" err="1">
                <a:solidFill>
                  <a:srgbClr val="FF0000"/>
                </a:solidFill>
              </a:rPr>
              <a:t>Q</a:t>
            </a:r>
            <a:r>
              <a:rPr lang="de-DE" altLang="de-DE" sz="2000" b="1" dirty="0"/>
              <a:t>/ </a:t>
            </a:r>
            <a:r>
              <a:rPr lang="de-DE" altLang="de-DE" sz="2000" b="1" dirty="0">
                <a:solidFill>
                  <a:srgbClr val="FF0000"/>
                </a:solidFill>
              </a:rPr>
              <a:t>T     </a:t>
            </a:r>
            <a:r>
              <a:rPr lang="de-DE" altLang="de-DE" sz="2000" b="1" dirty="0"/>
              <a:t> und </a:t>
            </a:r>
            <a:r>
              <a:rPr lang="de-DE" altLang="de-DE" sz="2000" dirty="0"/>
              <a:t>      </a:t>
            </a:r>
            <a:r>
              <a:rPr lang="de-DE" altLang="de-DE" sz="2000" dirty="0" err="1"/>
              <a:t>Δ</a:t>
            </a:r>
            <a:r>
              <a:rPr lang="de-DE" altLang="de-DE" sz="2000" b="1" dirty="0" err="1"/>
              <a:t>S</a:t>
            </a:r>
            <a:r>
              <a:rPr lang="de-DE" altLang="de-DE" sz="2000" b="1" dirty="0"/>
              <a:t> = 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FF6600"/>
                </a:solidFill>
              </a:rPr>
              <a:t>Δ</a:t>
            </a:r>
            <a:r>
              <a:rPr lang="de-DE" altLang="de-DE" sz="2000" b="1" dirty="0" err="1">
                <a:solidFill>
                  <a:srgbClr val="FF6600"/>
                </a:solidFill>
              </a:rPr>
              <a:t>Q</a:t>
            </a:r>
            <a:r>
              <a:rPr lang="de-DE" altLang="de-DE" sz="2000" b="1" baseline="-25000" dirty="0" err="1">
                <a:solidFill>
                  <a:srgbClr val="FF6600"/>
                </a:solidFill>
              </a:rPr>
              <a:t>U</a:t>
            </a:r>
            <a:r>
              <a:rPr lang="de-DE" altLang="de-DE" sz="2000" b="1" dirty="0"/>
              <a:t>/ </a:t>
            </a:r>
            <a:r>
              <a:rPr lang="de-DE" altLang="de-DE" sz="2000" b="1" dirty="0">
                <a:solidFill>
                  <a:srgbClr val="FF6600"/>
                </a:solidFill>
              </a:rPr>
              <a:t>T</a:t>
            </a:r>
            <a:r>
              <a:rPr lang="de-DE" altLang="de-DE" sz="2000" b="1" baseline="-25000" dirty="0">
                <a:solidFill>
                  <a:srgbClr val="FF6600"/>
                </a:solidFill>
              </a:rPr>
              <a:t>U</a:t>
            </a:r>
            <a:r>
              <a:rPr lang="de-DE" altLang="de-DE" sz="2000" baseline="-25000" dirty="0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15367" name="Text Box 26"/>
          <p:cNvSpPr txBox="1">
            <a:spLocks noChangeArrowheads="1"/>
          </p:cNvSpPr>
          <p:nvPr/>
        </p:nvSpPr>
        <p:spPr bwMode="auto">
          <a:xfrm>
            <a:off x="539750" y="5265738"/>
            <a:ext cx="7632700" cy="1412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8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>daher:    </a:t>
            </a:r>
            <a:r>
              <a:rPr lang="de-DE" altLang="de-DE" sz="2400">
                <a:solidFill>
                  <a:srgbClr val="0000FF"/>
                </a:solidFill>
                <a:cs typeface="Times New Roman" pitchFamily="18" charset="0"/>
              </a:rPr>
              <a:t>Δ</a:t>
            </a:r>
            <a:r>
              <a:rPr lang="de-DE" altLang="de-DE" sz="2400" b="1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de-DE" altLang="de-DE" sz="2400" b="1">
                <a:solidFill>
                  <a:srgbClr val="FF6600"/>
                </a:solidFill>
                <a:cs typeface="Times New Roman" pitchFamily="18" charset="0"/>
              </a:rPr>
              <a:t>T</a:t>
            </a:r>
            <a:r>
              <a:rPr lang="de-DE" altLang="de-DE" sz="2400" b="1" baseline="-30000">
                <a:solidFill>
                  <a:srgbClr val="FF6600"/>
                </a:solidFill>
                <a:cs typeface="Times New Roman" pitchFamily="18" charset="0"/>
              </a:rPr>
              <a:t>U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) /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T 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 *   </a:t>
            </a:r>
            <a:r>
              <a:rPr lang="de-DE" altLang="de-DE" sz="240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de-DE" altLang="de-DE" sz="2400"/>
              <a:t>   heißt  </a:t>
            </a:r>
            <a:r>
              <a:rPr lang="de-DE" altLang="de-DE" b="1" u="sng">
                <a:solidFill>
                  <a:srgbClr val="0000FF"/>
                </a:solidFill>
              </a:rPr>
              <a:t>Exergie</a:t>
            </a:r>
            <a:br>
              <a:rPr lang="de-DE" altLang="de-DE" b="1" u="sng">
                <a:solidFill>
                  <a:srgbClr val="0000FF"/>
                </a:solidFill>
              </a:rPr>
            </a:br>
            <a:r>
              <a:rPr lang="de-DE" altLang="de-DE" sz="1000" u="sng">
                <a:solidFill>
                  <a:srgbClr val="0000FF"/>
                </a:solidFill>
              </a:rPr>
              <a:t>  </a:t>
            </a:r>
          </a:p>
          <a:p>
            <a:pPr eaLnBrk="1" hangingPunct="1"/>
            <a:r>
              <a:rPr lang="de-DE" altLang="de-DE" sz="1800">
                <a:solidFill>
                  <a:srgbClr val="0000FF"/>
                </a:solidFill>
              </a:rPr>
              <a:t>also:        </a:t>
            </a:r>
            <a:r>
              <a:rPr lang="de-DE" altLang="de-DE" sz="1800" b="1">
                <a:solidFill>
                  <a:srgbClr val="0000FF"/>
                </a:solidFill>
              </a:rPr>
              <a:t>Exergie </a:t>
            </a:r>
            <a:r>
              <a:rPr lang="de-DE" altLang="de-DE" sz="1800">
                <a:solidFill>
                  <a:srgbClr val="0000FF"/>
                </a:solidFill>
              </a:rPr>
              <a:t>= </a:t>
            </a:r>
            <a:r>
              <a:rPr lang="de-DE" altLang="de-DE" sz="1800" b="1">
                <a:solidFill>
                  <a:srgbClr val="FF3300"/>
                </a:solidFill>
              </a:rPr>
              <a:t>Carnotfaktor</a:t>
            </a:r>
            <a:r>
              <a:rPr lang="de-DE" altLang="de-DE" sz="1800">
                <a:solidFill>
                  <a:srgbClr val="0000FF"/>
                </a:solidFill>
              </a:rPr>
              <a:t> * entnommene Wärmemenge</a:t>
            </a:r>
            <a:br>
              <a:rPr lang="de-DE" altLang="de-DE" sz="1800">
                <a:solidFill>
                  <a:srgbClr val="0000FF"/>
                </a:solidFill>
              </a:rPr>
            </a:br>
            <a:r>
              <a:rPr lang="de-DE" altLang="de-DE" sz="1800">
                <a:solidFill>
                  <a:srgbClr val="0000FF"/>
                </a:solidFill>
              </a:rPr>
              <a:t>                             = „ maximal </a:t>
            </a:r>
            <a:r>
              <a:rPr lang="de-DE" altLang="de-DE" sz="1800" b="1">
                <a:solidFill>
                  <a:srgbClr val="0000FF"/>
                </a:solidFill>
              </a:rPr>
              <a:t>verfügbare Arbeit</a:t>
            </a:r>
            <a:r>
              <a:rPr lang="de-DE" altLang="de-DE" sz="1800">
                <a:solidFill>
                  <a:srgbClr val="0000FF"/>
                </a:solidFill>
              </a:rPr>
              <a:t>“</a:t>
            </a:r>
            <a:endParaRPr lang="de-DE" altLang="de-DE" sz="900"/>
          </a:p>
        </p:txBody>
      </p:sp>
      <p:sp>
        <p:nvSpPr>
          <p:cNvPr id="15368" name="Text Box 27"/>
          <p:cNvSpPr txBox="1">
            <a:spLocks noChangeArrowheads="1"/>
          </p:cNvSpPr>
          <p:nvPr/>
        </p:nvSpPr>
        <p:spPr bwMode="auto">
          <a:xfrm>
            <a:off x="34925" y="44450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/>
              <a:t>1.1</a:t>
            </a:r>
          </a:p>
        </p:txBody>
      </p:sp>
      <p:sp>
        <p:nvSpPr>
          <p:cNvPr id="2" name="Ellipse 1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3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5516" y="620688"/>
            <a:ext cx="8712968" cy="29392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1. </a:t>
            </a:r>
            <a:r>
              <a:rPr lang="de-DE" b="1" dirty="0" smtClean="0"/>
              <a:t>"Super </a:t>
            </a:r>
            <a:r>
              <a:rPr lang="de-DE" b="1" dirty="0" err="1" smtClean="0"/>
              <a:t>KoKW</a:t>
            </a:r>
            <a:r>
              <a:rPr lang="de-DE" dirty="0" smtClean="0"/>
              <a:t>":   </a:t>
            </a:r>
          </a:p>
          <a:p>
            <a:r>
              <a:rPr lang="de-DE" dirty="0" smtClean="0"/>
              <a:t>Entropie </a:t>
            </a:r>
            <a:r>
              <a:rPr lang="de-DE" altLang="de-DE" dirty="0"/>
              <a:t>Δ</a:t>
            </a:r>
            <a:r>
              <a:rPr lang="de-DE" altLang="de-DE" b="1" dirty="0"/>
              <a:t>S </a:t>
            </a:r>
            <a:r>
              <a:rPr lang="de-DE" dirty="0" smtClean="0"/>
              <a:t>bei der </a:t>
            </a:r>
            <a:r>
              <a:rPr lang="de-DE" b="1" dirty="0" smtClean="0">
                <a:solidFill>
                  <a:srgbClr val="FF0000"/>
                </a:solidFill>
              </a:rPr>
              <a:t>heißen </a:t>
            </a:r>
            <a:r>
              <a:rPr lang="de-DE" dirty="0" smtClean="0"/>
              <a:t>Übergabe von </a:t>
            </a:r>
            <a:r>
              <a:rPr lang="de-DE" b="1" dirty="0" smtClean="0">
                <a:solidFill>
                  <a:srgbClr val="FF0000"/>
                </a:solidFill>
              </a:rPr>
              <a:t>900 kWh</a:t>
            </a:r>
            <a:r>
              <a:rPr lang="de-DE" dirty="0" smtClean="0"/>
              <a:t>: </a:t>
            </a: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800" dirty="0" smtClean="0"/>
              <a:t>    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           </a:t>
            </a:r>
            <a:r>
              <a:rPr lang="de-DE" u="sng" dirty="0" smtClean="0"/>
              <a:t>bei </a:t>
            </a:r>
            <a:r>
              <a:rPr lang="de-DE" altLang="de-DE" b="1" u="sng" dirty="0">
                <a:solidFill>
                  <a:srgbClr val="FF0000"/>
                </a:solidFill>
              </a:rPr>
              <a:t>T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= </a:t>
            </a:r>
            <a:r>
              <a:rPr lang="de-DE" u="sng" dirty="0" smtClean="0"/>
              <a:t>630 °C = </a:t>
            </a:r>
            <a:r>
              <a:rPr lang="de-DE" u="sng" dirty="0" smtClean="0">
                <a:solidFill>
                  <a:srgbClr val="FF0000"/>
                </a:solidFill>
              </a:rPr>
              <a:t>900 K</a:t>
            </a:r>
            <a:r>
              <a:rPr lang="de-DE" u="sng" dirty="0" smtClean="0"/>
              <a:t>  </a:t>
            </a:r>
            <a:r>
              <a:rPr lang="de-DE" dirty="0" smtClean="0"/>
              <a:t>:        </a:t>
            </a:r>
            <a:r>
              <a:rPr lang="de-DE" altLang="de-DE" dirty="0"/>
              <a:t>Δ</a:t>
            </a:r>
            <a:r>
              <a:rPr lang="de-DE" altLang="de-DE" b="1" dirty="0"/>
              <a:t>S = 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FF0000"/>
                </a:solidFill>
              </a:rPr>
              <a:t>Δ</a:t>
            </a:r>
            <a:r>
              <a:rPr lang="de-DE" altLang="de-DE" b="1" dirty="0">
                <a:solidFill>
                  <a:srgbClr val="FF0000"/>
                </a:solidFill>
              </a:rPr>
              <a:t>Q</a:t>
            </a:r>
            <a:r>
              <a:rPr lang="de-DE" altLang="de-DE" b="1" dirty="0"/>
              <a:t>/ </a:t>
            </a:r>
            <a:r>
              <a:rPr lang="de-DE" altLang="de-DE" b="1" dirty="0">
                <a:solidFill>
                  <a:srgbClr val="FF0000"/>
                </a:solidFill>
              </a:rPr>
              <a:t>T </a:t>
            </a:r>
            <a:r>
              <a:rPr lang="de-DE" altLang="de-DE" b="1" dirty="0" smtClean="0">
                <a:solidFill>
                  <a:srgbClr val="FF0000"/>
                </a:solidFill>
              </a:rPr>
              <a:t>   =  900 kWh / 900 K =  </a:t>
            </a:r>
            <a:r>
              <a:rPr lang="de-DE" altLang="de-DE" b="1" dirty="0" smtClean="0"/>
              <a:t>1.0 </a:t>
            </a:r>
            <a:r>
              <a:rPr lang="de-DE" altLang="de-DE" sz="1200" dirty="0" smtClean="0"/>
              <a:t>[kWh/K]</a:t>
            </a:r>
            <a:r>
              <a:rPr lang="de-DE" altLang="de-DE" b="1" dirty="0" smtClean="0"/>
              <a:t>     </a:t>
            </a:r>
          </a:p>
          <a:p>
            <a:r>
              <a:rPr lang="de-DE" altLang="de-DE" b="1" dirty="0"/>
              <a:t> </a:t>
            </a:r>
            <a:r>
              <a:rPr lang="de-DE" altLang="de-DE" b="1" dirty="0" smtClean="0"/>
              <a:t>   </a:t>
            </a:r>
          </a:p>
          <a:p>
            <a:r>
              <a:rPr lang="de-DE" altLang="de-DE" b="1" dirty="0" smtClean="0"/>
              <a:t>  Gleiche  </a:t>
            </a:r>
            <a:r>
              <a:rPr lang="de-DE" dirty="0"/>
              <a:t>Entropie </a:t>
            </a:r>
            <a:r>
              <a:rPr lang="de-DE" altLang="de-DE" dirty="0" err="1"/>
              <a:t>Δ</a:t>
            </a:r>
            <a:r>
              <a:rPr lang="de-DE" altLang="de-DE" b="1" dirty="0" err="1"/>
              <a:t>S</a:t>
            </a:r>
            <a:r>
              <a:rPr lang="de-DE" altLang="de-DE" b="1" dirty="0"/>
              <a:t> </a:t>
            </a:r>
            <a:r>
              <a:rPr lang="de-DE" altLang="de-DE" b="1" dirty="0" smtClean="0"/>
              <a:t> </a:t>
            </a:r>
            <a:r>
              <a:rPr lang="de-DE" dirty="0" smtClean="0"/>
              <a:t>bei </a:t>
            </a:r>
            <a:r>
              <a:rPr lang="de-DE" dirty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kalten  </a:t>
            </a:r>
            <a:r>
              <a:rPr lang="de-DE" dirty="0"/>
              <a:t>Übergabe von </a:t>
            </a:r>
            <a:r>
              <a:rPr lang="de-DE" altLang="de-DE" b="1" dirty="0" err="1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 err="1">
                <a:solidFill>
                  <a:srgbClr val="FF6600"/>
                </a:solidFill>
              </a:rPr>
              <a:t>U</a:t>
            </a:r>
            <a:r>
              <a:rPr lang="de-DE" altLang="de-DE" b="1" baseline="-25000" dirty="0">
                <a:solidFill>
                  <a:srgbClr val="FF6600"/>
                </a:solidFill>
              </a:rPr>
              <a:t> 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altLang="de-DE" sz="800" b="1" dirty="0" smtClean="0"/>
              <a:t>    </a:t>
            </a:r>
          </a:p>
          <a:p>
            <a:r>
              <a:rPr lang="de-DE" altLang="de-DE" b="1" dirty="0"/>
              <a:t> </a:t>
            </a:r>
            <a:r>
              <a:rPr lang="de-DE" altLang="de-DE" b="1" dirty="0" smtClean="0"/>
              <a:t>                      </a:t>
            </a:r>
            <a:r>
              <a:rPr lang="de-DE" u="sng" dirty="0" smtClean="0"/>
              <a:t>bei </a:t>
            </a:r>
            <a:r>
              <a:rPr lang="de-DE" altLang="de-DE" b="1" u="sng" dirty="0">
                <a:solidFill>
                  <a:srgbClr val="3333FF"/>
                </a:solidFill>
              </a:rPr>
              <a:t>T</a:t>
            </a:r>
            <a:r>
              <a:rPr lang="de-DE" altLang="de-DE" b="1" u="sng" baseline="-25000" dirty="0">
                <a:solidFill>
                  <a:srgbClr val="3333FF"/>
                </a:solidFill>
              </a:rPr>
              <a:t>U</a:t>
            </a:r>
            <a:r>
              <a:rPr lang="de-DE" altLang="de-DE" u="sng" baseline="-25000" dirty="0">
                <a:solidFill>
                  <a:srgbClr val="3333FF"/>
                </a:solidFill>
              </a:rPr>
              <a:t> </a:t>
            </a:r>
            <a:r>
              <a:rPr lang="de-DE" altLang="de-DE" u="sng" baseline="-25000" dirty="0" smtClean="0">
                <a:solidFill>
                  <a:srgbClr val="FF6600"/>
                </a:solidFill>
              </a:rPr>
              <a:t> </a:t>
            </a:r>
            <a:r>
              <a:rPr lang="de-DE" altLang="de-DE" u="sng" dirty="0" smtClean="0"/>
              <a:t>= </a:t>
            </a:r>
            <a:r>
              <a:rPr lang="de-DE" u="sng" dirty="0" smtClean="0"/>
              <a:t>30 °C  </a:t>
            </a:r>
            <a:r>
              <a:rPr lang="de-DE" u="sng" dirty="0"/>
              <a:t>= </a:t>
            </a:r>
            <a:r>
              <a:rPr lang="de-DE" b="1" u="sng" dirty="0" smtClean="0">
                <a:solidFill>
                  <a:srgbClr val="3333FF"/>
                </a:solidFill>
              </a:rPr>
              <a:t>300 </a:t>
            </a:r>
            <a:r>
              <a:rPr lang="de-DE" b="1" u="sng" dirty="0">
                <a:solidFill>
                  <a:srgbClr val="3333FF"/>
                </a:solidFill>
              </a:rPr>
              <a:t>K</a:t>
            </a:r>
            <a:r>
              <a:rPr lang="de-DE" u="sng" dirty="0"/>
              <a:t>  </a:t>
            </a:r>
            <a:r>
              <a:rPr lang="de-DE" dirty="0"/>
              <a:t>:       </a:t>
            </a:r>
            <a:r>
              <a:rPr lang="de-DE" altLang="de-DE" dirty="0" smtClean="0"/>
              <a:t>Δ</a:t>
            </a:r>
            <a:r>
              <a:rPr lang="de-DE" altLang="de-DE" b="1" dirty="0" smtClean="0"/>
              <a:t>S </a:t>
            </a:r>
            <a:r>
              <a:rPr lang="de-DE" altLang="de-DE" b="1" dirty="0"/>
              <a:t>= </a:t>
            </a:r>
            <a:r>
              <a:rPr lang="de-DE" altLang="de-DE" b="1" dirty="0" smtClean="0"/>
              <a:t>1.0 </a:t>
            </a:r>
            <a:r>
              <a:rPr lang="de-DE" altLang="de-DE" sz="1400" dirty="0" smtClean="0"/>
              <a:t>[kWh/K]</a:t>
            </a:r>
            <a:r>
              <a:rPr lang="de-DE" altLang="de-DE" b="1" dirty="0" smtClean="0"/>
              <a:t> = </a:t>
            </a:r>
            <a:r>
              <a:rPr lang="de-DE" altLang="de-DE" dirty="0" smtClean="0"/>
              <a:t> </a:t>
            </a:r>
            <a:r>
              <a:rPr lang="de-DE" altLang="de-DE" b="1" dirty="0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>
                <a:solidFill>
                  <a:srgbClr val="FF6600"/>
                </a:solidFill>
              </a:rPr>
              <a:t>U</a:t>
            </a:r>
            <a:r>
              <a:rPr lang="de-DE" altLang="de-DE" b="1" dirty="0"/>
              <a:t>/ </a:t>
            </a:r>
            <a:r>
              <a:rPr lang="de-DE" altLang="de-DE" b="1" dirty="0" smtClean="0">
                <a:solidFill>
                  <a:srgbClr val="3333FF"/>
                </a:solidFill>
              </a:rPr>
              <a:t>300</a:t>
            </a:r>
            <a:r>
              <a:rPr lang="de-DE" altLang="de-DE" baseline="-25000" dirty="0" smtClean="0">
                <a:solidFill>
                  <a:srgbClr val="FF6600"/>
                </a:solidFill>
              </a:rPr>
              <a:t>   </a:t>
            </a:r>
            <a:r>
              <a:rPr lang="de-DE" altLang="de-DE" dirty="0" smtClean="0">
                <a:solidFill>
                  <a:srgbClr val="FF6600"/>
                </a:solidFill>
              </a:rPr>
              <a:t>mit </a:t>
            </a:r>
            <a:endParaRPr lang="de-DE" altLang="de-DE" sz="1600" dirty="0">
              <a:solidFill>
                <a:srgbClr val="FF6600"/>
              </a:solidFill>
            </a:endParaRPr>
          </a:p>
          <a:p>
            <a:r>
              <a:rPr lang="de-DE" altLang="de-DE" sz="500" dirty="0" smtClean="0">
                <a:solidFill>
                  <a:srgbClr val="FF6600"/>
                </a:solidFill>
              </a:rPr>
              <a:t>                                    </a:t>
            </a:r>
          </a:p>
          <a:p>
            <a:r>
              <a:rPr lang="de-DE" altLang="de-DE" sz="1600" dirty="0">
                <a:solidFill>
                  <a:srgbClr val="FF6600"/>
                </a:solidFill>
              </a:rPr>
              <a:t> </a:t>
            </a:r>
            <a:r>
              <a:rPr lang="de-DE" altLang="de-DE" sz="1600" dirty="0" smtClean="0">
                <a:solidFill>
                  <a:srgbClr val="FF6600"/>
                </a:solidFill>
              </a:rPr>
              <a:t>                                                                                                                    </a:t>
            </a:r>
            <a:r>
              <a:rPr lang="de-DE" altLang="de-DE" dirty="0" smtClean="0">
                <a:solidFill>
                  <a:srgbClr val="FF6600"/>
                </a:solidFill>
              </a:rPr>
              <a:t> </a:t>
            </a:r>
            <a:r>
              <a:rPr lang="de-DE" altLang="de-DE" b="1" dirty="0" err="1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 err="1">
                <a:solidFill>
                  <a:srgbClr val="FF6600"/>
                </a:solidFill>
              </a:rPr>
              <a:t>U</a:t>
            </a:r>
            <a:r>
              <a:rPr lang="de-DE" dirty="0" smtClean="0">
                <a:solidFill>
                  <a:srgbClr val="FF6600"/>
                </a:solidFill>
              </a:rPr>
              <a:t> = </a:t>
            </a:r>
            <a:r>
              <a:rPr lang="de-DE" b="1" dirty="0" smtClean="0">
                <a:solidFill>
                  <a:srgbClr val="FF6600"/>
                </a:solidFill>
              </a:rPr>
              <a:t>300 kWh  </a:t>
            </a:r>
          </a:p>
          <a:p>
            <a:r>
              <a:rPr lang="de-DE" dirty="0" smtClean="0"/>
              <a:t>also: </a:t>
            </a:r>
          </a:p>
          <a:p>
            <a:r>
              <a:rPr lang="de-DE" dirty="0"/>
              <a:t> </a:t>
            </a:r>
            <a:r>
              <a:rPr lang="de-DE" dirty="0" smtClean="0"/>
              <a:t>     Mindestabwärme = </a:t>
            </a:r>
            <a:r>
              <a:rPr lang="de-DE" dirty="0" smtClean="0">
                <a:solidFill>
                  <a:srgbClr val="FF6600"/>
                </a:solidFill>
              </a:rPr>
              <a:t>300</a:t>
            </a:r>
            <a:r>
              <a:rPr lang="de-DE" dirty="0" smtClean="0"/>
              <a:t>/</a:t>
            </a:r>
            <a:r>
              <a:rPr lang="de-DE" dirty="0" smtClean="0">
                <a:solidFill>
                  <a:srgbClr val="FF0000"/>
                </a:solidFill>
              </a:rPr>
              <a:t>900 =  1/</a:t>
            </a:r>
            <a:r>
              <a:rPr lang="de-DE" b="1" dirty="0" smtClean="0">
                <a:solidFill>
                  <a:srgbClr val="FF0000"/>
                </a:solidFill>
              </a:rPr>
              <a:t>3</a:t>
            </a:r>
            <a:r>
              <a:rPr lang="de-DE" dirty="0" smtClean="0">
                <a:solidFill>
                  <a:srgbClr val="FF0000"/>
                </a:solidFill>
              </a:rPr>
              <a:t> =  </a:t>
            </a:r>
            <a:r>
              <a:rPr lang="de-DE" sz="2000" b="1" dirty="0" smtClean="0">
                <a:solidFill>
                  <a:srgbClr val="FF0000"/>
                </a:solidFill>
              </a:rPr>
              <a:t>33%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smtClean="0"/>
              <a:t> der zugespeisten Wärme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3688863"/>
            <a:ext cx="8676964" cy="2970044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2.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GuD</a:t>
            </a:r>
            <a:r>
              <a:rPr lang="de-DE" dirty="0" smtClean="0"/>
              <a:t> </a:t>
            </a:r>
          </a:p>
          <a:p>
            <a:r>
              <a:rPr lang="de-DE" dirty="0" smtClean="0"/>
              <a:t>Entropie </a:t>
            </a:r>
            <a:r>
              <a:rPr lang="de-DE" altLang="de-DE" dirty="0"/>
              <a:t>Δ</a:t>
            </a:r>
            <a:r>
              <a:rPr lang="de-DE" altLang="de-DE" b="1" dirty="0"/>
              <a:t>S </a:t>
            </a:r>
            <a:r>
              <a:rPr lang="de-DE" dirty="0" smtClean="0"/>
              <a:t>bei einer </a:t>
            </a:r>
            <a:r>
              <a:rPr lang="de-DE" b="1" dirty="0" smtClean="0">
                <a:solidFill>
                  <a:srgbClr val="C00000"/>
                </a:solidFill>
              </a:rPr>
              <a:t>sehr heißen </a:t>
            </a:r>
            <a:r>
              <a:rPr lang="de-DE" dirty="0" smtClean="0"/>
              <a:t>Übergabe von </a:t>
            </a:r>
            <a:r>
              <a:rPr lang="de-DE" b="1" dirty="0" smtClean="0">
                <a:solidFill>
                  <a:srgbClr val="FF0000"/>
                </a:solidFill>
              </a:rPr>
              <a:t>900 kWh</a:t>
            </a:r>
            <a:r>
              <a:rPr lang="de-DE" dirty="0" smtClean="0"/>
              <a:t>: </a:t>
            </a: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800" dirty="0" smtClean="0"/>
              <a:t>    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         </a:t>
            </a:r>
            <a:r>
              <a:rPr lang="de-DE" u="sng" dirty="0" smtClean="0"/>
              <a:t>bei </a:t>
            </a:r>
            <a:r>
              <a:rPr lang="de-DE" altLang="de-DE" b="1" u="sng" dirty="0">
                <a:solidFill>
                  <a:srgbClr val="FF0000"/>
                </a:solidFill>
              </a:rPr>
              <a:t>T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=  </a:t>
            </a:r>
            <a:r>
              <a:rPr lang="de-DE" u="sng" dirty="0" smtClean="0"/>
              <a:t>1230 °C = </a:t>
            </a:r>
            <a:r>
              <a:rPr lang="de-DE" sz="2000" b="1" u="sng" dirty="0" smtClean="0">
                <a:solidFill>
                  <a:srgbClr val="C00000"/>
                </a:solidFill>
              </a:rPr>
              <a:t>1500 </a:t>
            </a:r>
            <a:r>
              <a:rPr lang="de-DE" u="sng" dirty="0" smtClean="0">
                <a:solidFill>
                  <a:srgbClr val="C00000"/>
                </a:solidFill>
              </a:rPr>
              <a:t>K</a:t>
            </a:r>
            <a:r>
              <a:rPr lang="de-DE" u="sng" dirty="0" smtClean="0"/>
              <a:t>  </a:t>
            </a:r>
            <a:r>
              <a:rPr lang="de-DE" dirty="0" smtClean="0"/>
              <a:t>:        </a:t>
            </a:r>
            <a:r>
              <a:rPr lang="de-DE" altLang="de-DE" dirty="0"/>
              <a:t>Δ</a:t>
            </a:r>
            <a:r>
              <a:rPr lang="de-DE" altLang="de-DE" b="1" dirty="0"/>
              <a:t>S = 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FF0000"/>
                </a:solidFill>
              </a:rPr>
              <a:t>Δ</a:t>
            </a:r>
            <a:r>
              <a:rPr lang="de-DE" altLang="de-DE" b="1" dirty="0">
                <a:solidFill>
                  <a:srgbClr val="FF0000"/>
                </a:solidFill>
              </a:rPr>
              <a:t>Q</a:t>
            </a:r>
            <a:r>
              <a:rPr lang="de-DE" altLang="de-DE" b="1" dirty="0"/>
              <a:t>/ </a:t>
            </a:r>
            <a:r>
              <a:rPr lang="de-DE" altLang="de-DE" b="1" dirty="0">
                <a:solidFill>
                  <a:srgbClr val="FF0000"/>
                </a:solidFill>
              </a:rPr>
              <a:t>T </a:t>
            </a:r>
            <a:r>
              <a:rPr lang="de-DE" altLang="de-DE" b="1" dirty="0" smtClean="0">
                <a:solidFill>
                  <a:srgbClr val="FF0000"/>
                </a:solidFill>
              </a:rPr>
              <a:t>   =  900 kWh / </a:t>
            </a:r>
            <a:r>
              <a:rPr lang="de-DE" altLang="de-DE" b="1" dirty="0" smtClean="0">
                <a:solidFill>
                  <a:srgbClr val="C00000"/>
                </a:solidFill>
              </a:rPr>
              <a:t>1500 K</a:t>
            </a:r>
            <a:r>
              <a:rPr lang="de-DE" altLang="de-DE" b="1" dirty="0" smtClean="0">
                <a:solidFill>
                  <a:srgbClr val="FF0000"/>
                </a:solidFill>
              </a:rPr>
              <a:t> =  </a:t>
            </a:r>
            <a:r>
              <a:rPr lang="de-DE" altLang="de-DE" b="1" dirty="0" smtClean="0"/>
              <a:t>3/5 </a:t>
            </a:r>
            <a:r>
              <a:rPr lang="de-DE" altLang="de-DE" sz="1200" dirty="0" smtClean="0"/>
              <a:t>[kWh/K]</a:t>
            </a:r>
            <a:r>
              <a:rPr lang="de-DE" altLang="de-DE" b="1" dirty="0" smtClean="0"/>
              <a:t>     </a:t>
            </a:r>
          </a:p>
          <a:p>
            <a:r>
              <a:rPr lang="de-DE" altLang="de-DE" b="1" dirty="0"/>
              <a:t> </a:t>
            </a:r>
            <a:r>
              <a:rPr lang="de-DE" altLang="de-DE" b="1" dirty="0" smtClean="0"/>
              <a:t>   </a:t>
            </a:r>
          </a:p>
          <a:p>
            <a:r>
              <a:rPr lang="de-DE" altLang="de-DE" b="1" dirty="0" smtClean="0"/>
              <a:t>  Gleiche  </a:t>
            </a:r>
            <a:r>
              <a:rPr lang="de-DE" dirty="0"/>
              <a:t>Entropie </a:t>
            </a:r>
            <a:r>
              <a:rPr lang="de-DE" altLang="de-DE" dirty="0" err="1"/>
              <a:t>Δ</a:t>
            </a:r>
            <a:r>
              <a:rPr lang="de-DE" altLang="de-DE" b="1" dirty="0" err="1"/>
              <a:t>S</a:t>
            </a:r>
            <a:r>
              <a:rPr lang="de-DE" altLang="de-DE" b="1" dirty="0"/>
              <a:t> </a:t>
            </a:r>
            <a:r>
              <a:rPr lang="de-DE" altLang="de-DE" b="1" dirty="0" smtClean="0"/>
              <a:t> </a:t>
            </a:r>
            <a:r>
              <a:rPr lang="de-DE" dirty="0" smtClean="0"/>
              <a:t>bei </a:t>
            </a:r>
            <a:r>
              <a:rPr lang="de-DE" dirty="0"/>
              <a:t>der </a:t>
            </a:r>
            <a:r>
              <a:rPr lang="de-DE" b="1" dirty="0" smtClean="0">
                <a:solidFill>
                  <a:srgbClr val="3333FF"/>
                </a:solidFill>
              </a:rPr>
              <a:t>kalten  </a:t>
            </a:r>
            <a:r>
              <a:rPr lang="de-DE" dirty="0"/>
              <a:t>Übergabe von </a:t>
            </a:r>
            <a:r>
              <a:rPr lang="de-DE" altLang="de-DE" b="1" dirty="0" err="1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 err="1">
                <a:solidFill>
                  <a:srgbClr val="FF6600"/>
                </a:solidFill>
              </a:rPr>
              <a:t>U</a:t>
            </a:r>
            <a:r>
              <a:rPr lang="de-DE" altLang="de-DE" b="1" baseline="-25000" dirty="0">
                <a:solidFill>
                  <a:srgbClr val="FF6600"/>
                </a:solidFill>
              </a:rPr>
              <a:t> 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altLang="de-DE" sz="800" b="1" dirty="0" smtClean="0"/>
              <a:t>    </a:t>
            </a:r>
          </a:p>
          <a:p>
            <a:r>
              <a:rPr lang="de-DE" altLang="de-DE" b="1" dirty="0"/>
              <a:t> </a:t>
            </a:r>
            <a:r>
              <a:rPr lang="de-DE" altLang="de-DE" b="1" dirty="0" smtClean="0"/>
              <a:t>                   </a:t>
            </a:r>
            <a:r>
              <a:rPr lang="de-DE" u="sng" dirty="0" smtClean="0"/>
              <a:t>bei </a:t>
            </a:r>
            <a:r>
              <a:rPr lang="de-DE" altLang="de-DE" b="1" u="sng" dirty="0">
                <a:solidFill>
                  <a:srgbClr val="3333FF"/>
                </a:solidFill>
              </a:rPr>
              <a:t>T</a:t>
            </a:r>
            <a:r>
              <a:rPr lang="de-DE" altLang="de-DE" b="1" u="sng" baseline="-25000" dirty="0">
                <a:solidFill>
                  <a:srgbClr val="3333FF"/>
                </a:solidFill>
              </a:rPr>
              <a:t>U</a:t>
            </a:r>
            <a:r>
              <a:rPr lang="de-DE" altLang="de-DE" u="sng" baseline="-25000" dirty="0">
                <a:solidFill>
                  <a:srgbClr val="3333FF"/>
                </a:solidFill>
              </a:rPr>
              <a:t> </a:t>
            </a:r>
            <a:r>
              <a:rPr lang="de-DE" altLang="de-DE" u="sng" baseline="-25000" dirty="0" smtClean="0">
                <a:solidFill>
                  <a:srgbClr val="FF6600"/>
                </a:solidFill>
              </a:rPr>
              <a:t> </a:t>
            </a:r>
            <a:r>
              <a:rPr lang="de-DE" altLang="de-DE" u="sng" dirty="0" smtClean="0"/>
              <a:t>= </a:t>
            </a:r>
            <a:r>
              <a:rPr lang="de-DE" u="sng" dirty="0" smtClean="0"/>
              <a:t>30 °C  </a:t>
            </a:r>
            <a:r>
              <a:rPr lang="de-DE" u="sng" dirty="0"/>
              <a:t>= </a:t>
            </a:r>
            <a:r>
              <a:rPr lang="de-DE" b="1" u="sng" dirty="0" smtClean="0">
                <a:solidFill>
                  <a:srgbClr val="3333FF"/>
                </a:solidFill>
              </a:rPr>
              <a:t>300 </a:t>
            </a:r>
            <a:r>
              <a:rPr lang="de-DE" b="1" u="sng" dirty="0">
                <a:solidFill>
                  <a:srgbClr val="3333FF"/>
                </a:solidFill>
              </a:rPr>
              <a:t>K</a:t>
            </a:r>
            <a:r>
              <a:rPr lang="de-DE" u="sng" dirty="0"/>
              <a:t>  </a:t>
            </a:r>
            <a:r>
              <a:rPr lang="de-DE" dirty="0"/>
              <a:t>:       </a:t>
            </a:r>
            <a:r>
              <a:rPr lang="de-DE" altLang="de-DE" dirty="0" smtClean="0"/>
              <a:t>Δ</a:t>
            </a:r>
            <a:r>
              <a:rPr lang="de-DE" altLang="de-DE" b="1" dirty="0" smtClean="0"/>
              <a:t>S </a:t>
            </a:r>
            <a:r>
              <a:rPr lang="de-DE" altLang="de-DE" b="1" dirty="0"/>
              <a:t>= </a:t>
            </a:r>
            <a:r>
              <a:rPr lang="de-DE" altLang="de-DE" b="1" dirty="0" smtClean="0"/>
              <a:t>0.6 </a:t>
            </a:r>
            <a:r>
              <a:rPr lang="de-DE" altLang="de-DE" sz="1200" dirty="0" smtClean="0"/>
              <a:t>[kWh/K]</a:t>
            </a:r>
            <a:r>
              <a:rPr lang="de-DE" altLang="de-DE" b="1" dirty="0" smtClean="0"/>
              <a:t> = </a:t>
            </a:r>
            <a:r>
              <a:rPr lang="de-DE" altLang="de-DE" dirty="0" smtClean="0"/>
              <a:t> </a:t>
            </a:r>
            <a:r>
              <a:rPr lang="de-DE" altLang="de-DE" b="1" dirty="0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>
                <a:solidFill>
                  <a:srgbClr val="FF6600"/>
                </a:solidFill>
              </a:rPr>
              <a:t>U</a:t>
            </a:r>
            <a:r>
              <a:rPr lang="de-DE" altLang="de-DE" b="1" dirty="0"/>
              <a:t>/ </a:t>
            </a:r>
            <a:r>
              <a:rPr lang="de-DE" altLang="de-DE" b="1" dirty="0" smtClean="0">
                <a:solidFill>
                  <a:srgbClr val="3333FF"/>
                </a:solidFill>
              </a:rPr>
              <a:t>300</a:t>
            </a:r>
            <a:r>
              <a:rPr lang="de-DE" altLang="de-DE" baseline="-25000" dirty="0" smtClean="0">
                <a:solidFill>
                  <a:srgbClr val="FF6600"/>
                </a:solidFill>
              </a:rPr>
              <a:t>   </a:t>
            </a:r>
            <a:r>
              <a:rPr lang="de-DE" altLang="de-DE" dirty="0" smtClean="0">
                <a:solidFill>
                  <a:srgbClr val="FF6600"/>
                </a:solidFill>
              </a:rPr>
              <a:t>mit </a:t>
            </a:r>
            <a:endParaRPr lang="de-DE" altLang="de-DE" sz="1600" dirty="0">
              <a:solidFill>
                <a:srgbClr val="FF6600"/>
              </a:solidFill>
            </a:endParaRPr>
          </a:p>
          <a:p>
            <a:r>
              <a:rPr lang="de-DE" altLang="de-DE" sz="500" dirty="0" smtClean="0">
                <a:solidFill>
                  <a:srgbClr val="FF6600"/>
                </a:solidFill>
              </a:rPr>
              <a:t>                                    </a:t>
            </a:r>
          </a:p>
          <a:p>
            <a:r>
              <a:rPr lang="de-DE" altLang="de-DE" sz="1600" dirty="0">
                <a:solidFill>
                  <a:srgbClr val="FF6600"/>
                </a:solidFill>
              </a:rPr>
              <a:t> </a:t>
            </a:r>
            <a:r>
              <a:rPr lang="de-DE" altLang="de-DE" sz="1600" dirty="0" smtClean="0">
                <a:solidFill>
                  <a:srgbClr val="FF6600"/>
                </a:solidFill>
              </a:rPr>
              <a:t>                                                                                                                    </a:t>
            </a:r>
            <a:r>
              <a:rPr lang="de-DE" altLang="de-DE" dirty="0" smtClean="0">
                <a:solidFill>
                  <a:srgbClr val="FF6600"/>
                </a:solidFill>
              </a:rPr>
              <a:t> </a:t>
            </a:r>
            <a:r>
              <a:rPr lang="de-DE" altLang="de-DE" b="1" dirty="0" err="1">
                <a:solidFill>
                  <a:srgbClr val="FF6600"/>
                </a:solidFill>
              </a:rPr>
              <a:t>ΔQ</a:t>
            </a:r>
            <a:r>
              <a:rPr lang="de-DE" altLang="de-DE" b="1" baseline="-25000" dirty="0" err="1">
                <a:solidFill>
                  <a:srgbClr val="FF6600"/>
                </a:solidFill>
              </a:rPr>
              <a:t>U</a:t>
            </a:r>
            <a:r>
              <a:rPr lang="de-DE" dirty="0" smtClean="0">
                <a:solidFill>
                  <a:srgbClr val="FF6600"/>
                </a:solidFill>
              </a:rPr>
              <a:t> = </a:t>
            </a:r>
            <a:r>
              <a:rPr lang="de-DE" b="1" dirty="0" smtClean="0">
                <a:solidFill>
                  <a:srgbClr val="FF6600"/>
                </a:solidFill>
              </a:rPr>
              <a:t>180 kWh  </a:t>
            </a:r>
          </a:p>
          <a:p>
            <a:r>
              <a:rPr lang="de-DE" dirty="0" smtClean="0"/>
              <a:t>also: </a:t>
            </a:r>
          </a:p>
          <a:p>
            <a:r>
              <a:rPr lang="de-DE" dirty="0"/>
              <a:t> </a:t>
            </a:r>
            <a:r>
              <a:rPr lang="de-DE" dirty="0" smtClean="0"/>
              <a:t>     Mindestabwärme = </a:t>
            </a:r>
            <a:r>
              <a:rPr lang="de-DE" b="1" dirty="0" smtClean="0">
                <a:solidFill>
                  <a:srgbClr val="FF6600"/>
                </a:solidFill>
              </a:rPr>
              <a:t>180</a:t>
            </a:r>
            <a:r>
              <a:rPr lang="de-DE" dirty="0" smtClean="0"/>
              <a:t>/</a:t>
            </a:r>
            <a:r>
              <a:rPr lang="de-DE" dirty="0" smtClean="0">
                <a:solidFill>
                  <a:srgbClr val="FF0000"/>
                </a:solidFill>
              </a:rPr>
              <a:t>900 =  2/</a:t>
            </a:r>
            <a:r>
              <a:rPr lang="de-DE" b="1" dirty="0" smtClean="0">
                <a:solidFill>
                  <a:srgbClr val="FF0000"/>
                </a:solidFill>
              </a:rPr>
              <a:t>10=  </a:t>
            </a:r>
            <a:r>
              <a:rPr lang="de-DE" sz="2000" b="1" dirty="0" smtClean="0">
                <a:solidFill>
                  <a:srgbClr val="FF0000"/>
                </a:solidFill>
              </a:rPr>
              <a:t>20%</a:t>
            </a: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smtClean="0"/>
              <a:t> der zugespeisten Wärme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4067944" y="1592796"/>
            <a:ext cx="3528392" cy="1908212"/>
            <a:chOff x="4067944" y="1592796"/>
            <a:chExt cx="3528392" cy="1908212"/>
          </a:xfrm>
        </p:grpSpPr>
        <p:cxnSp>
          <p:nvCxnSpPr>
            <p:cNvPr id="5" name="Gerade Verbindung mit Pfeil 4"/>
            <p:cNvCxnSpPr/>
            <p:nvPr/>
          </p:nvCxnSpPr>
          <p:spPr>
            <a:xfrm flipH="1">
              <a:off x="4788024" y="1592796"/>
              <a:ext cx="2808312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bgerundetes Rechteck 8"/>
            <p:cNvSpPr/>
            <p:nvPr/>
          </p:nvSpPr>
          <p:spPr>
            <a:xfrm>
              <a:off x="4067944" y="3140968"/>
              <a:ext cx="612068" cy="360040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/>
          <p:cNvSpPr/>
          <p:nvPr/>
        </p:nvSpPr>
        <p:spPr>
          <a:xfrm>
            <a:off x="0" y="116632"/>
            <a:ext cx="176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Zahlenbeispiele: </a:t>
            </a:r>
            <a:endParaRPr lang="de-DE" b="1" u="sng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2591780" y="4365104"/>
            <a:ext cx="4788532" cy="2232248"/>
            <a:chOff x="2591780" y="4365104"/>
            <a:chExt cx="4788532" cy="2232248"/>
          </a:xfrm>
        </p:grpSpPr>
        <p:cxnSp>
          <p:nvCxnSpPr>
            <p:cNvPr id="10" name="Gerade Verbindung mit Pfeil 9"/>
            <p:cNvCxnSpPr/>
            <p:nvPr/>
          </p:nvCxnSpPr>
          <p:spPr>
            <a:xfrm flipH="1">
              <a:off x="4499992" y="4689140"/>
              <a:ext cx="2880320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bgerundetes Rechteck 10"/>
            <p:cNvSpPr/>
            <p:nvPr/>
          </p:nvSpPr>
          <p:spPr>
            <a:xfrm>
              <a:off x="4175956" y="6237312"/>
              <a:ext cx="612068" cy="360040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2591780" y="4365104"/>
              <a:ext cx="792088" cy="3600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640763" y="179388"/>
            <a:ext cx="215900" cy="2254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42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797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/>
              <a:t>1.2  Die drei Ansätze zum thermodynamischen Heizen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7963" y="1196975"/>
            <a:ext cx="88201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1800" b="1"/>
              <a:t>1.  Strom Wärme Kopplung</a:t>
            </a:r>
            <a:r>
              <a:rPr lang="de-DE" altLang="de-DE" sz="1800"/>
              <a:t> beim Brennstoff-Einsatz: </a:t>
            </a:r>
            <a:r>
              <a:rPr lang="de-DE" altLang="de-DE" sz="1800" b="1"/>
              <a:t>KWK </a:t>
            </a:r>
            <a:br>
              <a:rPr lang="de-DE" altLang="de-DE" sz="1800" b="1"/>
            </a:br>
            <a:r>
              <a:rPr lang="de-DE" altLang="de-DE" sz="1800" b="1"/>
              <a:t> </a:t>
            </a:r>
            <a:r>
              <a:rPr lang="de-DE" altLang="de-DE" sz="1600"/>
              <a:t>Die Entropie Δ</a:t>
            </a:r>
            <a:r>
              <a:rPr lang="de-DE" altLang="de-DE" sz="1600" b="1"/>
              <a:t>S </a:t>
            </a:r>
            <a:r>
              <a:rPr lang="de-DE" altLang="de-DE" sz="1600"/>
              <a:t>wird</a:t>
            </a:r>
            <a:r>
              <a:rPr lang="de-DE" altLang="de-DE" sz="1600" b="1"/>
              <a:t> </a:t>
            </a:r>
            <a:r>
              <a:rPr lang="de-DE" altLang="de-DE" sz="1600" b="1">
                <a:solidFill>
                  <a:srgbClr val="990000"/>
                </a:solidFill>
              </a:rPr>
              <a:t>oberhalb</a:t>
            </a:r>
            <a:r>
              <a:rPr lang="de-DE" altLang="de-DE" sz="1600"/>
              <a:t> der Umgebungstemperatur </a:t>
            </a:r>
            <a:r>
              <a:rPr lang="de-DE" altLang="de-DE" sz="1600" b="1">
                <a:solidFill>
                  <a:srgbClr val="FF6600"/>
                </a:solidFill>
              </a:rPr>
              <a:t>T</a:t>
            </a:r>
            <a:r>
              <a:rPr lang="de-DE" altLang="de-DE" sz="1600" b="1" baseline="-25000">
                <a:solidFill>
                  <a:srgbClr val="FF6600"/>
                </a:solidFill>
              </a:rPr>
              <a:t>U</a:t>
            </a:r>
            <a:r>
              <a:rPr lang="de-DE" altLang="de-DE" sz="1600" b="1"/>
              <a:t> </a:t>
            </a:r>
            <a:r>
              <a:rPr lang="de-DE" altLang="de-DE" sz="1600"/>
              <a:t> an ein Kühlmittel  abgegeben. </a:t>
            </a:r>
            <a:br>
              <a:rPr lang="de-DE" altLang="de-DE" sz="1600"/>
            </a:br>
            <a:r>
              <a:rPr lang="de-DE" altLang="de-DE" sz="1600"/>
              <a:t> Das kostet Exergie für die Stromerzeugung,  aber man kann bei geeigneter Festlegung der </a:t>
            </a:r>
            <a:br>
              <a:rPr lang="de-DE" altLang="de-DE" sz="1600"/>
            </a:br>
            <a:r>
              <a:rPr lang="de-DE" altLang="de-DE" sz="1600"/>
              <a:t>  Abgabetemperatur mit dieser Wärme noch etwas anfangen, z.B.</a:t>
            </a:r>
            <a:r>
              <a:rPr lang="de-DE" altLang="de-DE" sz="1600">
                <a:solidFill>
                  <a:srgbClr val="990000"/>
                </a:solidFill>
              </a:rPr>
              <a:t> </a:t>
            </a:r>
            <a:r>
              <a:rPr lang="de-DE" altLang="de-DE" sz="1800" b="1">
                <a:solidFill>
                  <a:srgbClr val="990000"/>
                </a:solidFill>
              </a:rPr>
              <a:t>Heizen</a:t>
            </a:r>
            <a:r>
              <a:rPr lang="de-DE" altLang="de-DE" sz="1800" b="1"/>
              <a:t> </a:t>
            </a:r>
            <a:br>
              <a:rPr lang="de-DE" altLang="de-DE" sz="1800" b="1"/>
            </a:br>
            <a:r>
              <a:rPr lang="de-DE" altLang="de-DE" sz="1600"/>
              <a:t>   (oder auch </a:t>
            </a:r>
            <a:r>
              <a:rPr lang="de-DE" altLang="de-DE" sz="1600" b="1"/>
              <a:t>Kühlen </a:t>
            </a:r>
            <a:r>
              <a:rPr lang="de-DE" altLang="de-DE" sz="1600"/>
              <a:t>mit Absorber WP : KWKK)</a:t>
            </a:r>
          </a:p>
          <a:p>
            <a:pPr eaLnBrk="1" hangingPunct="1"/>
            <a:endParaRPr lang="de-DE" altLang="de-DE" sz="16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3068638"/>
            <a:ext cx="86423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 startAt="2"/>
            </a:pPr>
            <a:r>
              <a:rPr lang="de-DE" altLang="de-DE" sz="1800" b="1"/>
              <a:t>Strom Wärme Kopplung</a:t>
            </a:r>
            <a:r>
              <a:rPr lang="de-DE" altLang="de-DE" sz="1800"/>
              <a:t> beim Stromeinsatz: </a:t>
            </a:r>
            <a:r>
              <a:rPr lang="de-DE" altLang="de-DE" sz="1800" b="1"/>
              <a:t>Wärmepumpe</a:t>
            </a:r>
            <a:br>
              <a:rPr lang="de-DE" altLang="de-DE" sz="1800" b="1"/>
            </a:br>
            <a:r>
              <a:rPr lang="de-DE" altLang="de-DE" sz="1800" b="1"/>
              <a:t> </a:t>
            </a:r>
            <a:r>
              <a:rPr lang="de-DE" altLang="de-DE" sz="1600" b="1">
                <a:solidFill>
                  <a:srgbClr val="FF6600"/>
                </a:solidFill>
              </a:rPr>
              <a:t>Anergie</a:t>
            </a:r>
            <a:r>
              <a:rPr lang="de-DE" altLang="de-DE" sz="1600"/>
              <a:t> </a:t>
            </a:r>
            <a:r>
              <a:rPr lang="de-DE" altLang="de-DE" sz="1600" b="1">
                <a:solidFill>
                  <a:srgbClr val="FF6600"/>
                </a:solidFill>
              </a:rPr>
              <a:t>ΔQ</a:t>
            </a:r>
            <a:r>
              <a:rPr lang="de-DE" altLang="de-DE" sz="1600" b="1" baseline="-25000">
                <a:solidFill>
                  <a:srgbClr val="FF6600"/>
                </a:solidFill>
              </a:rPr>
              <a:t>U</a:t>
            </a:r>
            <a:r>
              <a:rPr lang="de-DE" altLang="de-DE" sz="1600" b="1">
                <a:solidFill>
                  <a:srgbClr val="FF6600"/>
                </a:solidFill>
              </a:rPr>
              <a:t> </a:t>
            </a:r>
            <a:r>
              <a:rPr lang="de-DE" altLang="de-DE" sz="1600"/>
              <a:t> aus der Umgebung entnehmen,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600"/>
              <a:t>       </a:t>
            </a:r>
            <a:r>
              <a:rPr lang="de-DE" altLang="de-DE" sz="1600" b="1">
                <a:solidFill>
                  <a:srgbClr val="0000FF"/>
                </a:solidFill>
              </a:rPr>
              <a:t>reine Exergie</a:t>
            </a:r>
            <a:r>
              <a:rPr lang="de-DE" altLang="de-DE" sz="1600"/>
              <a:t> in Form mechanischer oder elektrische Energie </a:t>
            </a:r>
            <a:r>
              <a:rPr lang="de-DE" altLang="de-DE" sz="1600" b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ΔE</a:t>
            </a:r>
            <a:r>
              <a:rPr lang="de-DE" altLang="de-DE" sz="1600"/>
              <a:t> hinzugeben, </a:t>
            </a:r>
            <a:br>
              <a:rPr lang="de-DE" altLang="de-DE" sz="1600"/>
            </a:br>
            <a:r>
              <a:rPr lang="de-DE" altLang="de-DE" sz="1600"/>
              <a:t>und dann die Wärmemenge </a:t>
            </a:r>
            <a:r>
              <a:rPr lang="de-DE" altLang="de-DE" sz="1600" b="1">
                <a:solidFill>
                  <a:srgbClr val="FF0000"/>
                </a:solidFill>
              </a:rPr>
              <a:t>ΔQ </a:t>
            </a:r>
            <a:r>
              <a:rPr lang="de-DE" altLang="de-DE" sz="1600"/>
              <a:t>  auf einem höheren Temperaturniveau </a:t>
            </a:r>
            <a:r>
              <a:rPr lang="de-DE" altLang="de-DE" sz="1600" b="1">
                <a:solidFill>
                  <a:srgbClr val="FF0000"/>
                </a:solidFill>
              </a:rPr>
              <a:t>T</a:t>
            </a:r>
            <a:r>
              <a:rPr lang="de-DE" altLang="de-DE" sz="1600"/>
              <a:t>  (e.g.) zu   </a:t>
            </a:r>
            <a:r>
              <a:rPr lang="de-DE" altLang="de-DE" sz="1600" b="1">
                <a:solidFill>
                  <a:srgbClr val="FF0000"/>
                </a:solidFill>
              </a:rPr>
              <a:t>Heizzwecken</a:t>
            </a:r>
            <a:r>
              <a:rPr lang="de-DE" altLang="de-DE" sz="1600"/>
              <a:t> nutzen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8569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de-DE" altLang="de-DE" sz="1800" b="1"/>
              <a:t>3.</a:t>
            </a:r>
            <a:r>
              <a:rPr lang="de-DE" altLang="de-DE" sz="1800"/>
              <a:t> Das </a:t>
            </a:r>
            <a:r>
              <a:rPr lang="de-DE" altLang="de-DE" sz="1800" b="1"/>
              <a:t>Auskommen mit kleinen Temperaturdifferenzen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de-DE" sz="1800" b="1"/>
              <a:t>    </a:t>
            </a:r>
            <a:r>
              <a:rPr lang="de-DE" altLang="de-DE" sz="1600"/>
              <a:t>bei der </a:t>
            </a:r>
            <a:r>
              <a:rPr lang="de-DE" altLang="de-DE" sz="1600" b="1">
                <a:solidFill>
                  <a:srgbClr val="CC6600"/>
                </a:solidFill>
              </a:rPr>
              <a:t>KWK</a:t>
            </a:r>
            <a:r>
              <a:rPr lang="de-DE" altLang="de-DE" sz="1600"/>
              <a:t>, im </a:t>
            </a:r>
            <a:r>
              <a:rPr lang="de-DE" altLang="de-DE" sz="1600" b="1">
                <a:solidFill>
                  <a:srgbClr val="FF3300"/>
                </a:solidFill>
              </a:rPr>
              <a:t>Wärmepumpe</a:t>
            </a:r>
            <a:r>
              <a:rPr lang="de-DE" altLang="de-DE" sz="1600">
                <a:solidFill>
                  <a:srgbClr val="FF3300"/>
                </a:solidFill>
              </a:rPr>
              <a:t>n</a:t>
            </a:r>
            <a:r>
              <a:rPr lang="de-DE" altLang="de-DE" sz="1600"/>
              <a:t>prozess,  </a:t>
            </a:r>
            <a:r>
              <a:rPr lang="de-DE" altLang="de-DE" sz="1800"/>
              <a:t>und vor allem</a:t>
            </a:r>
            <a:endParaRPr lang="de-DE" altLang="de-DE" sz="1600"/>
          </a:p>
          <a:p>
            <a:pPr eaLnBrk="1" hangingPunct="1">
              <a:lnSpc>
                <a:spcPct val="115000"/>
              </a:lnSpc>
            </a:pPr>
            <a:r>
              <a:rPr lang="de-DE" altLang="de-DE" sz="1600"/>
              <a:t>    bei der Wärmeübertragung: </a:t>
            </a:r>
            <a:r>
              <a:rPr lang="de-DE" altLang="de-DE" sz="1600" b="1">
                <a:solidFill>
                  <a:srgbClr val="0033CC"/>
                </a:solidFill>
              </a:rPr>
              <a:t>Flächenheizung</a:t>
            </a:r>
            <a:r>
              <a:rPr lang="de-DE" altLang="de-DE" sz="1600"/>
              <a:t>,</a:t>
            </a:r>
            <a:br>
              <a:rPr lang="de-DE" altLang="de-DE" sz="1600"/>
            </a:br>
            <a:r>
              <a:rPr lang="de-DE" altLang="de-DE" sz="1600"/>
              <a:t>                                               </a:t>
            </a:r>
            <a:r>
              <a:rPr lang="de-DE" altLang="de-DE" sz="1600">
                <a:solidFill>
                  <a:srgbClr val="0033CC"/>
                </a:solidFill>
              </a:rPr>
              <a:t> </a:t>
            </a:r>
            <a:r>
              <a:rPr lang="de-DE" altLang="de-DE" sz="1600" b="1">
                <a:solidFill>
                  <a:srgbClr val="0033CC"/>
                </a:solidFill>
              </a:rPr>
              <a:t>Aufheizen</a:t>
            </a:r>
            <a:r>
              <a:rPr lang="de-DE" altLang="de-DE" sz="1600">
                <a:solidFill>
                  <a:srgbClr val="0033CC"/>
                </a:solidFill>
              </a:rPr>
              <a:t> </a:t>
            </a:r>
            <a:r>
              <a:rPr lang="de-DE" altLang="de-DE" sz="1600"/>
              <a:t>statt  „isothermer Wärmeabgabe“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/>
              <a:t>1.2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640763" y="179388"/>
            <a:ext cx="215900" cy="2254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58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40024" y="260648"/>
            <a:ext cx="6056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 dirty="0"/>
              <a:t>1.3   Die zum Heizen notwendige Exergie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461" y="6550223"/>
            <a:ext cx="6805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dirty="0"/>
              <a:t>T</a:t>
            </a:r>
            <a:r>
              <a:rPr lang="de-DE" altLang="de-DE" sz="1200" baseline="-25000" dirty="0"/>
              <a:t>außen </a:t>
            </a:r>
            <a:r>
              <a:rPr lang="de-DE" altLang="de-DE" sz="1200" dirty="0"/>
              <a:t> </a:t>
            </a:r>
            <a:r>
              <a:rPr lang="de-DE" altLang="de-DE" sz="1200" dirty="0" err="1"/>
              <a:t>bzw</a:t>
            </a:r>
            <a:r>
              <a:rPr lang="de-DE" altLang="de-DE" sz="1200" baseline="-25000" dirty="0"/>
              <a:t> </a:t>
            </a:r>
            <a:r>
              <a:rPr lang="de-DE" altLang="de-DE" sz="1200" dirty="0" err="1"/>
              <a:t>T</a:t>
            </a:r>
            <a:r>
              <a:rPr lang="de-DE" altLang="de-DE" sz="1200" baseline="-25000" dirty="0" err="1"/>
              <a:t>außen2</a:t>
            </a:r>
            <a:r>
              <a:rPr lang="de-DE" altLang="de-DE" sz="1200" dirty="0"/>
              <a:t> = Umgebungstemperatur für die Wärmepumpe in Heizperiode bzw. im Gesamtjahr</a:t>
            </a:r>
          </a:p>
          <a:p>
            <a:pPr eaLnBrk="1" hangingPunct="1"/>
            <a:r>
              <a:rPr lang="de-DE" altLang="de-DE" sz="800" dirty="0"/>
              <a:t> 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1438" y="80963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/>
              <a:t>1.3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277018" y="944724"/>
            <a:ext cx="8579458" cy="4801314"/>
            <a:chOff x="277018" y="1075958"/>
            <a:chExt cx="8579458" cy="4801314"/>
          </a:xfrm>
        </p:grpSpPr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77018" y="1075958"/>
              <a:ext cx="8579458" cy="480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1800" b="1" u="sng" dirty="0" err="1"/>
                <a:t>Mindest</a:t>
              </a:r>
              <a:r>
                <a:rPr lang="de-DE" altLang="de-DE" sz="1800" b="1" u="sng" dirty="0"/>
                <a:t> - Exergie </a:t>
              </a:r>
              <a:r>
                <a:rPr lang="de-DE" altLang="de-DE" sz="1800" b="1" u="sng" dirty="0" smtClean="0"/>
                <a:t>für </a:t>
              </a:r>
              <a:r>
                <a:rPr lang="de-DE" altLang="de-DE" sz="1800" b="1" u="sng" dirty="0"/>
                <a:t>die drei thermischen Grundaufgaben:</a:t>
              </a:r>
            </a:p>
            <a:p>
              <a:pPr eaLnBrk="1" hangingPunct="1"/>
              <a:endParaRPr lang="de-DE" altLang="de-DE" sz="1800" b="1" u="sng" dirty="0"/>
            </a:p>
            <a:p>
              <a:pPr eaLnBrk="1" hangingPunct="1"/>
              <a:r>
                <a:rPr lang="de-DE" altLang="de-DE" sz="1600" dirty="0"/>
                <a:t>      </a:t>
              </a:r>
              <a:r>
                <a:rPr lang="de-DE" altLang="de-DE" sz="2000" b="1" dirty="0"/>
                <a:t>1. Ausgleich der </a:t>
              </a:r>
              <a:r>
                <a:rPr lang="de-DE" altLang="de-DE" sz="2000" b="1" u="sng" dirty="0"/>
                <a:t>Transmissionsverluste</a:t>
              </a:r>
              <a:r>
                <a:rPr lang="de-DE" altLang="de-DE" sz="2000" b="1" dirty="0"/>
                <a:t> </a:t>
              </a:r>
              <a:r>
                <a:rPr lang="de-DE" altLang="de-DE" sz="2000" b="1" dirty="0">
                  <a:solidFill>
                    <a:srgbClr val="0000FF"/>
                  </a:solidFill>
                </a:rPr>
                <a:t>Q</a:t>
              </a:r>
              <a:r>
                <a:rPr lang="de-DE" altLang="de-DE" sz="2000" b="1" baseline="-25000" dirty="0">
                  <a:solidFill>
                    <a:srgbClr val="0000FF"/>
                  </a:solidFill>
                </a:rPr>
                <a:t>T</a:t>
              </a:r>
              <a:r>
                <a:rPr lang="de-DE" altLang="de-DE" sz="2000" dirty="0"/>
                <a:t>  </a:t>
              </a:r>
              <a:r>
                <a:rPr lang="de-DE" altLang="de-DE" sz="2400" dirty="0"/>
                <a:t/>
              </a:r>
              <a:br>
                <a:rPr lang="de-DE" altLang="de-DE" sz="2400" dirty="0"/>
              </a:br>
              <a:r>
                <a:rPr lang="de-DE" altLang="de-DE" sz="1800" dirty="0"/>
                <a:t>          </a:t>
              </a:r>
              <a:r>
                <a:rPr lang="de-DE" altLang="de-DE" sz="1600" b="1" dirty="0">
                  <a:solidFill>
                    <a:srgbClr val="0000FF"/>
                  </a:solidFill>
                </a:rPr>
                <a:t>Temperatur </a:t>
              </a:r>
              <a:r>
                <a:rPr lang="de-DE" altLang="de-DE" sz="1600" b="1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de-DE" altLang="de-DE" sz="1600" b="1" baseline="-30000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innen </a:t>
              </a:r>
              <a:r>
                <a:rPr lang="de-DE" altLang="de-DE" sz="1600" b="1" baseline="-30000" dirty="0" smtClean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altLang="de-DE" sz="1600" b="1" dirty="0" smtClean="0">
                  <a:solidFill>
                    <a:srgbClr val="0000FF"/>
                  </a:solidFill>
                </a:rPr>
                <a:t>halten</a:t>
              </a:r>
              <a:r>
                <a:rPr lang="de-DE" altLang="de-DE" sz="1600" dirty="0" smtClean="0"/>
                <a:t> </a:t>
              </a:r>
              <a:r>
                <a:rPr lang="de-DE" altLang="de-DE" sz="1600" dirty="0"/>
                <a:t>bei ca. </a:t>
              </a:r>
              <a:r>
                <a:rPr lang="de-DE" altLang="de-DE" sz="1600" dirty="0">
                  <a:solidFill>
                    <a:srgbClr val="0000FF"/>
                  </a:solidFill>
                </a:rPr>
                <a:t>20 °C</a:t>
              </a:r>
            </a:p>
            <a:p>
              <a:pPr eaLnBrk="1" hangingPunct="1"/>
              <a:r>
                <a:rPr lang="de-DE" altLang="de-DE" sz="800" dirty="0"/>
                <a:t>           </a:t>
              </a:r>
              <a:r>
                <a:rPr lang="de-DE" altLang="de-DE" sz="800" dirty="0" smtClean="0"/>
                <a:t> </a:t>
              </a:r>
              <a:endParaRPr lang="de-DE" altLang="de-DE" sz="1800" dirty="0"/>
            </a:p>
            <a:p>
              <a:pPr eaLnBrk="1" hangingPunct="1"/>
              <a:r>
                <a:rPr lang="de-DE" altLang="de-DE" sz="1800" dirty="0"/>
                <a:t>                       </a:t>
              </a:r>
              <a:r>
                <a:rPr lang="de-DE" altLang="de-DE" sz="1800" dirty="0" smtClean="0"/>
                <a:t>                                                      </a:t>
              </a:r>
              <a:r>
                <a:rPr lang="de-DE" altLang="de-DE" sz="1800" b="1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E</a:t>
              </a:r>
              <a:r>
                <a:rPr lang="de-DE" altLang="de-DE" sz="1800" b="1" baseline="-300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de-DE" altLang="de-DE" sz="1800" dirty="0" smtClean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de-DE" altLang="de-DE" sz="1800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= </a:t>
              </a:r>
              <a:r>
                <a:rPr lang="de-DE" altLang="de-DE" sz="1800" b="1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de-DE" altLang="de-DE" sz="1800" b="1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de-DE" altLang="de-DE" sz="1800" b="1" baseline="-30000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innen</a:t>
              </a:r>
              <a:r>
                <a:rPr lang="de-DE" altLang="de-DE" sz="1800" b="1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– T</a:t>
              </a:r>
              <a:r>
                <a:rPr lang="de-DE" altLang="de-DE" sz="1800" b="1" baseline="-30000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außen</a:t>
              </a:r>
              <a:r>
                <a:rPr lang="de-DE" altLang="de-DE" sz="1800" b="1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) /</a:t>
              </a:r>
              <a:r>
                <a:rPr lang="de-DE" altLang="de-DE" sz="1800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de-DE" altLang="de-DE" sz="1800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de-DE" altLang="de-DE" sz="1800" baseline="-30000" dirty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innen</a:t>
              </a:r>
              <a:r>
                <a:rPr lang="de-DE" altLang="de-DE" sz="1800" b="1" dirty="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 * </a:t>
              </a:r>
              <a:r>
                <a:rPr lang="de-DE" altLang="de-DE" sz="1800" b="1" dirty="0" smtClean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Q</a:t>
              </a:r>
              <a:r>
                <a:rPr lang="de-DE" altLang="de-DE" sz="1800" b="1" baseline="-30000" dirty="0" smtClean="0">
                  <a:solidFill>
                    <a:srgbClr val="0000FF"/>
                  </a:solidFill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de-DE" altLang="de-DE" sz="1800" dirty="0" smtClean="0"/>
                <a:t> </a:t>
              </a:r>
              <a:endParaRPr lang="de-DE" altLang="de-DE" sz="1800" dirty="0"/>
            </a:p>
            <a:p>
              <a:pPr eaLnBrk="1" hangingPunct="1"/>
              <a:r>
                <a:rPr lang="de-DE" altLang="de-DE" sz="1800" dirty="0"/>
                <a:t>     </a:t>
              </a:r>
            </a:p>
            <a:p>
              <a:pPr eaLnBrk="1" hangingPunct="1"/>
              <a:r>
                <a:rPr lang="de-DE" altLang="de-DE" sz="1600" dirty="0"/>
                <a:t>      </a:t>
              </a:r>
              <a:r>
                <a:rPr lang="de-DE" altLang="de-DE" sz="2000" b="1" dirty="0"/>
                <a:t>2.</a:t>
              </a:r>
              <a:r>
                <a:rPr lang="de-DE" altLang="de-DE" sz="2000" b="1" u="sng" dirty="0"/>
                <a:t> Lüftungswärme</a:t>
              </a:r>
              <a:r>
                <a:rPr lang="de-DE" altLang="de-DE" sz="2000" dirty="0"/>
                <a:t> </a:t>
              </a:r>
              <a:r>
                <a:rPr lang="de-DE" altLang="de-DE" sz="2000" b="1" dirty="0"/>
                <a:t>Q</a:t>
              </a:r>
              <a:r>
                <a:rPr lang="de-DE" altLang="de-DE" sz="2000" b="1" baseline="-25000" dirty="0"/>
                <a:t>L</a:t>
              </a:r>
              <a:r>
                <a:rPr lang="de-DE" altLang="de-DE" sz="2000" dirty="0"/>
                <a:t> aufbringen</a:t>
              </a:r>
              <a:r>
                <a:rPr lang="de-DE" altLang="de-DE" sz="1800" dirty="0"/>
                <a:t>,</a:t>
              </a:r>
              <a:br>
                <a:rPr lang="de-DE" altLang="de-DE" sz="1800" dirty="0"/>
              </a:br>
              <a:r>
                <a:rPr lang="de-DE" altLang="de-DE" sz="1600" dirty="0"/>
                <a:t>          zur </a:t>
              </a:r>
              <a:r>
                <a:rPr lang="de-DE" altLang="de-DE" sz="1600" b="1" u="sng" dirty="0">
                  <a:solidFill>
                    <a:srgbClr val="FF0000"/>
                  </a:solidFill>
                </a:rPr>
                <a:t>Aufwärmung</a:t>
              </a:r>
              <a:r>
                <a:rPr lang="de-DE" altLang="de-DE" sz="1600" b="1" dirty="0">
                  <a:solidFill>
                    <a:srgbClr val="FF0000"/>
                  </a:solidFill>
                </a:rPr>
                <a:t> </a:t>
              </a:r>
              <a:r>
                <a:rPr lang="de-DE" altLang="de-DE" sz="1600" dirty="0"/>
                <a:t>von Frischluft von ca. 0° auf ca. </a:t>
              </a:r>
              <a:r>
                <a:rPr lang="de-DE" altLang="de-DE" sz="1600" dirty="0" err="1">
                  <a:solidFill>
                    <a:srgbClr val="0000FF"/>
                  </a:solidFill>
                </a:rPr>
                <a:t>20°C</a:t>
              </a:r>
              <a:endParaRPr lang="de-DE" altLang="de-DE" sz="1600" dirty="0">
                <a:solidFill>
                  <a:srgbClr val="0000FF"/>
                </a:solidFill>
              </a:endParaRPr>
            </a:p>
            <a:p>
              <a:pPr eaLnBrk="1" hangingPunct="1"/>
              <a:r>
                <a:rPr lang="de-DE" altLang="de-DE" sz="800" dirty="0" smtClean="0"/>
                <a:t>   </a:t>
              </a:r>
              <a:endParaRPr lang="de-DE" altLang="de-DE" sz="1800" dirty="0"/>
            </a:p>
            <a:p>
              <a:pPr eaLnBrk="1" hangingPunct="1"/>
              <a:r>
                <a:rPr lang="de-DE" altLang="de-DE" sz="1800" b="1" dirty="0" smtClean="0">
                  <a:solidFill>
                    <a:srgbClr val="000000"/>
                  </a:solidFill>
                  <a:cs typeface="Times New Roman" pitchFamily="18" charset="0"/>
                </a:rPr>
                <a:t>                                                              E</a:t>
              </a:r>
              <a:r>
                <a:rPr lang="de-DE" altLang="de-DE" sz="1800" b="1" baseline="-30000" dirty="0" smtClean="0">
                  <a:solidFill>
                    <a:srgbClr val="000000"/>
                  </a:solidFill>
                  <a:cs typeface="Times New Roman" pitchFamily="18" charset="0"/>
                </a:rPr>
                <a:t>L</a:t>
              </a:r>
              <a:r>
                <a:rPr lang="de-DE" altLang="de-DE" sz="1800" dirty="0" smtClean="0">
                  <a:solidFill>
                    <a:srgbClr val="000000"/>
                  </a:solidFill>
                  <a:cs typeface="Times New Roman" pitchFamily="18" charset="0"/>
                </a:rPr>
                <a:t> =   </a:t>
              </a:r>
              <a:r>
                <a:rPr lang="de-DE" altLang="de-DE" sz="1200" b="1" dirty="0" smtClean="0">
                  <a:solidFill>
                    <a:srgbClr val="FF0000"/>
                  </a:solidFill>
                  <a:cs typeface="Times New Roman" pitchFamily="18" charset="0"/>
                </a:rPr>
                <a:t>ca</a:t>
              </a:r>
              <a:r>
                <a:rPr lang="de-DE" altLang="de-DE" sz="1800" dirty="0" smtClean="0">
                  <a:solidFill>
                    <a:srgbClr val="000000"/>
                  </a:solidFill>
                  <a:cs typeface="Times New Roman" pitchFamily="18" charset="0"/>
                </a:rPr>
                <a:t>. </a:t>
              </a:r>
              <a:r>
                <a:rPr lang="de-DE" altLang="de-DE" sz="1800" b="1" dirty="0" smtClean="0">
                  <a:solidFill>
                    <a:srgbClr val="FF0000"/>
                  </a:solidFill>
                  <a:cs typeface="Times New Roman" pitchFamily="18" charset="0"/>
                </a:rPr>
                <a:t>0.5</a:t>
              </a:r>
              <a:r>
                <a:rPr lang="de-DE" altLang="de-DE" sz="1800" b="1" baseline="-25000" dirty="0" smtClean="0">
                  <a:solidFill>
                    <a:srgbClr val="FF0000"/>
                  </a:solidFill>
                  <a:cs typeface="Times New Roman" pitchFamily="18" charset="0"/>
                </a:rPr>
                <a:t>+</a:t>
              </a:r>
              <a:r>
                <a:rPr lang="de-DE" altLang="de-DE" sz="1800" b="1" dirty="0" smtClean="0">
                  <a:solidFill>
                    <a:srgbClr val="FF0000"/>
                  </a:solidFill>
                  <a:cs typeface="Times New Roman" pitchFamily="18" charset="0"/>
                </a:rPr>
                <a:t> * </a:t>
              </a:r>
              <a:r>
                <a:rPr lang="de-DE" altLang="de-DE" sz="1800" dirty="0" smtClean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(</a:t>
              </a:r>
              <a:r>
                <a:rPr lang="de-DE" altLang="de-DE" sz="1800" b="1" dirty="0">
                  <a:solidFill>
                    <a:srgbClr val="0000FF"/>
                  </a:solidFill>
                  <a:cs typeface="Times New Roman" pitchFamily="18" charset="0"/>
                </a:rPr>
                <a:t>T</a:t>
              </a:r>
              <a:r>
                <a:rPr lang="de-DE" altLang="de-DE" sz="1800" b="1" baseline="-30000" dirty="0">
                  <a:solidFill>
                    <a:srgbClr val="0000FF"/>
                  </a:solidFill>
                  <a:cs typeface="Times New Roman" pitchFamily="18" charset="0"/>
                </a:rPr>
                <a:t>innen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 – T</a:t>
              </a:r>
              <a:r>
                <a:rPr lang="de-DE" altLang="de-DE" sz="1800" b="1" baseline="-30000" dirty="0">
                  <a:solidFill>
                    <a:srgbClr val="000000"/>
                  </a:solidFill>
                  <a:cs typeface="Times New Roman" pitchFamily="18" charset="0"/>
                </a:rPr>
                <a:t>außen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) /</a:t>
              </a:r>
              <a:r>
                <a:rPr lang="de-DE" altLang="de-DE" sz="18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800" dirty="0">
                  <a:solidFill>
                    <a:srgbClr val="0000FF"/>
                  </a:solidFill>
                  <a:cs typeface="Times New Roman" pitchFamily="18" charset="0"/>
                </a:rPr>
                <a:t>T</a:t>
              </a:r>
              <a:r>
                <a:rPr lang="de-DE" altLang="de-DE" sz="1800" baseline="-30000" dirty="0">
                  <a:solidFill>
                    <a:srgbClr val="0000FF"/>
                  </a:solidFill>
                  <a:cs typeface="Times New Roman" pitchFamily="18" charset="0"/>
                </a:rPr>
                <a:t>innen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  * </a:t>
              </a:r>
              <a:r>
                <a:rPr lang="de-DE" altLang="de-DE" sz="1800" b="1" dirty="0" smtClean="0">
                  <a:solidFill>
                    <a:srgbClr val="0000FF"/>
                  </a:solidFill>
                  <a:cs typeface="Times New Roman" pitchFamily="18" charset="0"/>
                </a:rPr>
                <a:t>Q</a:t>
              </a:r>
              <a:r>
                <a:rPr lang="de-DE" altLang="de-DE" sz="1800" b="1" baseline="-30000" dirty="0" smtClean="0">
                  <a:solidFill>
                    <a:srgbClr val="0000FF"/>
                  </a:solidFill>
                  <a:cs typeface="Times New Roman" pitchFamily="18" charset="0"/>
                </a:rPr>
                <a:t>L</a:t>
              </a:r>
              <a:r>
                <a:rPr lang="de-DE" altLang="de-DE" sz="1800" dirty="0" smtClean="0">
                  <a:solidFill>
                    <a:srgbClr val="0000FF"/>
                  </a:solidFill>
                </a:rPr>
                <a:t> </a:t>
              </a:r>
              <a:r>
                <a:rPr lang="de-DE" altLang="de-DE" sz="1800" dirty="0" smtClean="0"/>
                <a:t> </a:t>
              </a:r>
              <a:endParaRPr lang="de-DE" altLang="de-DE" sz="1800" dirty="0"/>
            </a:p>
            <a:p>
              <a:pPr eaLnBrk="1" hangingPunct="1"/>
              <a:endParaRPr lang="de-DE" altLang="de-DE" sz="1800" dirty="0"/>
            </a:p>
            <a:p>
              <a:pPr eaLnBrk="1" hangingPunct="1"/>
              <a:r>
                <a:rPr lang="de-DE" altLang="de-DE" sz="2000" b="1" dirty="0"/>
                <a:t>    3.</a:t>
              </a:r>
              <a:r>
                <a:rPr lang="de-DE" altLang="de-DE" sz="2000" dirty="0"/>
                <a:t>  </a:t>
              </a:r>
              <a:r>
                <a:rPr lang="de-DE" altLang="de-DE" sz="2000" b="1" u="sng" dirty="0"/>
                <a:t>Warmwasser </a:t>
              </a:r>
              <a:r>
                <a:rPr lang="de-DE" altLang="de-DE" sz="2000" dirty="0"/>
                <a:t>- Wärme </a:t>
              </a:r>
              <a:r>
                <a:rPr lang="de-DE" altLang="de-DE" sz="2000" b="1" dirty="0"/>
                <a:t>Q</a:t>
              </a:r>
              <a:r>
                <a:rPr lang="de-DE" altLang="de-DE" sz="2000" b="1" baseline="-25000" dirty="0"/>
                <a:t>W</a:t>
              </a:r>
              <a:r>
                <a:rPr lang="de-DE" altLang="de-DE" sz="2000" dirty="0"/>
                <a:t> liefern</a:t>
              </a:r>
              <a:r>
                <a:rPr lang="de-DE" altLang="de-DE" sz="1800" dirty="0"/>
                <a:t>, </a:t>
              </a:r>
              <a:br>
                <a:rPr lang="de-DE" altLang="de-DE" sz="1800" dirty="0"/>
              </a:br>
              <a:r>
                <a:rPr lang="de-DE" altLang="de-DE" sz="1800" dirty="0"/>
                <a:t>           Trinkwasser </a:t>
              </a:r>
              <a:r>
                <a:rPr lang="de-DE" altLang="de-DE" sz="1800" b="1" u="sng" dirty="0">
                  <a:solidFill>
                    <a:srgbClr val="FF0000"/>
                  </a:solidFill>
                </a:rPr>
                <a:t>aufwärmen</a:t>
              </a:r>
              <a:r>
                <a:rPr lang="de-DE" altLang="de-DE" sz="1800" dirty="0"/>
                <a:t> von </a:t>
              </a:r>
              <a:r>
                <a:rPr lang="de-DE" altLang="de-DE" sz="1800" dirty="0">
                  <a:solidFill>
                    <a:srgbClr val="7030A0"/>
                  </a:solidFill>
                </a:rPr>
                <a:t>ca. 15 °C </a:t>
              </a:r>
              <a:r>
                <a:rPr lang="de-DE" altLang="de-DE" sz="1800" dirty="0"/>
                <a:t>auf ca. </a:t>
              </a:r>
              <a:r>
                <a:rPr lang="de-DE" altLang="de-DE" sz="1800" dirty="0">
                  <a:solidFill>
                    <a:srgbClr val="C00000"/>
                  </a:solidFill>
                </a:rPr>
                <a:t>50-60 °C</a:t>
              </a:r>
              <a:r>
                <a:rPr lang="de-DE" altLang="de-DE" sz="1800" dirty="0"/>
                <a:t>, </a:t>
              </a:r>
            </a:p>
            <a:p>
              <a:pPr eaLnBrk="1" hangingPunct="1"/>
              <a:r>
                <a:rPr lang="de-DE" altLang="de-DE" sz="800" dirty="0" smtClean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endParaRPr lang="de-DE" altLang="de-DE" sz="8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eaLnBrk="1" hangingPunct="1"/>
              <a:r>
                <a:rPr lang="de-DE" altLang="de-DE" sz="1800" b="1" dirty="0" smtClean="0">
                  <a:solidFill>
                    <a:srgbClr val="000000"/>
                  </a:solidFill>
                  <a:cs typeface="Times New Roman" pitchFamily="18" charset="0"/>
                </a:rPr>
                <a:t>                                                             </a:t>
              </a:r>
              <a:r>
                <a:rPr lang="de-DE" altLang="de-DE" sz="1800" b="1" dirty="0" err="1" smtClean="0">
                  <a:solidFill>
                    <a:srgbClr val="000000"/>
                  </a:solidFill>
                  <a:cs typeface="Times New Roman" pitchFamily="18" charset="0"/>
                </a:rPr>
                <a:t>E</a:t>
              </a:r>
              <a:r>
                <a:rPr lang="de-DE" altLang="de-DE" sz="1800" b="1" baseline="-30000" dirty="0" err="1" smtClean="0">
                  <a:solidFill>
                    <a:srgbClr val="000000"/>
                  </a:solidFill>
                  <a:cs typeface="Times New Roman" pitchFamily="18" charset="0"/>
                </a:rPr>
                <a:t>W</a:t>
              </a:r>
              <a:r>
                <a:rPr lang="de-DE" altLang="de-DE" sz="1800" dirty="0" smtClean="0">
                  <a:solidFill>
                    <a:srgbClr val="000000"/>
                  </a:solidFill>
                  <a:cs typeface="Times New Roman" pitchFamily="18" charset="0"/>
                </a:rPr>
                <a:t>  </a:t>
              </a:r>
              <a:r>
                <a:rPr lang="de-DE" altLang="de-DE" sz="1800" dirty="0">
                  <a:solidFill>
                    <a:srgbClr val="000000"/>
                  </a:solidFill>
                  <a:cs typeface="Times New Roman" pitchFamily="18" charset="0"/>
                </a:rPr>
                <a:t>= </a:t>
              </a:r>
              <a:r>
                <a:rPr lang="de-DE" altLang="de-DE" sz="1800" dirty="0" smtClean="0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de-DE" altLang="de-DE" sz="18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de-DE" altLang="de-DE" sz="1800" b="1" baseline="-25000" dirty="0" err="1" smtClean="0">
                  <a:solidFill>
                    <a:srgbClr val="FF0000"/>
                  </a:solidFill>
                  <a:cs typeface="Times New Roman" pitchFamily="18" charset="0"/>
                </a:rPr>
                <a:t>auf</a:t>
              </a:r>
              <a:r>
                <a:rPr lang="de-DE" altLang="de-DE" sz="1800" b="1" dirty="0" smtClean="0">
                  <a:solidFill>
                    <a:srgbClr val="FF0000"/>
                  </a:solidFill>
                  <a:cs typeface="Times New Roman" pitchFamily="18" charset="0"/>
                </a:rPr>
                <a:t> *  </a:t>
              </a:r>
              <a:r>
                <a:rPr lang="de-DE" altLang="de-DE" sz="1800" b="1" dirty="0" smtClean="0">
                  <a:solidFill>
                    <a:srgbClr val="7030A0"/>
                  </a:solidFill>
                  <a:cs typeface="Times New Roman" pitchFamily="18" charset="0"/>
                </a:rPr>
                <a:t> </a:t>
              </a:r>
              <a:r>
                <a:rPr lang="de-DE" altLang="de-DE" sz="1800" b="1" dirty="0" smtClean="0">
                  <a:solidFill>
                    <a:srgbClr val="000000"/>
                  </a:solidFill>
                  <a:cs typeface="Times New Roman" pitchFamily="18" charset="0"/>
                </a:rPr>
                <a:t>( </a:t>
              </a:r>
              <a:r>
                <a:rPr lang="de-DE" altLang="de-DE" sz="1800" b="1" dirty="0" smtClean="0">
                  <a:solidFill>
                    <a:srgbClr val="C00000"/>
                  </a:solidFill>
                  <a:cs typeface="Times New Roman" pitchFamily="18" charset="0"/>
                </a:rPr>
                <a:t>T</a:t>
              </a:r>
              <a:r>
                <a:rPr lang="de-DE" altLang="de-DE" sz="1800" b="1" baseline="-30000" dirty="0" smtClean="0">
                  <a:solidFill>
                    <a:srgbClr val="C00000"/>
                  </a:solidFill>
                  <a:cs typeface="Times New Roman" pitchFamily="18" charset="0"/>
                </a:rPr>
                <a:t>w  </a:t>
              </a:r>
              <a:r>
                <a:rPr lang="de-DE" altLang="de-DE" sz="1800" b="1" dirty="0" smtClean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–</a:t>
              </a:r>
              <a:r>
                <a:rPr lang="de-DE" altLang="de-DE" sz="1800" b="1" dirty="0">
                  <a:solidFill>
                    <a:srgbClr val="333399"/>
                  </a:solidFill>
                  <a:cs typeface="Times New Roman" pitchFamily="18" charset="0"/>
                </a:rPr>
                <a:t> </a:t>
              </a:r>
              <a:r>
                <a:rPr lang="de-DE" altLang="de-DE" sz="1800" b="1" dirty="0" err="1">
                  <a:solidFill>
                    <a:srgbClr val="000000"/>
                  </a:solidFill>
                  <a:cs typeface="Times New Roman" pitchFamily="18" charset="0"/>
                </a:rPr>
                <a:t>T</a:t>
              </a:r>
              <a:r>
                <a:rPr lang="de-DE" altLang="de-DE" sz="1800" b="1" baseline="-30000" dirty="0" err="1">
                  <a:solidFill>
                    <a:srgbClr val="000000"/>
                  </a:solidFill>
                  <a:cs typeface="Times New Roman" pitchFamily="18" charset="0"/>
                </a:rPr>
                <a:t>außen2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) /</a:t>
              </a:r>
              <a:r>
                <a:rPr lang="de-DE" altLang="de-DE" sz="18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800" dirty="0">
                  <a:solidFill>
                    <a:srgbClr val="C00000"/>
                  </a:solidFill>
                  <a:cs typeface="Times New Roman" pitchFamily="18" charset="0"/>
                </a:rPr>
                <a:t>T</a:t>
              </a:r>
              <a:r>
                <a:rPr lang="de-DE" altLang="de-DE" sz="1800" baseline="-30000" dirty="0">
                  <a:solidFill>
                    <a:srgbClr val="C00000"/>
                  </a:solidFill>
                  <a:cs typeface="Times New Roman" pitchFamily="18" charset="0"/>
                </a:rPr>
                <a:t>w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  </a:t>
              </a:r>
              <a:r>
                <a:rPr lang="de-DE" altLang="de-DE" sz="1800" b="1" dirty="0" smtClean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800" b="1" dirty="0">
                  <a:solidFill>
                    <a:srgbClr val="000000"/>
                  </a:solidFill>
                  <a:cs typeface="Times New Roman" pitchFamily="18" charset="0"/>
                </a:rPr>
                <a:t>* </a:t>
              </a:r>
              <a:r>
                <a:rPr lang="de-DE" altLang="de-DE" sz="1800" b="1" dirty="0" smtClean="0">
                  <a:solidFill>
                    <a:srgbClr val="C00000"/>
                  </a:solidFill>
                  <a:cs typeface="Times New Roman" pitchFamily="18" charset="0"/>
                </a:rPr>
                <a:t>Q</a:t>
              </a:r>
              <a:r>
                <a:rPr lang="de-DE" altLang="de-DE" sz="1800" b="1" baseline="-30000" dirty="0" smtClean="0">
                  <a:solidFill>
                    <a:srgbClr val="C00000"/>
                  </a:solidFill>
                  <a:cs typeface="Times New Roman" pitchFamily="18" charset="0"/>
                </a:rPr>
                <a:t>W</a:t>
              </a:r>
              <a:r>
                <a:rPr lang="de-DE" altLang="de-DE" sz="1800" dirty="0" smtClean="0"/>
                <a:t>  </a:t>
              </a:r>
            </a:p>
            <a:p>
              <a:pPr eaLnBrk="1" hangingPunct="1"/>
              <a:endParaRPr lang="de-DE" altLang="de-DE" sz="1800" dirty="0"/>
            </a:p>
            <a:p>
              <a:pPr eaLnBrk="1" hangingPunct="1"/>
              <a:r>
                <a:rPr lang="de-DE" altLang="de-DE" sz="1400" dirty="0" smtClean="0"/>
                <a:t>                             mit </a:t>
              </a:r>
              <a:r>
                <a:rPr lang="de-DE" altLang="de-DE" sz="1400" b="1" u="sng" dirty="0" smtClean="0">
                  <a:solidFill>
                    <a:srgbClr val="FF0000"/>
                  </a:solidFill>
                </a:rPr>
                <a:t>Aufwärmfaktor</a:t>
              </a:r>
              <a:r>
                <a:rPr lang="de-DE" altLang="de-DE" sz="1400" dirty="0" smtClean="0"/>
                <a:t>  </a:t>
              </a:r>
              <a:r>
                <a:rPr lang="de-DE" altLang="de-DE" sz="1400" b="1" dirty="0" err="1" smtClean="0">
                  <a:solidFill>
                    <a:srgbClr val="FF0000"/>
                  </a:solidFill>
                </a:rPr>
                <a:t>f</a:t>
              </a:r>
              <a:r>
                <a:rPr lang="de-DE" altLang="de-DE" sz="1400" b="1" baseline="-25000" dirty="0" err="1" smtClean="0">
                  <a:solidFill>
                    <a:srgbClr val="FF0000"/>
                  </a:solidFill>
                </a:rPr>
                <a:t>auf</a:t>
              </a:r>
              <a:r>
                <a:rPr lang="de-DE" altLang="de-DE" sz="14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de-DE" altLang="de-DE" sz="1400" dirty="0" smtClean="0"/>
                <a:t>=</a:t>
              </a:r>
              <a:r>
                <a:rPr lang="de-DE" altLang="de-DE" sz="14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400" b="1" dirty="0" smtClean="0">
                  <a:solidFill>
                    <a:srgbClr val="FF0000"/>
                  </a:solidFill>
                  <a:cs typeface="Times New Roman" pitchFamily="18" charset="0"/>
                </a:rPr>
                <a:t>f(</a:t>
              </a:r>
              <a:r>
                <a:rPr lang="de-DE" altLang="de-DE" sz="1400" b="1" dirty="0" smtClean="0">
                  <a:solidFill>
                    <a:srgbClr val="C00000"/>
                  </a:solidFill>
                  <a:cs typeface="Times New Roman" pitchFamily="18" charset="0"/>
                </a:rPr>
                <a:t>T</a:t>
              </a:r>
              <a:r>
                <a:rPr lang="de-DE" altLang="de-DE" sz="1400" b="1" baseline="-25000" dirty="0" smtClean="0">
                  <a:solidFill>
                    <a:srgbClr val="C00000"/>
                  </a:solidFill>
                  <a:cs typeface="Times New Roman" pitchFamily="18" charset="0"/>
                </a:rPr>
                <a:t>w</a:t>
              </a:r>
              <a:r>
                <a:rPr lang="de-DE" altLang="de-DE" sz="1400" b="1" baseline="-25000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de-DE" altLang="de-DE" sz="1400" b="1" dirty="0" smtClean="0">
                  <a:solidFill>
                    <a:srgbClr val="7030A0"/>
                  </a:solidFill>
                  <a:cs typeface="Times New Roman" pitchFamily="18" charset="0"/>
                </a:rPr>
                <a:t>,</a:t>
              </a:r>
              <a:r>
                <a:rPr lang="de-DE" altLang="de-DE" sz="1400" b="1" dirty="0" err="1" smtClean="0">
                  <a:solidFill>
                    <a:srgbClr val="7030A0"/>
                  </a:solidFill>
                  <a:cs typeface="Times New Roman" pitchFamily="18" charset="0"/>
                </a:rPr>
                <a:t>T</a:t>
              </a:r>
              <a:r>
                <a:rPr lang="de-DE" altLang="de-DE" sz="1400" b="1" baseline="-25000" dirty="0" err="1" smtClean="0">
                  <a:solidFill>
                    <a:srgbClr val="7030A0"/>
                  </a:solidFill>
                  <a:cs typeface="Times New Roman" pitchFamily="18" charset="0"/>
                </a:rPr>
                <a:t>kalt</a:t>
              </a:r>
              <a:r>
                <a:rPr lang="de-DE" altLang="de-DE" sz="1400" b="1" dirty="0" err="1" smtClean="0">
                  <a:solidFill>
                    <a:srgbClr val="7030A0"/>
                  </a:solidFill>
                  <a:cs typeface="Times New Roman" pitchFamily="18" charset="0"/>
                </a:rPr>
                <a:t>,</a:t>
              </a:r>
              <a:r>
                <a:rPr lang="de-DE" altLang="de-DE" sz="1400" b="1" dirty="0" err="1" smtClean="0">
                  <a:solidFill>
                    <a:srgbClr val="000000"/>
                  </a:solidFill>
                  <a:cs typeface="Times New Roman" pitchFamily="18" charset="0"/>
                </a:rPr>
                <a:t>T</a:t>
              </a:r>
              <a:r>
                <a:rPr lang="de-DE" altLang="de-DE" sz="1400" b="1" baseline="-30000" dirty="0" err="1" smtClean="0">
                  <a:solidFill>
                    <a:srgbClr val="000000"/>
                  </a:solidFill>
                  <a:cs typeface="Times New Roman" pitchFamily="18" charset="0"/>
                </a:rPr>
                <a:t>außen2</a:t>
              </a:r>
              <a:r>
                <a:rPr lang="de-DE" altLang="de-DE" sz="1400" b="1" baseline="-30000" dirty="0" smtClean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de-DE" altLang="de-DE" sz="1400" b="1" dirty="0" smtClean="0">
                  <a:solidFill>
                    <a:srgbClr val="FF0000"/>
                  </a:solidFill>
                  <a:cs typeface="Times New Roman" pitchFamily="18" charset="0"/>
                </a:rPr>
                <a:t>)  </a:t>
              </a:r>
              <a:r>
                <a:rPr lang="de-DE" altLang="de-DE" sz="1400" b="1" dirty="0" smtClean="0">
                  <a:cs typeface="Times New Roman" pitchFamily="18" charset="0"/>
                </a:rPr>
                <a:t>,</a:t>
              </a:r>
              <a:r>
                <a:rPr lang="de-DE" altLang="de-DE" sz="1400" b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de-DE" altLang="de-DE" sz="1400" dirty="0" smtClean="0">
                  <a:cs typeface="Times New Roman" pitchFamily="18" charset="0"/>
                </a:rPr>
                <a:t>wobei   0.5&lt;</a:t>
              </a:r>
              <a:r>
                <a:rPr lang="de-DE" altLang="de-DE" sz="1400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de-DE" altLang="de-DE" sz="1400" b="1" dirty="0" err="1">
                  <a:solidFill>
                    <a:srgbClr val="FF0000"/>
                  </a:solidFill>
                </a:rPr>
                <a:t>f</a:t>
              </a:r>
              <a:r>
                <a:rPr lang="de-DE" altLang="de-DE" sz="1400" b="1" baseline="-25000" dirty="0" err="1">
                  <a:solidFill>
                    <a:srgbClr val="FF0000"/>
                  </a:solidFill>
                </a:rPr>
                <a:t>auf</a:t>
              </a:r>
              <a:r>
                <a:rPr lang="de-DE" altLang="de-DE" sz="1400" dirty="0" smtClean="0"/>
                <a:t> &lt; 1.0</a:t>
              </a:r>
              <a:endParaRPr lang="de-DE" altLang="de-DE" sz="1400" dirty="0"/>
            </a:p>
            <a:p>
              <a:pPr eaLnBrk="1" hangingPunct="1"/>
              <a:endParaRPr lang="de-DE" altLang="de-DE" sz="1800" dirty="0"/>
            </a:p>
          </p:txBody>
        </p:sp>
        <p:sp>
          <p:nvSpPr>
            <p:cNvPr id="2" name="Ellipse 1"/>
            <p:cNvSpPr/>
            <p:nvPr/>
          </p:nvSpPr>
          <p:spPr>
            <a:xfrm>
              <a:off x="4752020" y="3392996"/>
              <a:ext cx="972108" cy="5400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4788024" y="4653136"/>
              <a:ext cx="792088" cy="5400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94469" y="5661248"/>
            <a:ext cx="8587681" cy="67710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Bemerkung:</a:t>
            </a:r>
            <a:r>
              <a:rPr lang="de-DE" dirty="0" smtClean="0"/>
              <a:t> </a:t>
            </a:r>
            <a:r>
              <a:rPr lang="de-DE" sz="1600" dirty="0" smtClean="0"/>
              <a:t>Alternativ lässt sich der Exergieaufwand auch mit dem Carnotfaktor zu der </a:t>
            </a:r>
            <a:r>
              <a:rPr lang="de-DE" sz="1600" b="1" dirty="0" err="1" smtClean="0">
                <a:solidFill>
                  <a:srgbClr val="3333FF"/>
                </a:solidFill>
              </a:rPr>
              <a:t>thermodyna</a:t>
            </a:r>
            <a:r>
              <a:rPr lang="de-DE" sz="1600" b="1" dirty="0" smtClean="0">
                <a:solidFill>
                  <a:srgbClr val="3333FF"/>
                </a:solidFill>
              </a:rPr>
              <a:t>-</a:t>
            </a:r>
            <a:br>
              <a:rPr lang="de-DE" sz="1600" b="1" dirty="0" smtClean="0">
                <a:solidFill>
                  <a:srgbClr val="3333FF"/>
                </a:solidFill>
              </a:rPr>
            </a:br>
            <a:r>
              <a:rPr lang="de-DE" sz="1600" b="1" dirty="0" smtClean="0">
                <a:solidFill>
                  <a:srgbClr val="3333FF"/>
                </a:solidFill>
              </a:rPr>
              <a:t>                      mischen Mitteltemperatur </a:t>
            </a:r>
            <a:r>
              <a:rPr lang="de-DE" sz="1600" dirty="0" smtClean="0"/>
              <a:t>       </a:t>
            </a:r>
            <a:r>
              <a:rPr lang="de-DE" sz="2000" b="1" dirty="0" smtClean="0">
                <a:solidFill>
                  <a:srgbClr val="3333FF"/>
                </a:solidFill>
              </a:rPr>
              <a:t>T</a:t>
            </a:r>
            <a:r>
              <a:rPr lang="de-DE" sz="2000" b="1" baseline="-25000" dirty="0" smtClean="0">
                <a:solidFill>
                  <a:srgbClr val="3333FF"/>
                </a:solidFill>
              </a:rPr>
              <a:t>td</a:t>
            </a:r>
            <a:r>
              <a:rPr lang="de-DE" sz="2000" b="1" dirty="0" smtClean="0">
                <a:solidFill>
                  <a:srgbClr val="3333FF"/>
                </a:solidFill>
              </a:rPr>
              <a:t> </a:t>
            </a:r>
            <a:r>
              <a:rPr lang="de-DE" sz="2000" dirty="0" smtClean="0"/>
              <a:t>= </a:t>
            </a:r>
            <a:r>
              <a:rPr lang="el-GR" sz="2000" dirty="0" smtClean="0">
                <a:solidFill>
                  <a:srgbClr val="3333FF"/>
                </a:solidFill>
              </a:rPr>
              <a:t>Δ</a:t>
            </a:r>
            <a:r>
              <a:rPr lang="de-DE" sz="2000" dirty="0">
                <a:solidFill>
                  <a:srgbClr val="3333FF"/>
                </a:solidFill>
              </a:rPr>
              <a:t>H</a:t>
            </a:r>
            <a:r>
              <a:rPr lang="de-DE" sz="2000" dirty="0" smtClean="0"/>
              <a:t>/</a:t>
            </a:r>
            <a:r>
              <a:rPr lang="el-GR" sz="2000" dirty="0" smtClean="0"/>
              <a:t> Δ</a:t>
            </a:r>
            <a:r>
              <a:rPr lang="de-DE" sz="2000" dirty="0" smtClean="0"/>
              <a:t>S      </a:t>
            </a:r>
            <a:r>
              <a:rPr lang="de-DE" sz="1600" dirty="0" smtClean="0"/>
              <a:t>des </a:t>
            </a:r>
            <a:r>
              <a:rPr lang="de-DE" sz="1600" b="1" dirty="0" err="1" smtClean="0">
                <a:solidFill>
                  <a:srgbClr val="3333FF"/>
                </a:solidFill>
              </a:rPr>
              <a:t>Aufwärmevorgangs</a:t>
            </a:r>
            <a:r>
              <a:rPr lang="de-DE" sz="1600" dirty="0" smtClean="0"/>
              <a:t> darstellen. </a:t>
            </a:r>
            <a:endParaRPr lang="de-DE" sz="1600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640763" y="179388"/>
            <a:ext cx="215900" cy="2254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34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49560" y="727792"/>
            <a:ext cx="824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Nun stellen wir uns die Kernfrage:  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254781" y="1209468"/>
            <a:ext cx="4634437" cy="64807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73000">
                <a:srgbClr val="FF7A00"/>
              </a:gs>
              <a:gs pos="90000">
                <a:srgbClr val="FF0300"/>
              </a:gs>
              <a:gs pos="92000">
                <a:srgbClr val="4D0808"/>
              </a:gs>
            </a:gsLst>
            <a:lin ang="18900000" scaled="0"/>
            <a:tileRect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/>
              <a:t>Wärmepumpe oder KWK -</a:t>
            </a:r>
            <a:br>
              <a:rPr lang="de-DE" sz="2400" b="1" dirty="0" smtClean="0"/>
            </a:br>
            <a:r>
              <a:rPr lang="de-DE" sz="1600" b="1" dirty="0" smtClean="0"/>
              <a:t>wer trägt die Energiewende im Wärmebereich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25606" y="2276872"/>
            <a:ext cx="7092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untersuchen dafür zwei Teilfragen:</a:t>
            </a:r>
          </a:p>
          <a:p>
            <a:endParaRPr lang="de-DE" dirty="0" smtClean="0"/>
          </a:p>
          <a:p>
            <a:r>
              <a:rPr lang="de-DE" dirty="0" smtClean="0"/>
              <a:t>Kap 2.:  </a:t>
            </a:r>
            <a:r>
              <a:rPr lang="de-DE" b="1" dirty="0" smtClean="0"/>
              <a:t>Vergleich der Prozessketten</a:t>
            </a:r>
            <a:r>
              <a:rPr lang="de-DE" dirty="0" smtClean="0"/>
              <a:t>:   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Erdgas   -&gt;    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KWK</a:t>
            </a:r>
            <a:r>
              <a:rPr lang="de-DE" dirty="0" smtClean="0"/>
              <a:t>    -&gt;  Strom + Wärme</a:t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Erdgas   -&gt;     </a:t>
            </a:r>
            <a:r>
              <a:rPr lang="de-DE" b="1" dirty="0" smtClean="0">
                <a:solidFill>
                  <a:srgbClr val="FF0000"/>
                </a:solidFill>
              </a:rPr>
              <a:t>GuD</a:t>
            </a:r>
            <a:r>
              <a:rPr lang="de-DE" dirty="0" smtClean="0"/>
              <a:t>    -&gt;    Strom </a:t>
            </a:r>
            <a:endParaRPr lang="de-DE" dirty="0"/>
          </a:p>
          <a:p>
            <a:r>
              <a:rPr lang="de-DE" dirty="0" smtClean="0"/>
              <a:t>                                                     </a:t>
            </a:r>
            <a:r>
              <a:rPr lang="de-DE" sz="1400" dirty="0" smtClean="0"/>
              <a:t>  </a:t>
            </a:r>
            <a:r>
              <a:rPr lang="de-DE" dirty="0" smtClean="0"/>
              <a:t>         </a:t>
            </a:r>
            <a:r>
              <a:rPr lang="de-DE" dirty="0" smtClean="0"/>
              <a:t>  </a:t>
            </a:r>
            <a:r>
              <a:rPr lang="de-DE" b="1" dirty="0" smtClean="0">
                <a:solidFill>
                  <a:srgbClr val="3333FF"/>
                </a:solidFill>
              </a:rPr>
              <a:t>WP </a:t>
            </a:r>
            <a:r>
              <a:rPr lang="de-DE" dirty="0" smtClean="0"/>
              <a:t>    </a:t>
            </a:r>
            <a:r>
              <a:rPr lang="de-DE" dirty="0" smtClean="0"/>
              <a:t>-&gt;    +  Wärme</a:t>
            </a:r>
          </a:p>
          <a:p>
            <a:endParaRPr lang="de-DE" dirty="0"/>
          </a:p>
          <a:p>
            <a:r>
              <a:rPr lang="de-DE" dirty="0" smtClean="0"/>
              <a:t>Kap 3.:  </a:t>
            </a:r>
            <a:r>
              <a:rPr lang="de-DE" b="1" dirty="0" smtClean="0"/>
              <a:t>Was passt besser zur RE basierten Energiewende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78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891530"/>
          </a:xfrm>
        </p:spPr>
        <p:txBody>
          <a:bodyPr/>
          <a:lstStyle/>
          <a:p>
            <a:r>
              <a:rPr lang="de-DE" sz="3600" dirty="0" smtClean="0"/>
              <a:t>2. Vergleich: KWK und  {GuD + WP}</a:t>
            </a:r>
          </a:p>
        </p:txBody>
      </p:sp>
      <p:sp>
        <p:nvSpPr>
          <p:cNvPr id="58371" name="Textfeld 4"/>
          <p:cNvSpPr txBox="1">
            <a:spLocks noChangeArrowheads="1"/>
          </p:cNvSpPr>
          <p:nvPr/>
        </p:nvSpPr>
        <p:spPr bwMode="auto">
          <a:xfrm>
            <a:off x="4067175" y="4149725"/>
            <a:ext cx="38179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KWK  = KraftWärme -Kopplung</a:t>
            </a:r>
          </a:p>
          <a:p>
            <a:r>
              <a:rPr lang="de-DE"/>
              <a:t> GuD  = Gas-und Dampf -Kraftwerk</a:t>
            </a:r>
          </a:p>
          <a:p>
            <a:r>
              <a:rPr lang="de-DE"/>
              <a:t>  WP = elektrische Wärmepumpe</a:t>
            </a:r>
          </a:p>
        </p:txBody>
      </p:sp>
      <p:sp>
        <p:nvSpPr>
          <p:cNvPr id="58372" name="Textfeld 3"/>
          <p:cNvSpPr txBox="1">
            <a:spLocks noChangeArrowheads="1"/>
          </p:cNvSpPr>
          <p:nvPr/>
        </p:nvSpPr>
        <p:spPr bwMode="auto">
          <a:xfrm flipH="1">
            <a:off x="35496" y="49002"/>
            <a:ext cx="217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 dirty="0"/>
              <a:t> </a:t>
            </a:r>
            <a:r>
              <a:rPr lang="de-DE" sz="1600" b="1" dirty="0" smtClean="0"/>
              <a:t>2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824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34956" y="188913"/>
            <a:ext cx="738516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</a:rPr>
              <a:t>Die EU schreibt </a:t>
            </a:r>
            <a:r>
              <a:rPr lang="de-DE" sz="3200" b="1" dirty="0" smtClean="0">
                <a:solidFill>
                  <a:srgbClr val="000000"/>
                </a:solidFill>
              </a:rPr>
              <a:t>vor</a:t>
            </a:r>
            <a:r>
              <a:rPr lang="de-DE" sz="3200" b="1" dirty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de-DE" sz="2400" b="1" dirty="0">
                <a:solidFill>
                  <a:srgbClr val="000000"/>
                </a:solidFill>
              </a:rPr>
              <a:t>dass bei Förderung der KWK in den Mitgliedsländern,</a:t>
            </a:r>
          </a:p>
          <a:p>
            <a:pPr algn="ctr"/>
            <a:r>
              <a:rPr lang="de-DE" sz="2000" b="1" dirty="0">
                <a:solidFill>
                  <a:srgbClr val="000000"/>
                </a:solidFill>
              </a:rPr>
              <a:t>zum Vergleich mit der getrennter Erzeugung von Strom und Wärme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betrachtet wird:</a:t>
            </a:r>
          </a:p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98438" y="3176588"/>
            <a:ext cx="8874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</a:rPr>
              <a:t>2. </a:t>
            </a:r>
            <a:r>
              <a:rPr lang="de-DE" sz="2400" u="sng">
                <a:solidFill>
                  <a:srgbClr val="000000"/>
                </a:solidFill>
              </a:rPr>
              <a:t>Gleiche </a:t>
            </a:r>
            <a:r>
              <a:rPr lang="de-DE" sz="2400" b="1" u="sng">
                <a:solidFill>
                  <a:srgbClr val="0066FF"/>
                </a:solidFill>
              </a:rPr>
              <a:t>Primärenergie</a:t>
            </a:r>
            <a:r>
              <a:rPr lang="de-DE" sz="2400">
                <a:solidFill>
                  <a:srgbClr val="000000"/>
                </a:solidFill>
              </a:rPr>
              <a:t>träger</a:t>
            </a: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r>
              <a:rPr lang="de-DE" sz="2400">
                <a:solidFill>
                  <a:srgbClr val="000000"/>
                </a:solidFill>
              </a:rPr>
              <a:t>      </a:t>
            </a:r>
            <a:r>
              <a:rPr lang="de-DE">
                <a:solidFill>
                  <a:srgbClr val="000000"/>
                </a:solidFill>
              </a:rPr>
              <a:t>also z.B. Erdgaseinsatz nicht nur bei KWK sondern auch bei getrennter Erzeugung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5725" y="2060575"/>
            <a:ext cx="901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</a:rPr>
              <a:t>1. </a:t>
            </a:r>
            <a:r>
              <a:rPr lang="de-DE" sz="2400" b="1" u="sng">
                <a:solidFill>
                  <a:srgbClr val="CC0066"/>
                </a:solidFill>
              </a:rPr>
              <a:t>Eine detaillierte Gleicheit der Wärme- und Stromproduktion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/>
            </a:r>
            <a:br>
              <a:rPr lang="de-DE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r>
              <a:rPr lang="de-DE">
                <a:solidFill>
                  <a:srgbClr val="000000"/>
                </a:solidFill>
              </a:rPr>
              <a:t>             also gleiche Strom- und gleiche Wärmeproduktion auch in getrennter Erzeugung.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93675" y="4473575"/>
            <a:ext cx="6143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3. </a:t>
            </a:r>
            <a:r>
              <a:rPr lang="de-DE" sz="2400" b="1" u="sng" dirty="0">
                <a:solidFill>
                  <a:srgbClr val="FF66FF"/>
                </a:solidFill>
              </a:rPr>
              <a:t>Moderne</a:t>
            </a:r>
            <a:r>
              <a:rPr lang="de-DE" sz="2400" dirty="0">
                <a:solidFill>
                  <a:srgbClr val="000000"/>
                </a:solidFill>
              </a:rPr>
              <a:t> Anlagen der getrennten Erzeugung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                  </a:t>
            </a:r>
            <a:r>
              <a:rPr lang="de-DE" dirty="0">
                <a:solidFill>
                  <a:srgbClr val="000000"/>
                </a:solidFill>
              </a:rPr>
              <a:t>also z.B.:  GUD und </a:t>
            </a:r>
            <a:r>
              <a:rPr lang="de-DE" dirty="0" smtClean="0">
                <a:solidFill>
                  <a:srgbClr val="000000"/>
                </a:solidFill>
              </a:rPr>
              <a:t>Brennwertkessel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276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2.1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7514" y="6597585"/>
            <a:ext cx="8874986" cy="251795"/>
          </a:xfrm>
          <a:prstGeom prst="rect">
            <a:avLst/>
          </a:prstGeom>
          <a:noFill/>
        </p:spPr>
        <p:txBody>
          <a:bodyPr wrap="square" lIns="36000" tIns="18000" rIns="36000" bIns="18000" rtlCol="0">
            <a:spAutoFit/>
          </a:bodyPr>
          <a:lstStyle/>
          <a:p>
            <a:r>
              <a:rPr lang="de-DE" sz="1200" dirty="0" smtClean="0"/>
              <a:t>Quelle des Grundbildes: Bundesverband Kraftwärmekopplung (</a:t>
            </a:r>
            <a:r>
              <a:rPr lang="de-DE" sz="1200" dirty="0" err="1" smtClean="0"/>
              <a:t>B.KWK</a:t>
            </a:r>
            <a:r>
              <a:rPr lang="de-DE" sz="1200" dirty="0" smtClean="0"/>
              <a:t>): http</a:t>
            </a:r>
            <a:r>
              <a:rPr lang="de-DE" sz="1200" dirty="0"/>
              <a:t>://</a:t>
            </a:r>
            <a:r>
              <a:rPr lang="de-DE" sz="1200" dirty="0" err="1"/>
              <a:t>www.bkwk.de</a:t>
            </a:r>
            <a:r>
              <a:rPr lang="de-DE" sz="1200" dirty="0"/>
              <a:t>/</a:t>
            </a:r>
            <a:r>
              <a:rPr lang="de-DE" sz="1200" dirty="0" err="1"/>
              <a:t>infos_zahlen_zur_kwk</a:t>
            </a:r>
            <a:r>
              <a:rPr lang="de-DE" sz="1200" dirty="0"/>
              <a:t>/</a:t>
            </a:r>
            <a:r>
              <a:rPr lang="de-DE" sz="1200" dirty="0" err="1"/>
              <a:t>grafiken_und_poster</a:t>
            </a:r>
            <a:r>
              <a:rPr lang="de-DE" sz="1400" dirty="0"/>
              <a:t>/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97514" y="224644"/>
            <a:ext cx="874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Vergleich </a:t>
            </a:r>
            <a:r>
              <a:rPr lang="de-DE" u="sng" dirty="0"/>
              <a:t>des </a:t>
            </a:r>
            <a:r>
              <a:rPr lang="de-DE" u="sng" dirty="0" err="1" smtClean="0"/>
              <a:t>B.KWK</a:t>
            </a:r>
            <a:r>
              <a:rPr lang="de-DE" dirty="0" smtClean="0"/>
              <a:t>:   Vorteil </a:t>
            </a:r>
            <a:r>
              <a:rPr lang="de-DE" dirty="0"/>
              <a:t>der gekoppelten Erzeugung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1540" y="5949280"/>
            <a:ext cx="8352928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Fazit:</a:t>
            </a:r>
            <a:r>
              <a:rPr lang="de-DE" dirty="0" smtClean="0"/>
              <a:t> Es werden gar </a:t>
            </a:r>
            <a:r>
              <a:rPr lang="de-DE" b="1" dirty="0" smtClean="0"/>
              <a:t>keine modernen Technologien 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      </a:t>
            </a:r>
            <a:r>
              <a:rPr lang="de-DE" dirty="0" smtClean="0"/>
              <a:t>sondern </a:t>
            </a:r>
            <a:r>
              <a:rPr lang="de-DE" b="1" dirty="0" smtClean="0"/>
              <a:t>Brennstoffe </a:t>
            </a:r>
            <a:r>
              <a:rPr lang="de-DE" dirty="0" smtClean="0"/>
              <a:t>miteinander verglichen.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" y="650193"/>
            <a:ext cx="7524328" cy="40707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5844" y="4764050"/>
            <a:ext cx="78848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1. „</a:t>
            </a:r>
            <a:r>
              <a:rPr lang="de-DE" sz="1600" b="1" dirty="0" smtClean="0"/>
              <a:t>KWK Verdrängungsstrom</a:t>
            </a:r>
            <a:r>
              <a:rPr lang="de-DE" sz="1600" dirty="0" smtClean="0"/>
              <a:t>“ :   </a:t>
            </a:r>
            <a:r>
              <a:rPr lang="de-DE" sz="1600" dirty="0" smtClean="0">
                <a:solidFill>
                  <a:srgbClr val="C00000"/>
                </a:solidFill>
              </a:rPr>
              <a:t>Eine </a:t>
            </a:r>
            <a:r>
              <a:rPr lang="de-DE" sz="1600" b="1" dirty="0" err="1" smtClean="0"/>
              <a:t>adhoc</a:t>
            </a:r>
            <a:r>
              <a:rPr lang="de-DE" sz="1600" b="1" dirty="0" smtClean="0"/>
              <a:t> Begriffskonstruktion, </a:t>
            </a:r>
            <a:r>
              <a:rPr lang="de-DE" sz="1600" dirty="0" smtClean="0">
                <a:solidFill>
                  <a:srgbClr val="C00000"/>
                </a:solidFill>
              </a:rPr>
              <a:t> mit noch mehr alten</a:t>
            </a:r>
            <a:br>
              <a:rPr lang="de-DE" sz="1600" dirty="0" smtClean="0">
                <a:solidFill>
                  <a:srgbClr val="C00000"/>
                </a:solidFill>
              </a:rPr>
            </a:br>
            <a:r>
              <a:rPr lang="de-DE" sz="16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</a:t>
            </a:r>
            <a:r>
              <a:rPr lang="de-DE" sz="1600" dirty="0" err="1" smtClean="0">
                <a:solidFill>
                  <a:srgbClr val="C00000"/>
                </a:solidFill>
              </a:rPr>
              <a:t>KoKW‘s</a:t>
            </a:r>
            <a:r>
              <a:rPr lang="de-DE" sz="1600" dirty="0" smtClean="0">
                <a:solidFill>
                  <a:srgbClr val="C00000"/>
                </a:solidFill>
              </a:rPr>
              <a:t> als im </a:t>
            </a:r>
            <a:r>
              <a:rPr lang="de-DE" sz="1600" dirty="0" err="1" smtClean="0">
                <a:solidFill>
                  <a:srgbClr val="C00000"/>
                </a:solidFill>
              </a:rPr>
              <a:t>StromMix</a:t>
            </a:r>
            <a:r>
              <a:rPr lang="de-DE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de-DE" sz="1600" b="1" dirty="0" smtClean="0"/>
              <a:t>2</a:t>
            </a:r>
            <a:r>
              <a:rPr lang="de-DE" sz="1600" b="1" i="1" dirty="0" smtClean="0"/>
              <a:t>.</a:t>
            </a:r>
            <a:r>
              <a:rPr lang="de-DE" sz="1600" dirty="0" smtClean="0">
                <a:solidFill>
                  <a:srgbClr val="C00000"/>
                </a:solidFill>
              </a:rPr>
              <a:t>  </a:t>
            </a:r>
            <a:r>
              <a:rPr lang="de-DE" sz="1600" dirty="0" smtClean="0"/>
              <a:t>Heizkessel mit nur 80% Wirkungsgrad.  (Sicherlich kein Brennwertkessel)</a:t>
            </a:r>
          </a:p>
          <a:p>
            <a:r>
              <a:rPr lang="de-DE" sz="1600" b="1" dirty="0" smtClean="0">
                <a:solidFill>
                  <a:srgbClr val="3333FF"/>
                </a:solidFill>
              </a:rPr>
              <a:t>3.  Wo bleibt der eigentliche Konkurrent: die Wärmepumpe ?</a:t>
            </a:r>
            <a:endParaRPr lang="de-DE" sz="1600" b="1" dirty="0">
              <a:solidFill>
                <a:srgbClr val="3333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21123106">
            <a:off x="414105" y="811049"/>
            <a:ext cx="7459640" cy="282573"/>
          </a:xfrm>
          <a:prstGeom prst="rect">
            <a:avLst/>
          </a:prstGeom>
          <a:solidFill>
            <a:srgbClr val="FFFF99"/>
          </a:solidFill>
        </p:spPr>
        <p:txBody>
          <a:bodyPr wrap="square" tIns="18000" bIns="18000" rtlCol="0">
            <a:spAutoFit/>
          </a:bodyPr>
          <a:lstStyle/>
          <a:p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Leider eine Täuschung, - aber mit tollem Ergebnis:  37,5 % Einsparung durch KWK !!</a:t>
            </a:r>
            <a:endParaRPr lang="de-DE" sz="1600" dirty="0"/>
          </a:p>
        </p:txBody>
      </p:sp>
      <p:sp>
        <p:nvSpPr>
          <p:cNvPr id="2" name="Abgerundetes Rechteck 1"/>
          <p:cNvSpPr/>
          <p:nvPr/>
        </p:nvSpPr>
        <p:spPr>
          <a:xfrm>
            <a:off x="3491880" y="4473116"/>
            <a:ext cx="2556284" cy="216024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496" y="45204"/>
            <a:ext cx="2276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2.2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695728" y="4293096"/>
            <a:ext cx="1260648" cy="216024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1772816"/>
            <a:ext cx="73808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„</a:t>
            </a:r>
            <a:r>
              <a:rPr lang="de-DE" b="1" u="sng" dirty="0" smtClean="0"/>
              <a:t>Verdrängungsstrom</a:t>
            </a:r>
            <a:r>
              <a:rPr lang="de-DE" dirty="0" smtClean="0"/>
              <a:t> “ ist ein Werbebegriff der KWK- Gemeinde , bei dem unterstellt wird,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dass die KWK Anlagen </a:t>
            </a:r>
            <a:r>
              <a:rPr lang="de-DE" dirty="0" smtClean="0">
                <a:solidFill>
                  <a:srgbClr val="3333CC"/>
                </a:solidFill>
              </a:rPr>
              <a:t>immer </a:t>
            </a:r>
            <a:r>
              <a:rPr lang="de-DE" dirty="0" smtClean="0"/>
              <a:t>dann, wenn sie wärmegeführt in den Betrieb gehen, die </a:t>
            </a:r>
            <a:r>
              <a:rPr lang="de-DE" dirty="0" smtClean="0">
                <a:solidFill>
                  <a:srgbClr val="3333CC"/>
                </a:solidFill>
              </a:rPr>
              <a:t>teuersten und „schlechtesten“ Kraftwerke verdrängen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r>
              <a:rPr lang="de-DE" dirty="0" smtClean="0"/>
              <a:t>Das ist aber  </a:t>
            </a:r>
            <a:r>
              <a:rPr lang="de-DE" b="1" u="sng" dirty="0" smtClean="0"/>
              <a:t>eine</a:t>
            </a:r>
            <a:r>
              <a:rPr lang="de-DE" u="sng" dirty="0" smtClean="0"/>
              <a:t> </a:t>
            </a:r>
            <a:r>
              <a:rPr lang="de-DE" b="1" u="sng" dirty="0" smtClean="0">
                <a:solidFill>
                  <a:srgbClr val="008000"/>
                </a:solidFill>
              </a:rPr>
              <a:t>naive</a:t>
            </a:r>
            <a:r>
              <a:rPr lang="de-DE" b="1" u="sng" dirty="0" smtClean="0"/>
              <a:t> Betrachtung</a:t>
            </a:r>
            <a:r>
              <a:rPr lang="de-DE" dirty="0" smtClean="0"/>
              <a:t>, da sie</a:t>
            </a:r>
            <a:br>
              <a:rPr lang="de-DE" dirty="0" smtClean="0"/>
            </a:br>
            <a:r>
              <a:rPr lang="de-DE" sz="1600" dirty="0" smtClean="0">
                <a:solidFill>
                  <a:srgbClr val="3333FF"/>
                </a:solidFill>
              </a:rPr>
              <a:t>          </a:t>
            </a:r>
            <a:r>
              <a:rPr lang="de-DE" sz="1600" b="1" dirty="0" smtClean="0">
                <a:solidFill>
                  <a:srgbClr val="008000"/>
                </a:solidFill>
              </a:rPr>
              <a:t>(**   </a:t>
            </a:r>
            <a:r>
              <a:rPr lang="de-DE" sz="1600" dirty="0" smtClean="0">
                <a:solidFill>
                  <a:srgbClr val="008000"/>
                </a:solidFill>
              </a:rPr>
              <a:t>bei einem gesetzlich  angestrebten </a:t>
            </a:r>
            <a:r>
              <a:rPr lang="de-DE" sz="1600" b="1" dirty="0" smtClean="0">
                <a:solidFill>
                  <a:srgbClr val="008000"/>
                </a:solidFill>
              </a:rPr>
              <a:t>KWK-Anteil</a:t>
            </a:r>
            <a:r>
              <a:rPr lang="de-DE" sz="1600" dirty="0" smtClean="0">
                <a:solidFill>
                  <a:srgbClr val="008000"/>
                </a:solidFill>
              </a:rPr>
              <a:t> </a:t>
            </a:r>
            <a:r>
              <a:rPr lang="de-DE" sz="1600" b="1" dirty="0" smtClean="0">
                <a:solidFill>
                  <a:srgbClr val="008000"/>
                </a:solidFill>
              </a:rPr>
              <a:t>von immerhin 25% !! ** ) 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nicht berücksichtigt, dass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die </a:t>
            </a:r>
            <a:r>
              <a:rPr lang="de-DE" b="1" dirty="0">
                <a:solidFill>
                  <a:srgbClr val="C00000"/>
                </a:solidFill>
              </a:rPr>
              <a:t>Zusammensetzung des Kraftwerksparkes </a:t>
            </a:r>
            <a:r>
              <a:rPr lang="de-DE" dirty="0"/>
              <a:t>ohne die </a:t>
            </a:r>
            <a:r>
              <a:rPr lang="de-DE" dirty="0" smtClean="0"/>
              <a:t>KWK –Anlagen ganz </a:t>
            </a:r>
            <a:r>
              <a:rPr lang="de-DE" b="1" dirty="0" smtClean="0">
                <a:solidFill>
                  <a:srgbClr val="C00000"/>
                </a:solidFill>
              </a:rPr>
              <a:t>anders wäre</a:t>
            </a:r>
            <a:r>
              <a:rPr lang="de-DE" dirty="0" smtClean="0"/>
              <a:t>, da statt der KWK dann andere moderne Kraftwerke gebaut worden wären  (z.B. </a:t>
            </a:r>
            <a:r>
              <a:rPr lang="de-DE" b="1" dirty="0" smtClean="0">
                <a:solidFill>
                  <a:srgbClr val="C00000"/>
                </a:solidFill>
              </a:rPr>
              <a:t>GuD Anlagen</a:t>
            </a:r>
            <a:r>
              <a:rPr lang="de-DE" dirty="0" smtClean="0"/>
              <a:t>).  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883" y="1268760"/>
            <a:ext cx="41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Anmerkung  zum  „Verdrängungsstrom“</a:t>
            </a:r>
            <a:endParaRPr lang="de-DE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5481228"/>
            <a:ext cx="864096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also</a:t>
            </a:r>
            <a:r>
              <a:rPr lang="de-DE" b="1" dirty="0" smtClean="0"/>
              <a:t>: 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dirty="0" smtClean="0"/>
              <a:t>denn </a:t>
            </a:r>
            <a:r>
              <a:rPr lang="de-DE" b="1" dirty="0" smtClean="0">
                <a:solidFill>
                  <a:srgbClr val="3333FF"/>
                </a:solidFill>
              </a:rPr>
              <a:t>jede neue Anlage </a:t>
            </a:r>
            <a:r>
              <a:rPr lang="de-DE" dirty="0" smtClean="0"/>
              <a:t>ersetzt immer </a:t>
            </a:r>
            <a:r>
              <a:rPr lang="de-DE" b="1" dirty="0" smtClean="0">
                <a:solidFill>
                  <a:srgbClr val="3333FF"/>
                </a:solidFill>
              </a:rPr>
              <a:t>eine </a:t>
            </a:r>
            <a:r>
              <a:rPr lang="de-DE" b="1" dirty="0">
                <a:solidFill>
                  <a:srgbClr val="3333FF"/>
                </a:solidFill>
              </a:rPr>
              <a:t> </a:t>
            </a:r>
            <a:r>
              <a:rPr lang="de-DE" b="1" dirty="0" smtClean="0">
                <a:solidFill>
                  <a:srgbClr val="3333FF"/>
                </a:solidFill>
              </a:rPr>
              <a:t>alte Anlage mit zu hohen </a:t>
            </a:r>
            <a:r>
              <a:rPr lang="de-DE" dirty="0" smtClean="0"/>
              <a:t>Betriebskosten.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913706" y="5805264"/>
            <a:ext cx="72586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der </a:t>
            </a:r>
            <a:r>
              <a:rPr lang="de-DE" b="1" dirty="0"/>
              <a:t>Verdrängungsstrom ist kein Kriterium für einen </a:t>
            </a:r>
            <a:r>
              <a:rPr lang="de-DE" b="1" dirty="0" smtClean="0"/>
              <a:t>Technologievergleich ,</a:t>
            </a:r>
            <a:endParaRPr lang="de-DE" b="1" dirty="0"/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8567738" y="333375"/>
            <a:ext cx="215900" cy="2159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3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feil nach rechts 54"/>
          <p:cNvSpPr/>
          <p:nvPr/>
        </p:nvSpPr>
        <p:spPr>
          <a:xfrm rot="6845487">
            <a:off x="6194425" y="3954463"/>
            <a:ext cx="571500" cy="32385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419" name="Textfeld 39"/>
          <p:cNvSpPr txBox="1">
            <a:spLocks noChangeArrowheads="1"/>
          </p:cNvSpPr>
          <p:nvPr/>
        </p:nvSpPr>
        <p:spPr bwMode="auto">
          <a:xfrm>
            <a:off x="5543550" y="3068638"/>
            <a:ext cx="3349625" cy="83185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de-DE" sz="1600" b="1" u="sng">
                <a:cs typeface="Arial" charset="0"/>
              </a:rPr>
              <a:t>Einsparung bei GuD +WP:</a:t>
            </a:r>
          </a:p>
          <a:p>
            <a:r>
              <a:rPr lang="de-DE" sz="800" b="1">
                <a:cs typeface="Arial" charset="0"/>
              </a:rPr>
              <a:t>   </a:t>
            </a:r>
          </a:p>
          <a:p>
            <a:r>
              <a:rPr lang="de-DE" sz="2400" b="1">
                <a:cs typeface="Arial" charset="0"/>
              </a:rPr>
              <a:t>   12,5 %</a:t>
            </a:r>
            <a:r>
              <a:rPr lang="de-DE" sz="1400" b="1">
                <a:cs typeface="Arial" charset="0"/>
              </a:rPr>
              <a:t>-Punkte  </a:t>
            </a:r>
            <a:r>
              <a:rPr lang="de-DE" sz="2400" b="1">
                <a:cs typeface="Arial" charset="0"/>
              </a:rPr>
              <a:t>Erdgas</a:t>
            </a:r>
          </a:p>
        </p:txBody>
      </p:sp>
      <p:grpSp>
        <p:nvGrpSpPr>
          <p:cNvPr id="2" name="Gruppieren 51"/>
          <p:cNvGrpSpPr>
            <a:grpSpLocks/>
          </p:cNvGrpSpPr>
          <p:nvPr/>
        </p:nvGrpSpPr>
        <p:grpSpPr bwMode="auto">
          <a:xfrm>
            <a:off x="431800" y="1412875"/>
            <a:ext cx="6156325" cy="5184775"/>
            <a:chOff x="431620" y="1052736"/>
            <a:chExt cx="6156604" cy="5184576"/>
          </a:xfrm>
        </p:grpSpPr>
        <p:sp>
          <p:nvSpPr>
            <p:cNvPr id="7" name="Pfeil nach unten 6"/>
            <p:cNvSpPr/>
            <p:nvPr/>
          </p:nvSpPr>
          <p:spPr>
            <a:xfrm>
              <a:off x="2123972" y="4868940"/>
              <a:ext cx="576289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3851250" y="4113319"/>
              <a:ext cx="1441515" cy="755621"/>
            </a:xfrm>
            <a:prstGeom prst="rect">
              <a:avLst/>
            </a:prstGeom>
            <a:solidFill>
              <a:srgbClr val="00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 err="1">
                  <a:solidFill>
                    <a:srgbClr val="C00000"/>
                  </a:solidFill>
                  <a:cs typeface="Arial" pitchFamily="34" charset="0"/>
                </a:rPr>
                <a:t>GuD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/>
              </a:r>
              <a:br>
                <a:rPr lang="de-DE" b="1" dirty="0">
                  <a:solidFill>
                    <a:srgbClr val="C00000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=60%</a:t>
              </a:r>
            </a:p>
          </p:txBody>
        </p:sp>
        <p:sp>
          <p:nvSpPr>
            <p:cNvPr id="8" name="Pfeil nach unten 7"/>
            <p:cNvSpPr/>
            <p:nvPr/>
          </p:nvSpPr>
          <p:spPr>
            <a:xfrm>
              <a:off x="4284658" y="4868940"/>
              <a:ext cx="574701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Pfeil nach unten 8"/>
            <p:cNvSpPr/>
            <p:nvPr/>
          </p:nvSpPr>
          <p:spPr>
            <a:xfrm flipV="1">
              <a:off x="4437065" y="3681535"/>
              <a:ext cx="179395" cy="4317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 flipV="1">
              <a:off x="2050943" y="1052736"/>
              <a:ext cx="720758" cy="2736745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851250" y="3041798"/>
              <a:ext cx="1441515" cy="639737"/>
            </a:xfrm>
            <a:prstGeom prst="rect">
              <a:avLst/>
            </a:prstGeom>
            <a:solidFill>
              <a:srgbClr val="00FF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Wärmepumpe</a:t>
              </a:r>
            </a:p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JAZ=4</a:t>
              </a:r>
            </a:p>
          </p:txBody>
        </p:sp>
        <p:sp>
          <p:nvSpPr>
            <p:cNvPr id="17" name="Pfeil nach unten 16"/>
            <p:cNvSpPr/>
            <p:nvPr/>
          </p:nvSpPr>
          <p:spPr>
            <a:xfrm flipV="1">
              <a:off x="4103674" y="1089248"/>
              <a:ext cx="720758" cy="1943025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60436" name="Textfeld 23"/>
            <p:cNvSpPr txBox="1">
              <a:spLocks noChangeArrowheads="1"/>
            </p:cNvSpPr>
            <p:nvPr/>
          </p:nvSpPr>
          <p:spPr bwMode="auto">
            <a:xfrm>
              <a:off x="230374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40</a:t>
              </a:r>
            </a:p>
          </p:txBody>
        </p:sp>
        <p:sp>
          <p:nvSpPr>
            <p:cNvPr id="60437" name="Textfeld 28"/>
            <p:cNvSpPr txBox="1">
              <a:spLocks noChangeArrowheads="1"/>
            </p:cNvSpPr>
            <p:nvPr/>
          </p:nvSpPr>
          <p:spPr bwMode="auto">
            <a:xfrm>
              <a:off x="446398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60438" name="Textfeld 29"/>
            <p:cNvSpPr txBox="1">
              <a:spLocks noChangeArrowheads="1"/>
            </p:cNvSpPr>
            <p:nvPr/>
          </p:nvSpPr>
          <p:spPr bwMode="auto">
            <a:xfrm>
              <a:off x="4608004" y="3866855"/>
              <a:ext cx="396044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12,5</a:t>
              </a:r>
            </a:p>
          </p:txBody>
        </p:sp>
        <p:sp>
          <p:nvSpPr>
            <p:cNvPr id="60439" name="Textfeld 30"/>
            <p:cNvSpPr txBox="1">
              <a:spLocks noChangeArrowheads="1"/>
            </p:cNvSpPr>
            <p:nvPr/>
          </p:nvSpPr>
          <p:spPr bwMode="auto">
            <a:xfrm>
              <a:off x="2303748" y="263691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1692152" y="3032273"/>
              <a:ext cx="1439928" cy="1836667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 dirty="0">
                <a:solidFill>
                  <a:srgbClr val="0000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l-GR" b="1" dirty="0">
                  <a:solidFill>
                    <a:srgbClr val="0000FF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0000FF"/>
                  </a:solidFill>
                  <a:cs typeface="Arial" pitchFamily="34" charset="0"/>
                </a:rPr>
                <a:t>th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 =50%</a:t>
              </a: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rgbClr val="0000FF"/>
                  </a:solidFill>
                  <a:cs typeface="Arial" pitchFamily="34" charset="0"/>
                </a:rPr>
                <a:t>   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rgbClr val="FF0000"/>
                  </a:solidFill>
                  <a:cs typeface="Arial" pitchFamily="34" charset="0"/>
                </a:rPr>
                <a:t>Kraft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 -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>Wärme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-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Kopplung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 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=40%</a:t>
              </a:r>
              <a:endParaRPr lang="de-DE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51250" y="3032273"/>
              <a:ext cx="1441515" cy="18366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0442" name="Textfeld 34"/>
            <p:cNvSpPr txBox="1">
              <a:spLocks noChangeArrowheads="1"/>
            </p:cNvSpPr>
            <p:nvPr/>
          </p:nvSpPr>
          <p:spPr bwMode="auto">
            <a:xfrm>
              <a:off x="2303748" y="1202559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60443" name="Textfeld 35"/>
            <p:cNvSpPr txBox="1">
              <a:spLocks noChangeArrowheads="1"/>
            </p:cNvSpPr>
            <p:nvPr/>
          </p:nvSpPr>
          <p:spPr bwMode="auto">
            <a:xfrm>
              <a:off x="4355976" y="119675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431620" y="3860916"/>
              <a:ext cx="1260532" cy="971513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br>
                <a:rPr lang="de-DE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100 %</a:t>
              </a:r>
            </a:p>
          </p:txBody>
        </p:sp>
        <p:sp>
          <p:nvSpPr>
            <p:cNvPr id="39" name="Pfeil nach rechts 38"/>
            <p:cNvSpPr/>
            <p:nvPr/>
          </p:nvSpPr>
          <p:spPr>
            <a:xfrm flipH="1">
              <a:off x="5327692" y="3968862"/>
              <a:ext cx="1260532" cy="9000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sz="16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16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de-DE" sz="16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87.5 %</a:t>
              </a:r>
            </a:p>
          </p:txBody>
        </p:sp>
        <p:grpSp>
          <p:nvGrpSpPr>
            <p:cNvPr id="3" name="Gruppieren 43"/>
            <p:cNvGrpSpPr>
              <a:grpSpLocks/>
            </p:cNvGrpSpPr>
            <p:nvPr/>
          </p:nvGrpSpPr>
          <p:grpSpPr bwMode="auto">
            <a:xfrm>
              <a:off x="2699792" y="1412776"/>
              <a:ext cx="1431776" cy="900100"/>
              <a:chOff x="2888196" y="692696"/>
              <a:chExt cx="1431776" cy="720000"/>
            </a:xfrm>
          </p:grpSpPr>
          <p:cxnSp>
            <p:nvCxnSpPr>
              <p:cNvPr id="42" name="Gerade Verbindung 41"/>
              <p:cNvCxnSpPr/>
              <p:nvPr/>
            </p:nvCxnSpPr>
            <p:spPr>
              <a:xfrm flipV="1">
                <a:off x="3599897" y="692943"/>
                <a:ext cx="720758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2888665" y="692943"/>
                <a:ext cx="720758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447" name="Textfeld 44"/>
            <p:cNvSpPr txBox="1">
              <a:spLocks noChangeArrowheads="1"/>
            </p:cNvSpPr>
            <p:nvPr/>
          </p:nvSpPr>
          <p:spPr bwMode="auto">
            <a:xfrm>
              <a:off x="2771800" y="1630541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0000FF"/>
                  </a:solidFill>
                  <a:cs typeface="Arial" charset="0"/>
                </a:rPr>
                <a:t>gleichviel Wärme</a:t>
              </a:r>
            </a:p>
          </p:txBody>
        </p:sp>
        <p:grpSp>
          <p:nvGrpSpPr>
            <p:cNvPr id="6" name="Gruppieren 46"/>
            <p:cNvGrpSpPr>
              <a:grpSpLocks/>
            </p:cNvGrpSpPr>
            <p:nvPr/>
          </p:nvGrpSpPr>
          <p:grpSpPr bwMode="auto">
            <a:xfrm>
              <a:off x="2708176" y="5337212"/>
              <a:ext cx="1611796" cy="900100"/>
              <a:chOff x="2888196" y="692696"/>
              <a:chExt cx="1431776" cy="720000"/>
            </a:xfrm>
          </p:grpSpPr>
          <p:cxnSp>
            <p:nvCxnSpPr>
              <p:cNvPr id="48" name="Gerade Verbindung 47"/>
              <p:cNvCxnSpPr/>
              <p:nvPr/>
            </p:nvCxnSpPr>
            <p:spPr>
              <a:xfrm flipV="1">
                <a:off x="3600396" y="692714"/>
                <a:ext cx="719231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>
                <a:off x="2888216" y="692714"/>
                <a:ext cx="719231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449" name="Textfeld 45"/>
            <p:cNvSpPr txBox="1">
              <a:spLocks noChangeArrowheads="1"/>
            </p:cNvSpPr>
            <p:nvPr/>
          </p:nvSpPr>
          <p:spPr bwMode="auto">
            <a:xfrm>
              <a:off x="2843808" y="5553236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FF0000"/>
                  </a:solidFill>
                  <a:cs typeface="Arial" charset="0"/>
                </a:rPr>
                <a:t>gleichviel Strom</a:t>
              </a:r>
            </a:p>
          </p:txBody>
        </p:sp>
      </p:grpSp>
      <p:sp>
        <p:nvSpPr>
          <p:cNvPr id="50" name="Rechteck 49"/>
          <p:cNvSpPr/>
          <p:nvPr/>
        </p:nvSpPr>
        <p:spPr>
          <a:xfrm>
            <a:off x="539750" y="80963"/>
            <a:ext cx="7235825" cy="53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tx1"/>
                </a:solidFill>
                <a:cs typeface="Arial" pitchFamily="34" charset="0"/>
              </a:rPr>
              <a:t>Primärenergieeinsparung  durch {</a:t>
            </a:r>
            <a:r>
              <a:rPr lang="de-DE" sz="2400" b="1" dirty="0" err="1">
                <a:solidFill>
                  <a:srgbClr val="C00000"/>
                </a:solidFill>
                <a:cs typeface="Arial" pitchFamily="34" charset="0"/>
              </a:rPr>
              <a:t>GuD</a:t>
            </a:r>
            <a:r>
              <a:rPr lang="de-DE" sz="2400" b="1" dirty="0">
                <a:solidFill>
                  <a:schemeClr val="tx1"/>
                </a:solidFill>
                <a:cs typeface="Arial" pitchFamily="34" charset="0"/>
              </a:rPr>
              <a:t> und WP} </a:t>
            </a:r>
          </a:p>
        </p:txBody>
      </p:sp>
      <p:sp>
        <p:nvSpPr>
          <p:cNvPr id="60422" name="Textfeld 50"/>
          <p:cNvSpPr txBox="1">
            <a:spLocks noChangeArrowheads="1"/>
          </p:cNvSpPr>
          <p:nvPr/>
        </p:nvSpPr>
        <p:spPr bwMode="auto">
          <a:xfrm>
            <a:off x="71438" y="6597650"/>
            <a:ext cx="33480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de-DE" sz="900">
                <a:cs typeface="Arial" charset="0"/>
              </a:rPr>
              <a:t>G. Luther, Uni Saarbrücken, Technische Physik, Stand 2011 AD</a:t>
            </a:r>
          </a:p>
        </p:txBody>
      </p:sp>
      <p:sp>
        <p:nvSpPr>
          <p:cNvPr id="60423" name="Textfeld 52"/>
          <p:cNvSpPr txBox="1">
            <a:spLocks noChangeArrowheads="1"/>
          </p:cNvSpPr>
          <p:nvPr/>
        </p:nvSpPr>
        <p:spPr bwMode="auto">
          <a:xfrm>
            <a:off x="792163" y="944563"/>
            <a:ext cx="2592387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cs typeface="Arial" charset="0"/>
              </a:rPr>
              <a:t>KWK</a:t>
            </a:r>
            <a:r>
              <a:rPr lang="de-DE" u="sng">
                <a:cs typeface="Arial" charset="0"/>
              </a:rPr>
              <a:t>:          </a:t>
            </a:r>
          </a:p>
        </p:txBody>
      </p:sp>
      <p:sp>
        <p:nvSpPr>
          <p:cNvPr id="60424" name="Textfeld 53"/>
          <p:cNvSpPr txBox="1">
            <a:spLocks noChangeArrowheads="1"/>
          </p:cNvSpPr>
          <p:nvPr/>
        </p:nvSpPr>
        <p:spPr bwMode="auto">
          <a:xfrm>
            <a:off x="3527425" y="944563"/>
            <a:ext cx="46450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solidFill>
                  <a:srgbClr val="FF0000"/>
                </a:solidFill>
                <a:cs typeface="Arial" charset="0"/>
              </a:rPr>
              <a:t>GuD-Kraftwerk</a:t>
            </a:r>
            <a:r>
              <a:rPr lang="de-DE" u="sng">
                <a:cs typeface="Arial" charset="0"/>
              </a:rPr>
              <a:t> und </a:t>
            </a:r>
            <a:r>
              <a:rPr lang="de-DE" b="1" u="sng">
                <a:solidFill>
                  <a:srgbClr val="0000FF"/>
                </a:solidFill>
                <a:cs typeface="Arial" charset="0"/>
              </a:rPr>
              <a:t>Wärmepumpe</a:t>
            </a:r>
            <a:r>
              <a:rPr lang="de-DE" u="sng">
                <a:cs typeface="Arial" charset="0"/>
              </a:rPr>
              <a:t>:</a:t>
            </a:r>
          </a:p>
        </p:txBody>
      </p:sp>
      <p:cxnSp>
        <p:nvCxnSpPr>
          <p:cNvPr id="56" name="Gerade Verbindung 55"/>
          <p:cNvCxnSpPr/>
          <p:nvPr/>
        </p:nvCxnSpPr>
        <p:spPr>
          <a:xfrm>
            <a:off x="3455988" y="836613"/>
            <a:ext cx="0" cy="1044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feld 58"/>
          <p:cNvSpPr txBox="1">
            <a:spLocks noChangeArrowheads="1"/>
          </p:cNvSpPr>
          <p:nvPr/>
        </p:nvSpPr>
        <p:spPr bwMode="auto">
          <a:xfrm>
            <a:off x="6840538" y="5624513"/>
            <a:ext cx="2052637" cy="1077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b="1">
                <a:cs typeface="Arial" charset="0"/>
              </a:rPr>
              <a:t>KWK  = Kraftwärmekopplung</a:t>
            </a:r>
          </a:p>
          <a:p>
            <a:r>
              <a:rPr lang="de-DE" sz="800" b="1">
                <a:solidFill>
                  <a:srgbClr val="FF0000"/>
                </a:solidFill>
                <a:cs typeface="Arial" charset="0"/>
              </a:rPr>
              <a:t>GuD  </a:t>
            </a:r>
            <a:r>
              <a:rPr lang="de-DE" sz="800" b="1">
                <a:solidFill>
                  <a:srgbClr val="C00000"/>
                </a:solidFill>
                <a:cs typeface="Arial" charset="0"/>
              </a:rPr>
              <a:t>= </a:t>
            </a:r>
            <a:r>
              <a:rPr lang="de-DE" sz="800" b="1">
                <a:cs typeface="Arial" charset="0"/>
              </a:rPr>
              <a:t>Gas-und Dampfkraftwerk</a:t>
            </a:r>
            <a:br>
              <a:rPr lang="de-DE" sz="800" b="1">
                <a:cs typeface="Arial" charset="0"/>
              </a:rPr>
            </a:br>
            <a:r>
              <a:rPr lang="de-DE" sz="800" b="1">
                <a:solidFill>
                  <a:srgbClr val="FF0000"/>
                </a:solidFill>
                <a:cs typeface="Arial" charset="0"/>
              </a:rPr>
              <a:t>      </a:t>
            </a:r>
            <a:r>
              <a:rPr lang="el-GR" sz="800" b="1">
                <a:solidFill>
                  <a:srgbClr val="FF0000"/>
                </a:solidFill>
                <a:cs typeface="Arial" charset="0"/>
              </a:rPr>
              <a:t>η</a:t>
            </a:r>
            <a:r>
              <a:rPr lang="de-DE" sz="800" b="1" baseline="-25000">
                <a:solidFill>
                  <a:srgbClr val="FF0000"/>
                </a:solidFill>
                <a:cs typeface="Arial" charset="0"/>
              </a:rPr>
              <a:t>el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FF0000"/>
                </a:solidFill>
                <a:cs typeface="Arial" charset="0"/>
              </a:rPr>
              <a:t>=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elektrischer </a:t>
            </a:r>
            <a:r>
              <a:rPr lang="de-DE" sz="800">
                <a:cs typeface="Arial" charset="0"/>
              </a:rPr>
              <a:t>Wirkungsgrad </a:t>
            </a:r>
          </a:p>
          <a:p>
            <a:r>
              <a:rPr lang="de-DE" sz="800" b="1">
                <a:solidFill>
                  <a:srgbClr val="FF0000"/>
                </a:solidFill>
                <a:cs typeface="Arial" charset="0"/>
              </a:rPr>
              <a:t>    </a:t>
            </a:r>
            <a:r>
              <a:rPr lang="el-GR" sz="800" b="1">
                <a:solidFill>
                  <a:srgbClr val="0000FF"/>
                </a:solidFill>
                <a:cs typeface="Arial" charset="0"/>
              </a:rPr>
              <a:t>η</a:t>
            </a:r>
            <a:r>
              <a:rPr lang="de-DE" sz="800" b="1" baseline="-25000">
                <a:solidFill>
                  <a:srgbClr val="0000FF"/>
                </a:solidFill>
                <a:cs typeface="Arial" charset="0"/>
              </a:rPr>
              <a:t>th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=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thermischer </a:t>
            </a:r>
            <a:r>
              <a:rPr lang="de-DE" sz="800">
                <a:cs typeface="Arial" charset="0"/>
              </a:rPr>
              <a:t>Wirkungsgrad </a:t>
            </a:r>
          </a:p>
          <a:p>
            <a:endParaRPr lang="de-DE" sz="800" b="1">
              <a:cs typeface="Arial" charset="0"/>
            </a:endParaRPr>
          </a:p>
          <a:p>
            <a:r>
              <a:rPr lang="de-DE" sz="800" b="1">
                <a:cs typeface="Arial" charset="0"/>
              </a:rPr>
              <a:t>  WP   = Wärmepumpe</a:t>
            </a:r>
            <a:endParaRPr lang="de-DE" sz="800" b="1">
              <a:solidFill>
                <a:srgbClr val="C00000"/>
              </a:solidFill>
              <a:cs typeface="Arial" charset="0"/>
            </a:endParaRPr>
          </a:p>
          <a:p>
            <a:r>
              <a:rPr lang="de-DE" sz="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JAZ  </a:t>
            </a:r>
            <a:r>
              <a:rPr lang="de-DE" sz="800">
                <a:cs typeface="Arial" charset="0"/>
              </a:rPr>
              <a:t>=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cs typeface="Arial" charset="0"/>
              </a:rPr>
              <a:t>JahresArbeitsZahl</a:t>
            </a:r>
            <a:r>
              <a:rPr lang="de-DE" sz="800" b="1">
                <a:cs typeface="Arial" charset="0"/>
              </a:rPr>
              <a:t/>
            </a:r>
            <a:br>
              <a:rPr lang="de-DE" sz="800" b="1">
                <a:cs typeface="Arial" charset="0"/>
              </a:rPr>
            </a:br>
            <a:r>
              <a:rPr lang="de-DE" sz="800" b="1">
                <a:cs typeface="Arial" charset="0"/>
              </a:rPr>
              <a:t> </a:t>
            </a:r>
            <a:r>
              <a:rPr lang="de-DE" sz="800">
                <a:cs typeface="Arial" charset="0"/>
              </a:rPr>
              <a:t>         = 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WärmeOutpu</a:t>
            </a:r>
            <a:r>
              <a:rPr lang="de-DE" sz="800">
                <a:cs typeface="Arial" charset="0"/>
              </a:rPr>
              <a:t>t </a:t>
            </a:r>
            <a:r>
              <a:rPr lang="de-DE" sz="800" b="1">
                <a:cs typeface="Arial" charset="0"/>
              </a:rPr>
              <a:t>/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StromInput </a:t>
            </a:r>
          </a:p>
        </p:txBody>
      </p:sp>
      <p:sp>
        <p:nvSpPr>
          <p:cNvPr id="60427" name="Textfeld 40"/>
          <p:cNvSpPr txBox="1">
            <a:spLocks noChangeArrowheads="1"/>
          </p:cNvSpPr>
          <p:nvPr/>
        </p:nvSpPr>
        <p:spPr bwMode="auto">
          <a:xfrm>
            <a:off x="4356100" y="2930525"/>
            <a:ext cx="252413" cy="246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cs typeface="Arial" charset="0"/>
              </a:rPr>
              <a:t>50</a:t>
            </a:r>
          </a:p>
        </p:txBody>
      </p:sp>
      <p:sp>
        <p:nvSpPr>
          <p:cNvPr id="60428" name="Textfeld 43"/>
          <p:cNvSpPr txBox="1">
            <a:spLocks noChangeArrowheads="1"/>
          </p:cNvSpPr>
          <p:nvPr/>
        </p:nvSpPr>
        <p:spPr bwMode="auto">
          <a:xfrm>
            <a:off x="7164388" y="4545013"/>
            <a:ext cx="16922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cs typeface="Arial" charset="0"/>
              </a:rPr>
              <a:t>denn:  87.5*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0.6</a:t>
            </a:r>
            <a:r>
              <a:rPr lang="de-DE" sz="1000">
                <a:cs typeface="Arial" charset="0"/>
              </a:rPr>
              <a:t>=    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52.5</a:t>
            </a:r>
            <a:r>
              <a:rPr lang="de-DE" sz="1000">
                <a:cs typeface="Arial" charset="0"/>
              </a:rPr>
              <a:t/>
            </a:r>
            <a:br>
              <a:rPr lang="de-DE" sz="1000">
                <a:cs typeface="Arial" charset="0"/>
              </a:rPr>
            </a:br>
            <a:r>
              <a:rPr lang="de-DE" sz="1000">
                <a:cs typeface="Arial" charset="0"/>
              </a:rPr>
              <a:t>                         =  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40+12.5</a:t>
            </a:r>
          </a:p>
        </p:txBody>
      </p:sp>
    </p:spTree>
    <p:extLst>
      <p:ext uri="{BB962C8B-B14F-4D97-AF65-F5344CB8AC3E}">
        <p14:creationId xmlns:p14="http://schemas.microsoft.com/office/powerpoint/2010/main" val="1007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94083" y="2774420"/>
            <a:ext cx="633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000000"/>
                </a:solidFill>
              </a:rPr>
              <a:t>0. Aktivitäten der DPG zum Thema KWK und WP</a:t>
            </a: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feld 39"/>
          <p:cNvSpPr txBox="1">
            <a:spLocks noChangeArrowheads="1"/>
          </p:cNvSpPr>
          <p:nvPr/>
        </p:nvSpPr>
        <p:spPr bwMode="auto">
          <a:xfrm>
            <a:off x="5472113" y="2673350"/>
            <a:ext cx="3384550" cy="768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de-DE" sz="1600" b="1" u="sng">
                <a:cs typeface="Arial" charset="0"/>
              </a:rPr>
              <a:t>Mehrertrag GuD +WP:</a:t>
            </a:r>
          </a:p>
          <a:p>
            <a:r>
              <a:rPr lang="de-DE" sz="2800" b="1">
                <a:solidFill>
                  <a:srgbClr val="0000FF"/>
                </a:solidFill>
                <a:cs typeface="Arial" charset="0"/>
              </a:rPr>
              <a:t>30%-Punkte Wärme</a:t>
            </a:r>
          </a:p>
        </p:txBody>
      </p:sp>
      <p:grpSp>
        <p:nvGrpSpPr>
          <p:cNvPr id="2" name="Gruppieren 51"/>
          <p:cNvGrpSpPr>
            <a:grpSpLocks/>
          </p:cNvGrpSpPr>
          <p:nvPr/>
        </p:nvGrpSpPr>
        <p:grpSpPr bwMode="auto">
          <a:xfrm>
            <a:off x="431800" y="1412875"/>
            <a:ext cx="7524750" cy="5184775"/>
            <a:chOff x="431620" y="1052736"/>
            <a:chExt cx="7524756" cy="5184576"/>
          </a:xfrm>
        </p:grpSpPr>
        <p:sp>
          <p:nvSpPr>
            <p:cNvPr id="7" name="Pfeil nach unten 6"/>
            <p:cNvSpPr/>
            <p:nvPr/>
          </p:nvSpPr>
          <p:spPr>
            <a:xfrm>
              <a:off x="2123896" y="4868940"/>
              <a:ext cx="576263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3852686" y="4113319"/>
              <a:ext cx="1439863" cy="755621"/>
            </a:xfrm>
            <a:prstGeom prst="rect">
              <a:avLst/>
            </a:prstGeom>
            <a:solidFill>
              <a:srgbClr val="00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 err="1">
                  <a:solidFill>
                    <a:srgbClr val="C00000"/>
                  </a:solidFill>
                  <a:cs typeface="Arial" pitchFamily="34" charset="0"/>
                </a:rPr>
                <a:t>GuD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/>
              </a:r>
              <a:br>
                <a:rPr lang="de-DE" b="1" dirty="0">
                  <a:solidFill>
                    <a:srgbClr val="C00000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=60%</a:t>
              </a:r>
            </a:p>
          </p:txBody>
        </p:sp>
        <p:sp>
          <p:nvSpPr>
            <p:cNvPr id="8" name="Pfeil nach unten 7"/>
            <p:cNvSpPr/>
            <p:nvPr/>
          </p:nvSpPr>
          <p:spPr>
            <a:xfrm>
              <a:off x="4284486" y="4868940"/>
              <a:ext cx="576262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Pfeil nach unten 8"/>
            <p:cNvSpPr/>
            <p:nvPr/>
          </p:nvSpPr>
          <p:spPr>
            <a:xfrm flipV="1">
              <a:off x="4436886" y="3681535"/>
              <a:ext cx="287337" cy="4317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 flipV="1">
              <a:off x="2052459" y="1052736"/>
              <a:ext cx="719138" cy="2736745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852686" y="3041798"/>
              <a:ext cx="1439863" cy="639737"/>
            </a:xfrm>
            <a:prstGeom prst="rect">
              <a:avLst/>
            </a:prstGeom>
            <a:solidFill>
              <a:srgbClr val="00FF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Wärmepumpe</a:t>
              </a:r>
            </a:p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JAZ=4</a:t>
              </a:r>
            </a:p>
          </p:txBody>
        </p:sp>
        <p:grpSp>
          <p:nvGrpSpPr>
            <p:cNvPr id="3" name="Gruppieren 32"/>
            <p:cNvGrpSpPr>
              <a:grpSpLocks/>
            </p:cNvGrpSpPr>
            <p:nvPr/>
          </p:nvGrpSpPr>
          <p:grpSpPr bwMode="auto">
            <a:xfrm>
              <a:off x="4103948" y="1052736"/>
              <a:ext cx="3852428" cy="1980220"/>
              <a:chOff x="4103948" y="1664804"/>
              <a:chExt cx="3852428" cy="1980220"/>
            </a:xfrm>
          </p:grpSpPr>
          <p:sp>
            <p:nvSpPr>
              <p:cNvPr id="17" name="Pfeil nach unten 16"/>
              <p:cNvSpPr/>
              <p:nvPr/>
            </p:nvSpPr>
            <p:spPr>
              <a:xfrm flipV="1">
                <a:off x="4103511" y="1664804"/>
                <a:ext cx="720726" cy="971513"/>
              </a:xfrm>
              <a:prstGeom prst="down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Pfeil nach rechts 19"/>
              <p:cNvSpPr/>
              <p:nvPr/>
            </p:nvSpPr>
            <p:spPr>
              <a:xfrm>
                <a:off x="4643261" y="2312479"/>
                <a:ext cx="3313115" cy="431783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4282898" y="2636317"/>
                <a:ext cx="576263" cy="1008024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59409" name="Textfeld 23"/>
            <p:cNvSpPr txBox="1">
              <a:spLocks noChangeArrowheads="1"/>
            </p:cNvSpPr>
            <p:nvPr/>
          </p:nvSpPr>
          <p:spPr bwMode="auto">
            <a:xfrm>
              <a:off x="230374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40</a:t>
              </a:r>
            </a:p>
          </p:txBody>
        </p:sp>
        <p:sp>
          <p:nvSpPr>
            <p:cNvPr id="59410" name="Textfeld 28"/>
            <p:cNvSpPr txBox="1">
              <a:spLocks noChangeArrowheads="1"/>
            </p:cNvSpPr>
            <p:nvPr/>
          </p:nvSpPr>
          <p:spPr bwMode="auto">
            <a:xfrm>
              <a:off x="446398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40</a:t>
              </a:r>
            </a:p>
          </p:txBody>
        </p:sp>
        <p:sp>
          <p:nvSpPr>
            <p:cNvPr id="59411" name="Textfeld 29"/>
            <p:cNvSpPr txBox="1">
              <a:spLocks noChangeArrowheads="1"/>
            </p:cNvSpPr>
            <p:nvPr/>
          </p:nvSpPr>
          <p:spPr bwMode="auto">
            <a:xfrm>
              <a:off x="4680012" y="3866855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20</a:t>
              </a:r>
            </a:p>
          </p:txBody>
        </p:sp>
        <p:sp>
          <p:nvSpPr>
            <p:cNvPr id="59412" name="Textfeld 30"/>
            <p:cNvSpPr txBox="1">
              <a:spLocks noChangeArrowheads="1"/>
            </p:cNvSpPr>
            <p:nvPr/>
          </p:nvSpPr>
          <p:spPr bwMode="auto">
            <a:xfrm>
              <a:off x="2303748" y="263691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59413" name="Textfeld 31"/>
            <p:cNvSpPr txBox="1">
              <a:spLocks noChangeArrowheads="1"/>
            </p:cNvSpPr>
            <p:nvPr/>
          </p:nvSpPr>
          <p:spPr bwMode="auto">
            <a:xfrm>
              <a:off x="4391980" y="2636912"/>
              <a:ext cx="360040" cy="3693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400" b="1">
                  <a:cs typeface="Arial" charset="0"/>
                </a:rPr>
                <a:t>80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1692096" y="3032273"/>
              <a:ext cx="1439864" cy="1836667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 dirty="0">
                <a:solidFill>
                  <a:srgbClr val="0000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l-GR" b="1" dirty="0">
                  <a:solidFill>
                    <a:srgbClr val="0000FF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0000FF"/>
                  </a:solidFill>
                  <a:cs typeface="Arial" pitchFamily="34" charset="0"/>
                </a:rPr>
                <a:t>th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 =50%</a:t>
              </a: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rgbClr val="0000FF"/>
                  </a:solidFill>
                  <a:cs typeface="Arial" pitchFamily="34" charset="0"/>
                </a:rPr>
                <a:t>   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rgbClr val="FF0000"/>
                  </a:solidFill>
                  <a:cs typeface="Arial" pitchFamily="34" charset="0"/>
                </a:rPr>
                <a:t>Kraft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 -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>Wärme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-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Kopplung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 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=40%</a:t>
              </a:r>
              <a:endParaRPr lang="de-DE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52686" y="3032273"/>
              <a:ext cx="1439863" cy="18366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9416" name="Textfeld 34"/>
            <p:cNvSpPr txBox="1">
              <a:spLocks noChangeArrowheads="1"/>
            </p:cNvSpPr>
            <p:nvPr/>
          </p:nvSpPr>
          <p:spPr bwMode="auto">
            <a:xfrm>
              <a:off x="2303748" y="1202559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59417" name="Textfeld 35"/>
            <p:cNvSpPr txBox="1">
              <a:spLocks noChangeArrowheads="1"/>
            </p:cNvSpPr>
            <p:nvPr/>
          </p:nvSpPr>
          <p:spPr bwMode="auto">
            <a:xfrm>
              <a:off x="4355976" y="119675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59418" name="Textfeld 36"/>
            <p:cNvSpPr txBox="1">
              <a:spLocks noChangeArrowheads="1"/>
            </p:cNvSpPr>
            <p:nvPr/>
          </p:nvSpPr>
          <p:spPr bwMode="auto">
            <a:xfrm>
              <a:off x="7488324" y="1808820"/>
              <a:ext cx="252028" cy="2154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400" b="1">
                  <a:solidFill>
                    <a:srgbClr val="C00000"/>
                  </a:solidFill>
                  <a:cs typeface="Arial" charset="0"/>
                </a:rPr>
                <a:t>30</a:t>
              </a:r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431620" y="3860916"/>
              <a:ext cx="1260476" cy="971513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br>
                <a:rPr lang="de-DE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100 %</a:t>
              </a:r>
            </a:p>
          </p:txBody>
        </p:sp>
        <p:sp>
          <p:nvSpPr>
            <p:cNvPr id="39" name="Pfeil nach rechts 38"/>
            <p:cNvSpPr/>
            <p:nvPr/>
          </p:nvSpPr>
          <p:spPr>
            <a:xfrm flipH="1">
              <a:off x="5327474" y="3897427"/>
              <a:ext cx="1260476" cy="971513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br>
                <a:rPr lang="de-DE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100 %</a:t>
              </a:r>
            </a:p>
          </p:txBody>
        </p:sp>
        <p:grpSp>
          <p:nvGrpSpPr>
            <p:cNvPr id="6" name="Gruppieren 43"/>
            <p:cNvGrpSpPr>
              <a:grpSpLocks/>
            </p:cNvGrpSpPr>
            <p:nvPr/>
          </p:nvGrpSpPr>
          <p:grpSpPr bwMode="auto">
            <a:xfrm>
              <a:off x="2699792" y="1412776"/>
              <a:ext cx="1431776" cy="900100"/>
              <a:chOff x="2888196" y="692696"/>
              <a:chExt cx="1431776" cy="720000"/>
            </a:xfrm>
          </p:grpSpPr>
          <p:cxnSp>
            <p:nvCxnSpPr>
              <p:cNvPr id="42" name="Gerade Verbindung 41"/>
              <p:cNvCxnSpPr/>
              <p:nvPr/>
            </p:nvCxnSpPr>
            <p:spPr>
              <a:xfrm flipV="1">
                <a:off x="3599764" y="692943"/>
                <a:ext cx="720726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2888564" y="692943"/>
                <a:ext cx="720726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422" name="Textfeld 44"/>
            <p:cNvSpPr txBox="1">
              <a:spLocks noChangeArrowheads="1"/>
            </p:cNvSpPr>
            <p:nvPr/>
          </p:nvSpPr>
          <p:spPr bwMode="auto">
            <a:xfrm>
              <a:off x="2771800" y="1630541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0000FF"/>
                  </a:solidFill>
                  <a:cs typeface="Arial" charset="0"/>
                </a:rPr>
                <a:t>gleichviel Wärme</a:t>
              </a:r>
            </a:p>
          </p:txBody>
        </p:sp>
        <p:grpSp>
          <p:nvGrpSpPr>
            <p:cNvPr id="10" name="Gruppieren 46"/>
            <p:cNvGrpSpPr>
              <a:grpSpLocks/>
            </p:cNvGrpSpPr>
            <p:nvPr/>
          </p:nvGrpSpPr>
          <p:grpSpPr bwMode="auto">
            <a:xfrm>
              <a:off x="2708176" y="5337212"/>
              <a:ext cx="1611796" cy="900100"/>
              <a:chOff x="2888196" y="692696"/>
              <a:chExt cx="1431776" cy="720000"/>
            </a:xfrm>
          </p:grpSpPr>
          <p:cxnSp>
            <p:nvCxnSpPr>
              <p:cNvPr id="48" name="Gerade Verbindung 47"/>
              <p:cNvCxnSpPr/>
              <p:nvPr/>
            </p:nvCxnSpPr>
            <p:spPr>
              <a:xfrm flipV="1">
                <a:off x="3600274" y="692714"/>
                <a:ext cx="719199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>
                <a:off x="2888126" y="692714"/>
                <a:ext cx="719199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424" name="Textfeld 45"/>
            <p:cNvSpPr txBox="1">
              <a:spLocks noChangeArrowheads="1"/>
            </p:cNvSpPr>
            <p:nvPr/>
          </p:nvSpPr>
          <p:spPr bwMode="auto">
            <a:xfrm>
              <a:off x="2843808" y="5553236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FF0000"/>
                  </a:solidFill>
                  <a:cs typeface="Arial" charset="0"/>
                </a:rPr>
                <a:t>gleichviel Strom</a:t>
              </a:r>
            </a:p>
          </p:txBody>
        </p:sp>
      </p:grpSp>
      <p:sp>
        <p:nvSpPr>
          <p:cNvPr id="50" name="Rechteck 49"/>
          <p:cNvSpPr/>
          <p:nvPr/>
        </p:nvSpPr>
        <p:spPr>
          <a:xfrm>
            <a:off x="539750" y="80963"/>
            <a:ext cx="7235825" cy="53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u="sng" dirty="0">
                <a:solidFill>
                  <a:schemeClr val="tx1"/>
                </a:solidFill>
                <a:cs typeface="Arial" pitchFamily="34" charset="0"/>
              </a:rPr>
              <a:t>Moderne Erdgasanlagen:</a:t>
            </a:r>
            <a:r>
              <a:rPr lang="de-DE" sz="2400" b="1" dirty="0">
                <a:solidFill>
                  <a:schemeClr val="tx1"/>
                </a:solidFill>
                <a:cs typeface="Arial" pitchFamily="34" charset="0"/>
              </a:rPr>
              <a:t> KWK  ist technisch überholt</a:t>
            </a:r>
          </a:p>
        </p:txBody>
      </p:sp>
      <p:sp>
        <p:nvSpPr>
          <p:cNvPr id="59397" name="Textfeld 50"/>
          <p:cNvSpPr txBox="1">
            <a:spLocks noChangeArrowheads="1"/>
          </p:cNvSpPr>
          <p:nvPr/>
        </p:nvSpPr>
        <p:spPr bwMode="auto">
          <a:xfrm>
            <a:off x="71438" y="6597650"/>
            <a:ext cx="33480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de-DE" sz="900">
                <a:cs typeface="Arial" charset="0"/>
              </a:rPr>
              <a:t>G. Luther, Uni Saarbrücken, Technische Physik, Stand 2011 AD</a:t>
            </a:r>
          </a:p>
        </p:txBody>
      </p:sp>
      <p:sp>
        <p:nvSpPr>
          <p:cNvPr id="59398" name="Textfeld 52"/>
          <p:cNvSpPr txBox="1">
            <a:spLocks noChangeArrowheads="1"/>
          </p:cNvSpPr>
          <p:nvPr/>
        </p:nvSpPr>
        <p:spPr bwMode="auto">
          <a:xfrm>
            <a:off x="792163" y="944563"/>
            <a:ext cx="2592387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cs typeface="Arial" charset="0"/>
              </a:rPr>
              <a:t>KWK</a:t>
            </a:r>
            <a:r>
              <a:rPr lang="de-DE" u="sng">
                <a:cs typeface="Arial" charset="0"/>
              </a:rPr>
              <a:t>:          </a:t>
            </a:r>
          </a:p>
        </p:txBody>
      </p:sp>
      <p:sp>
        <p:nvSpPr>
          <p:cNvPr id="59399" name="Textfeld 53"/>
          <p:cNvSpPr txBox="1">
            <a:spLocks noChangeArrowheads="1"/>
          </p:cNvSpPr>
          <p:nvPr/>
        </p:nvSpPr>
        <p:spPr bwMode="auto">
          <a:xfrm>
            <a:off x="3527425" y="944563"/>
            <a:ext cx="46450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solidFill>
                  <a:srgbClr val="FF0000"/>
                </a:solidFill>
                <a:cs typeface="Arial" charset="0"/>
              </a:rPr>
              <a:t>GuD-Kraftwerk</a:t>
            </a:r>
            <a:r>
              <a:rPr lang="de-DE" u="sng">
                <a:cs typeface="Arial" charset="0"/>
              </a:rPr>
              <a:t> und </a:t>
            </a:r>
            <a:r>
              <a:rPr lang="de-DE" b="1" u="sng">
                <a:solidFill>
                  <a:srgbClr val="0000FF"/>
                </a:solidFill>
                <a:cs typeface="Arial" charset="0"/>
              </a:rPr>
              <a:t>Wärmepumpe</a:t>
            </a:r>
            <a:r>
              <a:rPr lang="de-DE" u="sng">
                <a:cs typeface="Arial" charset="0"/>
              </a:rPr>
              <a:t>:</a:t>
            </a:r>
          </a:p>
        </p:txBody>
      </p:sp>
      <p:cxnSp>
        <p:nvCxnSpPr>
          <p:cNvPr id="56" name="Gerade Verbindung 55"/>
          <p:cNvCxnSpPr/>
          <p:nvPr/>
        </p:nvCxnSpPr>
        <p:spPr>
          <a:xfrm>
            <a:off x="3455988" y="836613"/>
            <a:ext cx="0" cy="1044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1" name="Textfeld 58"/>
          <p:cNvSpPr txBox="1">
            <a:spLocks noChangeArrowheads="1"/>
          </p:cNvSpPr>
          <p:nvPr/>
        </p:nvSpPr>
        <p:spPr bwMode="auto">
          <a:xfrm>
            <a:off x="6443663" y="5319713"/>
            <a:ext cx="2520950" cy="1385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b="1">
                <a:cs typeface="Arial" charset="0"/>
              </a:rPr>
              <a:t>KWK  = Kraftwärmekopplung</a:t>
            </a:r>
          </a:p>
          <a:p>
            <a:r>
              <a:rPr lang="de-DE" sz="1000" b="1">
                <a:solidFill>
                  <a:srgbClr val="FF0000"/>
                </a:solidFill>
                <a:cs typeface="Arial" charset="0"/>
              </a:rPr>
              <a:t>GuD  </a:t>
            </a:r>
            <a:r>
              <a:rPr lang="de-DE" sz="1000" b="1">
                <a:solidFill>
                  <a:srgbClr val="C00000"/>
                </a:solidFill>
                <a:cs typeface="Arial" charset="0"/>
              </a:rPr>
              <a:t>= </a:t>
            </a:r>
            <a:r>
              <a:rPr lang="de-DE" sz="1000" b="1">
                <a:cs typeface="Arial" charset="0"/>
              </a:rPr>
              <a:t>Gas-und Dampfkraftwerk</a:t>
            </a:r>
            <a:br>
              <a:rPr lang="de-DE" sz="1000" b="1">
                <a:cs typeface="Arial" charset="0"/>
              </a:rPr>
            </a:br>
            <a:r>
              <a:rPr lang="de-DE" sz="400" b="1">
                <a:solidFill>
                  <a:srgbClr val="FF0000"/>
                </a:solidFill>
                <a:cs typeface="Arial" charset="0"/>
              </a:rPr>
              <a:t>   </a:t>
            </a:r>
            <a:r>
              <a:rPr lang="de-DE" sz="1100" b="1">
                <a:solidFill>
                  <a:srgbClr val="FF0000"/>
                </a:solidFill>
                <a:cs typeface="Arial" charset="0"/>
              </a:rPr>
              <a:t>   </a:t>
            </a:r>
            <a:r>
              <a:rPr lang="el-GR" sz="1100" b="1">
                <a:solidFill>
                  <a:srgbClr val="FF0000"/>
                </a:solidFill>
                <a:cs typeface="Arial" charset="0"/>
              </a:rPr>
              <a:t>η</a:t>
            </a:r>
            <a:r>
              <a:rPr lang="de-DE" sz="1100" b="1" baseline="-25000">
                <a:solidFill>
                  <a:srgbClr val="FF0000"/>
                </a:solidFill>
                <a:cs typeface="Arial" charset="0"/>
              </a:rPr>
              <a:t>el </a:t>
            </a:r>
            <a:r>
              <a:rPr lang="de-DE" sz="11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1100">
                <a:solidFill>
                  <a:srgbClr val="FF0000"/>
                </a:solidFill>
                <a:cs typeface="Arial" charset="0"/>
              </a:rPr>
              <a:t>= </a:t>
            </a:r>
            <a:r>
              <a:rPr lang="de-DE" sz="1100" b="1">
                <a:solidFill>
                  <a:srgbClr val="FF0000"/>
                </a:solidFill>
                <a:cs typeface="Arial" charset="0"/>
              </a:rPr>
              <a:t>elektrischer </a:t>
            </a:r>
            <a:r>
              <a:rPr lang="de-DE" sz="1100">
                <a:cs typeface="Arial" charset="0"/>
              </a:rPr>
              <a:t>Wirkungsgrad </a:t>
            </a:r>
          </a:p>
          <a:p>
            <a:r>
              <a:rPr lang="de-DE" sz="1100" b="1">
                <a:solidFill>
                  <a:srgbClr val="FF0000"/>
                </a:solidFill>
                <a:cs typeface="Arial" charset="0"/>
              </a:rPr>
              <a:t>    </a:t>
            </a:r>
            <a:r>
              <a:rPr lang="el-GR" sz="1100" b="1">
                <a:solidFill>
                  <a:srgbClr val="0000FF"/>
                </a:solidFill>
                <a:cs typeface="Arial" charset="0"/>
              </a:rPr>
              <a:t>η</a:t>
            </a:r>
            <a:r>
              <a:rPr lang="de-DE" sz="1100" b="1" baseline="-25000">
                <a:solidFill>
                  <a:srgbClr val="0000FF"/>
                </a:solidFill>
                <a:cs typeface="Arial" charset="0"/>
              </a:rPr>
              <a:t>th </a:t>
            </a:r>
            <a:r>
              <a:rPr lang="de-DE" sz="11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1100">
                <a:solidFill>
                  <a:srgbClr val="0000FF"/>
                </a:solidFill>
                <a:cs typeface="Arial" charset="0"/>
              </a:rPr>
              <a:t>= </a:t>
            </a:r>
            <a:r>
              <a:rPr lang="de-DE" sz="1100" b="1">
                <a:solidFill>
                  <a:srgbClr val="0000FF"/>
                </a:solidFill>
                <a:cs typeface="Arial" charset="0"/>
              </a:rPr>
              <a:t>thermischer </a:t>
            </a:r>
            <a:r>
              <a:rPr lang="de-DE" sz="1100">
                <a:cs typeface="Arial" charset="0"/>
              </a:rPr>
              <a:t>Wirkungsgrad </a:t>
            </a:r>
          </a:p>
          <a:p>
            <a:endParaRPr lang="de-DE" sz="1000" b="1">
              <a:cs typeface="Arial" charset="0"/>
            </a:endParaRPr>
          </a:p>
          <a:p>
            <a:r>
              <a:rPr lang="de-DE" sz="1000" b="1">
                <a:cs typeface="Arial" charset="0"/>
              </a:rPr>
              <a:t>  WP   = Wärmepumpe</a:t>
            </a:r>
            <a:endParaRPr lang="de-DE" sz="400" b="1">
              <a:solidFill>
                <a:srgbClr val="C00000"/>
              </a:solidFill>
              <a:cs typeface="Arial" charset="0"/>
            </a:endParaRPr>
          </a:p>
          <a:p>
            <a:r>
              <a:rPr lang="de-DE" sz="11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1100">
                <a:solidFill>
                  <a:srgbClr val="0000FF"/>
                </a:solidFill>
                <a:cs typeface="Arial" charset="0"/>
              </a:rPr>
              <a:t>JAZ  </a:t>
            </a:r>
            <a:r>
              <a:rPr lang="de-DE" sz="1100">
                <a:cs typeface="Arial" charset="0"/>
              </a:rPr>
              <a:t>= </a:t>
            </a:r>
            <a:r>
              <a:rPr lang="de-DE" sz="110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1100">
                <a:cs typeface="Arial" charset="0"/>
              </a:rPr>
              <a:t>JahresArbeitsZahl</a:t>
            </a:r>
            <a:r>
              <a:rPr lang="de-DE" sz="1100" b="1">
                <a:cs typeface="Arial" charset="0"/>
              </a:rPr>
              <a:t/>
            </a:r>
            <a:br>
              <a:rPr lang="de-DE" sz="1100" b="1">
                <a:cs typeface="Arial" charset="0"/>
              </a:rPr>
            </a:br>
            <a:r>
              <a:rPr lang="de-DE" sz="1100" b="1">
                <a:cs typeface="Arial" charset="0"/>
              </a:rPr>
              <a:t> </a:t>
            </a:r>
            <a:r>
              <a:rPr lang="de-DE" sz="1100">
                <a:cs typeface="Arial" charset="0"/>
              </a:rPr>
              <a:t>         =  </a:t>
            </a:r>
            <a:r>
              <a:rPr lang="de-DE" sz="1100" b="1">
                <a:solidFill>
                  <a:srgbClr val="0000FF"/>
                </a:solidFill>
                <a:cs typeface="Arial" charset="0"/>
              </a:rPr>
              <a:t>WärmeOutpu</a:t>
            </a:r>
            <a:r>
              <a:rPr lang="de-DE" sz="1100">
                <a:cs typeface="Arial" charset="0"/>
              </a:rPr>
              <a:t>t </a:t>
            </a:r>
            <a:r>
              <a:rPr lang="de-DE" sz="1100" b="1">
                <a:cs typeface="Arial" charset="0"/>
              </a:rPr>
              <a:t>/ </a:t>
            </a:r>
            <a:r>
              <a:rPr lang="de-DE" sz="1100" b="1">
                <a:solidFill>
                  <a:srgbClr val="FF0000"/>
                </a:solidFill>
                <a:cs typeface="Arial" charset="0"/>
              </a:rPr>
              <a:t>StromInput 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8532813" y="296863"/>
            <a:ext cx="450850" cy="4508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97514" y="224644"/>
            <a:ext cx="874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Ein weiterer Vergleich (</a:t>
            </a:r>
            <a:r>
              <a:rPr lang="de-DE" u="sng" dirty="0" err="1" smtClean="0"/>
              <a:t>ASUE</a:t>
            </a:r>
            <a:r>
              <a:rPr lang="de-DE" u="sng" dirty="0" smtClean="0"/>
              <a:t>) </a:t>
            </a:r>
            <a:r>
              <a:rPr lang="de-DE" dirty="0" smtClean="0"/>
              <a:t>:   Vorteil </a:t>
            </a:r>
            <a:r>
              <a:rPr lang="de-DE" dirty="0"/>
              <a:t>der </a:t>
            </a:r>
            <a:r>
              <a:rPr lang="de-DE" dirty="0" smtClean="0"/>
              <a:t>"Strom erzeugenden Heizung"  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555776" y="5409220"/>
            <a:ext cx="39604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/>
              <a:t>ASUE= </a:t>
            </a:r>
            <a:r>
              <a:rPr lang="de-DE" sz="1050" u="sng" dirty="0" smtClean="0"/>
              <a:t>A</a:t>
            </a:r>
            <a:r>
              <a:rPr lang="de-DE" sz="1050" dirty="0" smtClean="0"/>
              <a:t>G für </a:t>
            </a:r>
            <a:r>
              <a:rPr lang="de-DE" sz="1050" u="sng" dirty="0" smtClean="0"/>
              <a:t>S</a:t>
            </a:r>
            <a:r>
              <a:rPr lang="de-DE" sz="1050" dirty="0" smtClean="0"/>
              <a:t>parsamen und </a:t>
            </a:r>
            <a:r>
              <a:rPr lang="de-DE" sz="1050" u="sng" dirty="0" smtClean="0"/>
              <a:t>U</a:t>
            </a:r>
            <a:r>
              <a:rPr lang="de-DE" sz="1050" dirty="0" smtClean="0"/>
              <a:t>mweltfreundlichen </a:t>
            </a:r>
            <a:r>
              <a:rPr lang="de-DE" sz="1050" u="sng" dirty="0" smtClean="0"/>
              <a:t>E</a:t>
            </a:r>
            <a:r>
              <a:rPr lang="de-DE" sz="1050" dirty="0" smtClean="0"/>
              <a:t>nergieverbrauch</a:t>
            </a:r>
            <a:endParaRPr lang="de-DE" sz="1050" dirty="0"/>
          </a:p>
        </p:txBody>
      </p:sp>
      <p:sp>
        <p:nvSpPr>
          <p:cNvPr id="5" name="Textfeld 4"/>
          <p:cNvSpPr txBox="1"/>
          <p:nvPr/>
        </p:nvSpPr>
        <p:spPr>
          <a:xfrm>
            <a:off x="71500" y="6541603"/>
            <a:ext cx="835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 smtClean="0"/>
              <a:t>UrbildQuelle: 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ASUE 2015: Broschüre: "Stromerzeugende Heizung im Ein- und Zweifamilienhaus",  p. 8</a:t>
            </a:r>
            <a:r>
              <a:rPr lang="de-DE" sz="1000" dirty="0" smtClean="0"/>
              <a:t> </a:t>
            </a:r>
            <a:br>
              <a:rPr lang="de-DE" sz="1000" dirty="0" smtClean="0"/>
            </a:br>
            <a:r>
              <a:rPr lang="de-DE" sz="1000" dirty="0" smtClean="0"/>
              <a:t>   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http://asue.de/blockheizkraftwerke/broschueren/strom_erzeugende_heizung_im_ein-_und_zweifamilienhaus_-_2015 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7" y="764704"/>
            <a:ext cx="6801029" cy="49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331640" y="5013176"/>
            <a:ext cx="7200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 smtClean="0"/>
              <a:t>            </a:t>
            </a:r>
            <a:r>
              <a:rPr lang="de-DE" b="1" dirty="0" smtClean="0"/>
              <a:t>Alt</a:t>
            </a:r>
            <a:r>
              <a:rPr lang="de-DE" dirty="0" smtClean="0"/>
              <a:t> und {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Kohle</a:t>
            </a:r>
            <a:r>
              <a:rPr lang="de-DE" dirty="0" smtClean="0"/>
              <a:t> + </a:t>
            </a:r>
            <a:r>
              <a:rPr lang="de-DE" dirty="0" smtClean="0">
                <a:solidFill>
                  <a:srgbClr val="3333FF"/>
                </a:solidFill>
              </a:rPr>
              <a:t>Öl</a:t>
            </a:r>
            <a:r>
              <a:rPr lang="de-DE" dirty="0" smtClean="0"/>
              <a:t>}             </a:t>
            </a:r>
            <a:r>
              <a:rPr lang="de-DE" sz="1600" dirty="0" smtClean="0"/>
              <a:t>versus</a:t>
            </a:r>
            <a:r>
              <a:rPr lang="de-DE" dirty="0" smtClean="0"/>
              <a:t>        </a:t>
            </a:r>
            <a:r>
              <a:rPr lang="de-DE" b="1" dirty="0" smtClean="0"/>
              <a:t>modern </a:t>
            </a:r>
            <a:r>
              <a:rPr lang="de-DE" dirty="0" smtClean="0"/>
              <a:t>und </a:t>
            </a:r>
            <a:r>
              <a:rPr lang="de-DE" b="1" dirty="0" smtClean="0">
                <a:solidFill>
                  <a:srgbClr val="FF9933"/>
                </a:solidFill>
              </a:rPr>
              <a:t>Erdgas</a:t>
            </a:r>
            <a:endParaRPr lang="de-DE" b="1" dirty="0">
              <a:solidFill>
                <a:srgbClr val="FF9933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76064" y="2384884"/>
            <a:ext cx="8423920" cy="2334861"/>
            <a:chOff x="576064" y="2384884"/>
            <a:chExt cx="8423920" cy="2334861"/>
          </a:xfrm>
        </p:grpSpPr>
        <p:sp>
          <p:nvSpPr>
            <p:cNvPr id="6" name="Textfeld 5"/>
            <p:cNvSpPr txBox="1"/>
            <p:nvPr/>
          </p:nvSpPr>
          <p:spPr>
            <a:xfrm>
              <a:off x="7488324" y="2384884"/>
              <a:ext cx="1511660" cy="19193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b="1" u="sng" dirty="0" smtClean="0">
                  <a:solidFill>
                    <a:srgbClr val="C00000"/>
                  </a:solidFill>
                </a:rPr>
                <a:t>Output= 90%</a:t>
              </a:r>
              <a:r>
                <a:rPr lang="de-DE" b="1" dirty="0" smtClean="0">
                  <a:solidFill>
                    <a:srgbClr val="C00000"/>
                  </a:solidFill>
                </a:rPr>
                <a:t>     </a:t>
              </a:r>
            </a:p>
            <a:p>
              <a:r>
                <a:rPr lang="de-DE" b="1" u="sng" dirty="0" smtClean="0"/>
                <a:t>Einsatz</a:t>
              </a:r>
              <a:r>
                <a:rPr lang="de-DE" b="1" dirty="0" smtClean="0"/>
                <a:t>=100%</a:t>
              </a:r>
            </a:p>
            <a:p>
              <a:r>
                <a:rPr lang="de-DE" b="1" dirty="0" smtClean="0"/>
                <a:t>         </a:t>
              </a:r>
              <a:r>
                <a:rPr lang="de-DE" b="1" dirty="0" err="1" smtClean="0"/>
                <a:t>η</a:t>
              </a:r>
              <a:r>
                <a:rPr lang="de-DE" b="1" baseline="-25000" dirty="0" err="1" smtClean="0"/>
                <a:t>el</a:t>
              </a:r>
              <a:r>
                <a:rPr lang="de-DE" b="1" dirty="0" smtClean="0"/>
                <a:t>=0.25</a:t>
              </a:r>
            </a:p>
            <a:p>
              <a:r>
                <a:rPr lang="de-DE" b="1" dirty="0" smtClean="0"/>
                <a:t>         </a:t>
              </a:r>
              <a:r>
                <a:rPr lang="de-DE" b="1" dirty="0" err="1" smtClean="0"/>
                <a:t>η</a:t>
              </a:r>
              <a:r>
                <a:rPr lang="de-DE" b="1" baseline="-25000" dirty="0" err="1" smtClean="0"/>
                <a:t>th</a:t>
              </a:r>
              <a:r>
                <a:rPr lang="de-DE" b="1" dirty="0" smtClean="0"/>
                <a:t>=0.65</a:t>
              </a:r>
              <a:endParaRPr lang="de-DE" sz="800" b="1" u="sng" dirty="0" smtClean="0"/>
            </a:p>
            <a:p>
              <a:r>
                <a:rPr lang="de-DE" sz="800" b="1" u="sng" dirty="0" smtClean="0">
                  <a:solidFill>
                    <a:srgbClr val="008000"/>
                  </a:solidFill>
                </a:rPr>
                <a:t>  </a:t>
              </a:r>
              <a:r>
                <a:rPr lang="de-DE" sz="800" b="1" dirty="0" smtClean="0">
                  <a:solidFill>
                    <a:srgbClr val="008000"/>
                  </a:solidFill>
                </a:rPr>
                <a:t>__________________________</a:t>
              </a:r>
              <a:endParaRPr lang="de-DE" b="1" dirty="0" smtClean="0">
                <a:solidFill>
                  <a:srgbClr val="008000"/>
                </a:solidFill>
              </a:endParaRPr>
            </a:p>
            <a:p>
              <a:r>
                <a:rPr lang="de-DE" b="1" u="sng" dirty="0" smtClean="0">
                  <a:solidFill>
                    <a:srgbClr val="008000"/>
                  </a:solidFill>
                </a:rPr>
                <a:t>Effizienz</a:t>
              </a:r>
              <a:r>
                <a:rPr lang="de-DE" b="1" dirty="0" smtClean="0">
                  <a:solidFill>
                    <a:srgbClr val="008000"/>
                  </a:solidFill>
                </a:rPr>
                <a:t>= 90%</a:t>
              </a:r>
              <a:r>
                <a:rPr lang="de-DE" sz="1200" b="1" dirty="0" smtClean="0">
                  <a:solidFill>
                    <a:srgbClr val="008000"/>
                  </a:solidFill>
                </a:rPr>
                <a:t> </a:t>
              </a:r>
              <a:br>
                <a:rPr lang="de-DE" sz="1200" b="1" dirty="0" smtClean="0">
                  <a:solidFill>
                    <a:srgbClr val="008000"/>
                  </a:solidFill>
                </a:rPr>
              </a:br>
              <a:r>
                <a:rPr lang="de-DE" sz="1200" b="1" dirty="0" smtClean="0">
                  <a:solidFill>
                    <a:srgbClr val="008000"/>
                  </a:solidFill>
                </a:rPr>
                <a:t>                          =</a:t>
              </a:r>
              <a:r>
                <a:rPr lang="de-DE" sz="1200" b="1" dirty="0" smtClean="0">
                  <a:solidFill>
                    <a:srgbClr val="C00000"/>
                  </a:solidFill>
                </a:rPr>
                <a:t>90</a:t>
              </a:r>
              <a:r>
                <a:rPr lang="de-DE" sz="1200" b="1" dirty="0" smtClean="0">
                  <a:solidFill>
                    <a:srgbClr val="008000"/>
                  </a:solidFill>
                </a:rPr>
                <a:t>/</a:t>
              </a:r>
              <a:r>
                <a:rPr lang="de-DE" sz="1100" b="1" dirty="0" smtClean="0"/>
                <a:t>100</a:t>
              </a:r>
              <a:r>
                <a:rPr lang="de-DE" b="1" dirty="0" smtClean="0"/>
                <a:t> 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76064" y="2384884"/>
              <a:ext cx="1547664" cy="233486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de-DE" b="1" u="sng" dirty="0" smtClean="0">
                  <a:solidFill>
                    <a:srgbClr val="C00000"/>
                  </a:solidFill>
                </a:rPr>
                <a:t>Output= 90%</a:t>
              </a:r>
              <a:r>
                <a:rPr lang="de-DE" b="1" dirty="0" smtClean="0">
                  <a:solidFill>
                    <a:srgbClr val="C00000"/>
                  </a:solidFill>
                </a:rPr>
                <a:t>     </a:t>
              </a:r>
            </a:p>
            <a:p>
              <a:r>
                <a:rPr lang="de-DE" b="1" u="sng" dirty="0" smtClean="0"/>
                <a:t>Einsatz</a:t>
              </a:r>
              <a:r>
                <a:rPr lang="de-DE" b="1" dirty="0" smtClean="0"/>
                <a:t>=138%     </a:t>
              </a:r>
            </a:p>
            <a:p>
              <a:r>
                <a:rPr lang="de-DE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Q</a:t>
              </a:r>
              <a:r>
                <a:rPr lang="de-DE" b="1" baseline="-25000" dirty="0" err="1" smtClean="0">
                  <a:solidFill>
                    <a:schemeClr val="accent6">
                      <a:lumMod val="50000"/>
                    </a:schemeClr>
                  </a:solidFill>
                </a:rPr>
                <a:t>el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de-DE" b="1" dirty="0" smtClean="0"/>
                <a:t>= </a:t>
              </a:r>
              <a:r>
                <a:rPr lang="de-DE" sz="1200" b="1" dirty="0" smtClean="0"/>
                <a:t>25%/</a:t>
              </a:r>
              <a:r>
                <a:rPr lang="de-DE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0.38</a:t>
              </a:r>
              <a:endParaRPr lang="de-DE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de-DE" b="1" dirty="0" smtClean="0"/>
                <a:t>      = </a:t>
              </a:r>
              <a:r>
                <a:rPr lang="de-DE" b="1" dirty="0" smtClean="0">
                  <a:solidFill>
                    <a:schemeClr val="accent6">
                      <a:lumMod val="50000"/>
                    </a:schemeClr>
                  </a:solidFill>
                </a:rPr>
                <a:t>65.8%</a:t>
              </a:r>
            </a:p>
            <a:p>
              <a:r>
                <a:rPr lang="de-DE" b="1" dirty="0" err="1" smtClean="0">
                  <a:solidFill>
                    <a:srgbClr val="3333FF"/>
                  </a:solidFill>
                </a:rPr>
                <a:t>Q</a:t>
              </a:r>
              <a:r>
                <a:rPr lang="de-DE" b="1" baseline="-25000" dirty="0" err="1" smtClean="0">
                  <a:solidFill>
                    <a:srgbClr val="3333FF"/>
                  </a:solidFill>
                </a:rPr>
                <a:t>th</a:t>
              </a:r>
              <a:r>
                <a:rPr lang="de-DE" b="1" dirty="0" smtClean="0"/>
                <a:t>= </a:t>
              </a:r>
              <a:r>
                <a:rPr lang="de-DE" sz="1200" b="1" dirty="0" smtClean="0"/>
                <a:t>65%/</a:t>
              </a:r>
              <a:r>
                <a:rPr lang="de-DE" sz="1200" b="1" dirty="0" smtClean="0">
                  <a:solidFill>
                    <a:srgbClr val="3333FF"/>
                  </a:solidFill>
                </a:rPr>
                <a:t>0.90</a:t>
              </a:r>
              <a:endParaRPr lang="de-DE" b="1" dirty="0" smtClean="0">
                <a:solidFill>
                  <a:srgbClr val="3333FF"/>
                </a:solidFill>
              </a:endParaRPr>
            </a:p>
            <a:p>
              <a:r>
                <a:rPr lang="de-DE" b="1" dirty="0" smtClean="0"/>
                <a:t>     </a:t>
              </a:r>
              <a:r>
                <a:rPr lang="de-DE" b="1" dirty="0" smtClean="0">
                  <a:solidFill>
                    <a:srgbClr val="3333FF"/>
                  </a:solidFill>
                </a:rPr>
                <a:t>= 72.2%</a:t>
              </a:r>
            </a:p>
            <a:p>
              <a:r>
                <a:rPr lang="de-DE" sz="900" b="1" u="sng" dirty="0" smtClean="0"/>
                <a:t>_________________________</a:t>
              </a:r>
            </a:p>
            <a:p>
              <a:r>
                <a:rPr lang="de-DE" b="1" u="sng" dirty="0" smtClean="0">
                  <a:solidFill>
                    <a:srgbClr val="008000"/>
                  </a:solidFill>
                </a:rPr>
                <a:t>Effizienz</a:t>
              </a:r>
              <a:r>
                <a:rPr lang="de-DE" b="1" dirty="0" smtClean="0"/>
                <a:t>=</a:t>
              </a:r>
              <a:r>
                <a:rPr lang="de-DE" b="1" dirty="0" smtClean="0">
                  <a:solidFill>
                    <a:srgbClr val="3333FF"/>
                  </a:solidFill>
                </a:rPr>
                <a:t> </a:t>
              </a:r>
              <a:r>
                <a:rPr lang="de-DE" b="1" dirty="0" smtClean="0">
                  <a:solidFill>
                    <a:srgbClr val="008000"/>
                  </a:solidFill>
                </a:rPr>
                <a:t>65%</a:t>
              </a:r>
              <a:r>
                <a:rPr lang="de-DE" sz="1200" b="1" dirty="0" smtClean="0">
                  <a:solidFill>
                    <a:srgbClr val="008000"/>
                  </a:solidFill>
                </a:rPr>
                <a:t/>
              </a:r>
              <a:br>
                <a:rPr lang="de-DE" sz="1200" b="1" dirty="0" smtClean="0">
                  <a:solidFill>
                    <a:srgbClr val="008000"/>
                  </a:solidFill>
                </a:rPr>
              </a:br>
              <a:r>
                <a:rPr lang="de-DE" sz="1200" b="1" dirty="0" smtClean="0">
                  <a:solidFill>
                    <a:srgbClr val="008000"/>
                  </a:solidFill>
                </a:rPr>
                <a:t>                       = </a:t>
              </a:r>
              <a:r>
                <a:rPr lang="de-DE" sz="1200" b="1" dirty="0" smtClean="0">
                  <a:solidFill>
                    <a:srgbClr val="C00000"/>
                  </a:solidFill>
                </a:rPr>
                <a:t>90</a:t>
              </a:r>
              <a:r>
                <a:rPr lang="de-DE" sz="1200" b="1" dirty="0" smtClean="0">
                  <a:solidFill>
                    <a:srgbClr val="3333FF"/>
                  </a:solidFill>
                </a:rPr>
                <a:t>/</a:t>
              </a:r>
              <a:r>
                <a:rPr lang="de-DE" sz="1200" b="1" dirty="0" smtClean="0"/>
                <a:t>138</a:t>
              </a:r>
              <a:endParaRPr lang="de-DE" b="1" dirty="0" smtClean="0"/>
            </a:p>
          </p:txBody>
        </p:sp>
        <p:grpSp>
          <p:nvGrpSpPr>
            <p:cNvPr id="14" name="Gruppieren 13"/>
            <p:cNvGrpSpPr/>
            <p:nvPr/>
          </p:nvGrpSpPr>
          <p:grpSpPr>
            <a:xfrm>
              <a:off x="4211960" y="2492896"/>
              <a:ext cx="1512168" cy="1728192"/>
              <a:chOff x="3959932" y="2672916"/>
              <a:chExt cx="1512168" cy="1728192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3959932" y="2672916"/>
                <a:ext cx="1512168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  Output =90%</a:t>
                </a:r>
                <a:endParaRPr lang="de-DE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4319972" y="2960948"/>
                <a:ext cx="864096" cy="144016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1" name="Textfeld 10"/>
          <p:cNvSpPr txBox="1"/>
          <p:nvPr/>
        </p:nvSpPr>
        <p:spPr>
          <a:xfrm>
            <a:off x="215516" y="5769260"/>
            <a:ext cx="892848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Fazit: </a:t>
            </a:r>
            <a:r>
              <a:rPr lang="de-DE" dirty="0" smtClean="0"/>
              <a:t>Es werden gar </a:t>
            </a:r>
            <a:r>
              <a:rPr lang="de-DE" b="1" dirty="0" smtClean="0"/>
              <a:t>keine modernen Technologien 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               </a:t>
            </a:r>
            <a:r>
              <a:rPr lang="de-DE" dirty="0" smtClean="0"/>
              <a:t>sondern </a:t>
            </a:r>
            <a:r>
              <a:rPr lang="de-DE" b="1" dirty="0" smtClean="0"/>
              <a:t>Brennstoffe </a:t>
            </a:r>
            <a:r>
              <a:rPr lang="de-DE" dirty="0" smtClean="0"/>
              <a:t>miteinander verglichen.</a:t>
            </a:r>
            <a:endParaRPr lang="de-DE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438" y="44624"/>
            <a:ext cx="3141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2.2a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8532813" y="296863"/>
            <a:ext cx="450850" cy="4508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224644"/>
            <a:ext cx="683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Brennstoffaufwand für die Wärmeproduktion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8445867" y="6705364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1835696" y="1520788"/>
            <a:ext cx="4147869" cy="190821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</a:rPr>
              <a:t>   Referenz  </a:t>
            </a:r>
            <a:r>
              <a:rPr lang="de-DE" sz="2400" b="1" dirty="0" smtClean="0">
                <a:solidFill>
                  <a:schemeClr val="tx1"/>
                </a:solidFill>
              </a:rPr>
              <a:t>GUD</a:t>
            </a:r>
            <a:r>
              <a:rPr lang="de-DE" sz="2400" dirty="0" smtClean="0"/>
              <a:t>:    </a:t>
            </a:r>
            <a:r>
              <a:rPr lang="de-DE" sz="2400" b="1" dirty="0" err="1" smtClean="0"/>
              <a:t>η</a:t>
            </a:r>
            <a:r>
              <a:rPr lang="de-DE" sz="2400" b="1" baseline="-25000" dirty="0" err="1" smtClean="0"/>
              <a:t>el,GuD</a:t>
            </a:r>
            <a:endParaRPr lang="de-DE" sz="2400" b="1" baseline="-25000" dirty="0" smtClean="0"/>
          </a:p>
          <a:p>
            <a:endParaRPr lang="de-DE" baseline="-25000" dirty="0"/>
          </a:p>
          <a:p>
            <a:r>
              <a:rPr lang="de-DE" b="1" u="sng" dirty="0" smtClean="0">
                <a:solidFill>
                  <a:srgbClr val="FF0000"/>
                </a:solidFill>
              </a:rPr>
              <a:t>   </a:t>
            </a:r>
            <a:r>
              <a:rPr lang="de-DE" b="1" u="sng" dirty="0" err="1" smtClean="0">
                <a:solidFill>
                  <a:srgbClr val="FF0000"/>
                </a:solidFill>
              </a:rPr>
              <a:t>StromVerzicht</a:t>
            </a:r>
            <a:r>
              <a:rPr lang="de-DE" dirty="0" smtClean="0"/>
              <a:t>:        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/>
              <a:t>η</a:t>
            </a:r>
            <a:r>
              <a:rPr lang="de-DE" b="1" baseline="-25000" dirty="0" err="1" smtClean="0"/>
              <a:t>el,GuD</a:t>
            </a:r>
            <a:r>
              <a:rPr lang="de-DE" dirty="0" smtClean="0"/>
              <a:t> </a:t>
            </a:r>
            <a:r>
              <a:rPr lang="de-DE" dirty="0"/>
              <a:t>- </a:t>
            </a:r>
            <a:r>
              <a:rPr lang="de-DE" b="1" dirty="0" err="1" smtClean="0">
                <a:solidFill>
                  <a:srgbClr val="C00000"/>
                </a:solidFill>
              </a:rPr>
              <a:t>η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el,KWK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de-DE" sz="1100" dirty="0" smtClean="0"/>
              <a:t>           </a:t>
            </a:r>
          </a:p>
          <a:p>
            <a:r>
              <a:rPr lang="de-DE" sz="2400" dirty="0" smtClean="0"/>
              <a:t>                       </a:t>
            </a:r>
            <a:r>
              <a:rPr lang="de-DE" sz="2400" b="1" dirty="0" smtClean="0">
                <a:solidFill>
                  <a:schemeClr val="tx1"/>
                </a:solidFill>
              </a:rPr>
              <a:t>WP</a:t>
            </a:r>
            <a:r>
              <a:rPr lang="de-DE" sz="2400" dirty="0" smtClean="0"/>
              <a:t>:        </a:t>
            </a:r>
            <a:r>
              <a:rPr lang="de-DE" sz="2400" b="1" dirty="0" err="1" smtClean="0"/>
              <a:t>COP</a:t>
            </a:r>
            <a:r>
              <a:rPr lang="de-DE" sz="2400" b="1" baseline="-25000" dirty="0" err="1" smtClean="0"/>
              <a:t>x</a:t>
            </a:r>
            <a:r>
              <a:rPr lang="de-DE" sz="2400" b="1" baseline="-25000" dirty="0" smtClean="0"/>
              <a:t>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15516" y="944724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WP- Ersatzschaltung für KWK:</a:t>
            </a:r>
            <a:endParaRPr lang="de-DE" sz="2400" b="1" u="sng" dirty="0"/>
          </a:p>
        </p:txBody>
      </p:sp>
      <p:sp>
        <p:nvSpPr>
          <p:cNvPr id="7" name="Pfeil nach rechts 6"/>
          <p:cNvSpPr/>
          <p:nvPr/>
        </p:nvSpPr>
        <p:spPr>
          <a:xfrm>
            <a:off x="323528" y="2132856"/>
            <a:ext cx="151216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Gas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5401811" y="1700808"/>
            <a:ext cx="2086513" cy="59202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Strom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7661470" y="1728385"/>
            <a:ext cx="11590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200" b="1" dirty="0" err="1" smtClean="0">
                <a:solidFill>
                  <a:srgbClr val="C00000"/>
                </a:solidFill>
              </a:rPr>
              <a:t>η</a:t>
            </a:r>
            <a:r>
              <a:rPr lang="de-DE" sz="3200" b="1" baseline="-25000" dirty="0" err="1" smtClean="0">
                <a:solidFill>
                  <a:srgbClr val="C00000"/>
                </a:solidFill>
              </a:rPr>
              <a:t>el</a:t>
            </a:r>
            <a:r>
              <a:rPr lang="de-DE" sz="3200" baseline="-25000" dirty="0" smtClean="0">
                <a:solidFill>
                  <a:srgbClr val="C00000"/>
                </a:solidFill>
              </a:rPr>
              <a:t>, KWK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>
            <a:off x="5436096" y="2708920"/>
            <a:ext cx="206722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Wärme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740352" y="2708920"/>
            <a:ext cx="11427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200" b="1" dirty="0" err="1" smtClean="0">
                <a:solidFill>
                  <a:srgbClr val="3333FF"/>
                </a:solidFill>
              </a:rPr>
              <a:t>η</a:t>
            </a:r>
            <a:r>
              <a:rPr lang="de-DE" sz="3200" b="1" baseline="-25000" dirty="0" err="1" smtClean="0">
                <a:solidFill>
                  <a:srgbClr val="3333FF"/>
                </a:solidFill>
              </a:rPr>
              <a:t>th</a:t>
            </a:r>
            <a:r>
              <a:rPr lang="de-DE" sz="3200" baseline="-25000" dirty="0" smtClean="0">
                <a:solidFill>
                  <a:srgbClr val="3333FF"/>
                </a:solidFill>
              </a:rPr>
              <a:t>, KWK</a:t>
            </a:r>
            <a:endParaRPr lang="de-DE" baseline="-25000" dirty="0">
              <a:solidFill>
                <a:srgbClr val="3333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75166" y="3609020"/>
            <a:ext cx="784073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COP</a:t>
            </a:r>
            <a:r>
              <a:rPr lang="de-DE" sz="2000" b="1" baseline="-25000" dirty="0" err="1" smtClean="0"/>
              <a:t>x</a:t>
            </a:r>
            <a:r>
              <a:rPr lang="de-DE" sz="2000" b="1" baseline="-25000" dirty="0" smtClean="0"/>
              <a:t> </a:t>
            </a:r>
            <a:r>
              <a:rPr lang="de-DE" sz="2000" b="1" dirty="0" smtClean="0"/>
              <a:t>=  </a:t>
            </a:r>
            <a:r>
              <a:rPr lang="de-DE" sz="2000" b="1" dirty="0" err="1" smtClean="0"/>
              <a:t>COP</a:t>
            </a:r>
            <a:r>
              <a:rPr lang="de-DE" sz="2000" b="1" baseline="-25000" dirty="0" err="1" smtClean="0"/>
              <a:t>KWK</a:t>
            </a:r>
            <a:r>
              <a:rPr lang="de-DE" dirty="0" smtClean="0"/>
              <a:t> = </a:t>
            </a:r>
            <a:r>
              <a:rPr lang="de-DE" dirty="0" err="1" smtClean="0">
                <a:solidFill>
                  <a:srgbClr val="3333FF"/>
                </a:solidFill>
              </a:rPr>
              <a:t>Wärme</a:t>
            </a:r>
            <a:r>
              <a:rPr lang="de-DE" b="1" dirty="0" err="1" smtClean="0">
                <a:solidFill>
                  <a:srgbClr val="3333FF"/>
                </a:solidFill>
              </a:rPr>
              <a:t>Output</a:t>
            </a:r>
            <a:r>
              <a:rPr lang="de-DE" dirty="0" smtClean="0"/>
              <a:t> </a:t>
            </a:r>
            <a:r>
              <a:rPr lang="de-DE" b="1" dirty="0" smtClean="0"/>
              <a:t>/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Strom</a:t>
            </a:r>
            <a:r>
              <a:rPr lang="de-DE" b="1" dirty="0" err="1" smtClean="0">
                <a:solidFill>
                  <a:srgbClr val="FF0000"/>
                </a:solidFill>
              </a:rPr>
              <a:t>Input</a:t>
            </a:r>
            <a:r>
              <a:rPr lang="de-DE" b="1" dirty="0" smtClean="0"/>
              <a:t>     =</a:t>
            </a:r>
            <a:r>
              <a:rPr lang="de-DE" b="1" dirty="0" smtClean="0">
                <a:solidFill>
                  <a:prstClr val="black"/>
                </a:solidFill>
              </a:rPr>
              <a:t>   „COP </a:t>
            </a:r>
            <a:r>
              <a:rPr lang="de-DE" b="1" dirty="0">
                <a:solidFill>
                  <a:prstClr val="black"/>
                </a:solidFill>
              </a:rPr>
              <a:t>des </a:t>
            </a:r>
            <a:r>
              <a:rPr lang="de-DE" b="1" dirty="0" smtClean="0">
                <a:solidFill>
                  <a:srgbClr val="FF0000"/>
                </a:solidFill>
              </a:rPr>
              <a:t>Stromverzichtes</a:t>
            </a:r>
            <a:r>
              <a:rPr lang="de-DE" b="1" dirty="0" smtClean="0">
                <a:solidFill>
                  <a:prstClr val="black"/>
                </a:solidFill>
              </a:rPr>
              <a:t>“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400" b="1" dirty="0" smtClean="0">
                <a:solidFill>
                  <a:srgbClr val="FF0000"/>
                </a:solidFill>
              </a:rPr>
              <a:t>                    </a:t>
            </a:r>
            <a:r>
              <a:rPr lang="de-DE" sz="2400" b="1" dirty="0" smtClean="0"/>
              <a:t>   =     </a:t>
            </a:r>
            <a:r>
              <a:rPr lang="de-DE" sz="2400" b="1" dirty="0" err="1" smtClean="0">
                <a:solidFill>
                  <a:srgbClr val="3333FF"/>
                </a:solidFill>
              </a:rPr>
              <a:t>η</a:t>
            </a:r>
            <a:r>
              <a:rPr lang="de-DE" sz="2400" b="1" baseline="-25000" dirty="0" err="1" smtClean="0">
                <a:solidFill>
                  <a:srgbClr val="3333FF"/>
                </a:solidFill>
              </a:rPr>
              <a:t>th</a:t>
            </a:r>
            <a:r>
              <a:rPr lang="de-DE" sz="2400" b="1" baseline="-25000" dirty="0" smtClean="0">
                <a:solidFill>
                  <a:srgbClr val="3333FF"/>
                </a:solidFill>
              </a:rPr>
              <a:t>, KWK</a:t>
            </a:r>
            <a:r>
              <a:rPr lang="de-DE" sz="2400" b="1" dirty="0" smtClean="0">
                <a:solidFill>
                  <a:srgbClr val="3333FF"/>
                </a:solidFill>
              </a:rPr>
              <a:t> / </a:t>
            </a:r>
            <a:r>
              <a:rPr lang="de-DE" sz="2400" b="1" dirty="0" smtClean="0">
                <a:solidFill>
                  <a:srgbClr val="FF0000"/>
                </a:solidFill>
              </a:rPr>
              <a:t>(</a:t>
            </a:r>
            <a:r>
              <a:rPr lang="de-DE" sz="2400" b="1" dirty="0" err="1" smtClean="0"/>
              <a:t>η</a:t>
            </a:r>
            <a:r>
              <a:rPr lang="de-DE" sz="2400" b="1" baseline="-25000" dirty="0" err="1" smtClean="0"/>
              <a:t>el,GuD</a:t>
            </a:r>
            <a:r>
              <a:rPr lang="de-DE" sz="2400" dirty="0" smtClean="0"/>
              <a:t> - </a:t>
            </a:r>
            <a:r>
              <a:rPr lang="de-DE" sz="2400" b="1" dirty="0" err="1" smtClean="0">
                <a:solidFill>
                  <a:srgbClr val="C00000"/>
                </a:solidFill>
              </a:rPr>
              <a:t>η</a:t>
            </a:r>
            <a:r>
              <a:rPr lang="de-DE" sz="2400" b="1" baseline="-25000" dirty="0" err="1" smtClean="0">
                <a:solidFill>
                  <a:srgbClr val="C00000"/>
                </a:solidFill>
              </a:rPr>
              <a:t>el,KWK</a:t>
            </a:r>
            <a:r>
              <a:rPr lang="de-DE" sz="2400" b="1" dirty="0" smtClean="0">
                <a:solidFill>
                  <a:srgbClr val="FF0000"/>
                </a:solidFill>
              </a:rPr>
              <a:t>)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endParaRPr lang="de-DE" sz="1050" b="1" dirty="0" smtClean="0">
              <a:solidFill>
                <a:srgbClr val="FF000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15516" y="5330242"/>
            <a:ext cx="8770411" cy="1267110"/>
            <a:chOff x="215516" y="5157192"/>
            <a:chExt cx="8770411" cy="1267110"/>
          </a:xfrm>
        </p:grpSpPr>
        <p:sp>
          <p:nvSpPr>
            <p:cNvPr id="17" name="Textfeld 16"/>
            <p:cNvSpPr txBox="1"/>
            <p:nvPr/>
          </p:nvSpPr>
          <p:spPr>
            <a:xfrm>
              <a:off x="215516" y="5157192"/>
              <a:ext cx="8770411" cy="126188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0" b="1" u="sng" dirty="0" err="1" smtClean="0"/>
                <a:t>BrennstoffAufwand</a:t>
              </a:r>
              <a:r>
                <a:rPr lang="de-DE" sz="2000" b="1" u="sng" dirty="0" smtClean="0"/>
                <a:t> für die Wärmeproduktion:</a:t>
              </a:r>
            </a:p>
            <a:p>
              <a:r>
                <a:rPr lang="de-DE" dirty="0" smtClean="0"/>
                <a:t>Nutzungsgrad des Brennstoffes =</a:t>
              </a:r>
              <a:r>
                <a:rPr lang="de-DE" b="1" dirty="0" smtClean="0"/>
                <a:t>   </a:t>
              </a:r>
              <a:r>
                <a:rPr lang="de-DE" b="1" dirty="0" err="1" smtClean="0"/>
                <a:t>η</a:t>
              </a:r>
              <a:r>
                <a:rPr lang="de-DE" b="1" baseline="-25000" dirty="0" err="1" smtClean="0"/>
                <a:t>el,GuD</a:t>
              </a:r>
              <a:r>
                <a:rPr lang="de-DE" b="1" baseline="-25000" dirty="0" smtClean="0"/>
                <a:t> </a:t>
              </a:r>
              <a:r>
                <a:rPr lang="de-DE" b="1" dirty="0" smtClean="0"/>
                <a:t> * </a:t>
              </a:r>
              <a:r>
                <a:rPr lang="de-DE" b="1" dirty="0" err="1" smtClean="0"/>
                <a:t>COP</a:t>
              </a:r>
              <a:r>
                <a:rPr lang="de-DE" b="1" baseline="-25000" dirty="0" err="1" smtClean="0"/>
                <a:t>KWK</a:t>
              </a:r>
              <a:endParaRPr lang="de-DE" b="1" baseline="-25000" dirty="0"/>
            </a:p>
            <a:p>
              <a:r>
                <a:rPr lang="de-DE" b="1" dirty="0" smtClean="0"/>
                <a:t> </a:t>
              </a:r>
            </a:p>
            <a:p>
              <a:r>
                <a:rPr lang="de-DE" b="1" dirty="0" err="1" smtClean="0"/>
                <a:t>BrennstoffAufwand</a:t>
              </a:r>
              <a:r>
                <a:rPr lang="de-DE" b="1" dirty="0" smtClean="0"/>
                <a:t>:  </a:t>
              </a:r>
              <a:r>
                <a:rPr lang="de-DE" b="1" dirty="0" err="1" smtClean="0"/>
                <a:t>BSA</a:t>
              </a:r>
              <a:r>
                <a:rPr lang="de-DE" b="1" dirty="0" smtClean="0"/>
                <a:t>  =    </a:t>
              </a:r>
              <a:r>
                <a:rPr lang="de-DE" dirty="0" smtClean="0"/>
                <a:t>1</a:t>
              </a:r>
              <a:r>
                <a:rPr lang="de-DE" b="1" dirty="0" smtClean="0"/>
                <a:t>/( </a:t>
              </a:r>
              <a:r>
                <a:rPr lang="de-DE" b="1" dirty="0" err="1"/>
                <a:t>η</a:t>
              </a:r>
              <a:r>
                <a:rPr lang="de-DE" b="1" baseline="-25000" dirty="0" err="1"/>
                <a:t>el,GuD</a:t>
              </a:r>
              <a:r>
                <a:rPr lang="de-DE" b="1" baseline="-25000" dirty="0"/>
                <a:t> </a:t>
              </a:r>
              <a:r>
                <a:rPr lang="de-DE" b="1" dirty="0" smtClean="0"/>
                <a:t>* </a:t>
              </a:r>
              <a:r>
                <a:rPr lang="de-DE" b="1" dirty="0" err="1" smtClean="0"/>
                <a:t>COP</a:t>
              </a:r>
              <a:r>
                <a:rPr lang="de-DE" b="1" baseline="-25000" dirty="0" err="1" smtClean="0"/>
                <a:t>KWK</a:t>
              </a:r>
              <a:r>
                <a:rPr lang="de-DE" b="1" baseline="-25000" dirty="0" smtClean="0"/>
                <a:t> </a:t>
              </a:r>
              <a:r>
                <a:rPr lang="de-DE" b="1" dirty="0" smtClean="0"/>
                <a:t>)</a:t>
              </a:r>
              <a:r>
                <a:rPr lang="de-DE" dirty="0" smtClean="0"/>
                <a:t>       = </a:t>
              </a:r>
              <a:r>
                <a:rPr lang="de-DE" b="1" dirty="0">
                  <a:solidFill>
                    <a:srgbClr val="FF0000"/>
                  </a:solidFill>
                </a:rPr>
                <a:t>(</a:t>
              </a:r>
              <a:r>
                <a:rPr lang="de-DE" b="1" dirty="0" err="1"/>
                <a:t>η</a:t>
              </a:r>
              <a:r>
                <a:rPr lang="de-DE" b="1" baseline="-25000" dirty="0" err="1"/>
                <a:t>el,GuD</a:t>
              </a:r>
              <a:r>
                <a:rPr lang="de-DE" dirty="0"/>
                <a:t> - </a:t>
              </a:r>
              <a:r>
                <a:rPr lang="de-DE" b="1" dirty="0" err="1">
                  <a:solidFill>
                    <a:srgbClr val="C00000"/>
                  </a:solidFill>
                </a:rPr>
                <a:t>η</a:t>
              </a:r>
              <a:r>
                <a:rPr lang="de-DE" b="1" baseline="-25000" dirty="0" err="1">
                  <a:solidFill>
                    <a:srgbClr val="C00000"/>
                  </a:solidFill>
                </a:rPr>
                <a:t>el,KWK</a:t>
              </a:r>
              <a:r>
                <a:rPr lang="de-DE" b="1" dirty="0" smtClean="0">
                  <a:solidFill>
                    <a:srgbClr val="FF0000"/>
                  </a:solidFill>
                </a:rPr>
                <a:t>) </a:t>
              </a:r>
              <a:r>
                <a:rPr lang="de-DE" sz="2000" b="1" dirty="0" smtClean="0">
                  <a:solidFill>
                    <a:schemeClr val="tx1"/>
                  </a:solidFill>
                </a:rPr>
                <a:t>/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i="1" dirty="0" smtClean="0"/>
                <a:t>(</a:t>
              </a:r>
              <a:r>
                <a:rPr lang="de-DE" b="1" dirty="0" smtClean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3333FF"/>
                  </a:solidFill>
                </a:rPr>
                <a:t>η</a:t>
              </a:r>
              <a:r>
                <a:rPr lang="de-DE" b="1" baseline="-25000" dirty="0" err="1">
                  <a:solidFill>
                    <a:srgbClr val="3333FF"/>
                  </a:solidFill>
                </a:rPr>
                <a:t>th</a:t>
              </a:r>
              <a:r>
                <a:rPr lang="de-DE" b="1" baseline="-25000" dirty="0">
                  <a:solidFill>
                    <a:srgbClr val="3333FF"/>
                  </a:solidFill>
                </a:rPr>
                <a:t>, KWK</a:t>
              </a:r>
              <a:r>
                <a:rPr lang="de-DE" b="1" dirty="0" smtClean="0">
                  <a:solidFill>
                    <a:srgbClr val="FF0000"/>
                  </a:solidFill>
                </a:rPr>
                <a:t> *</a:t>
              </a:r>
              <a:r>
                <a:rPr lang="de-DE" b="1" dirty="0" err="1" smtClean="0"/>
                <a:t>η</a:t>
              </a:r>
              <a:r>
                <a:rPr lang="de-DE" b="1" baseline="-25000" dirty="0" err="1" smtClean="0"/>
                <a:t>el,GuD</a:t>
              </a:r>
              <a:r>
                <a:rPr lang="de-DE" b="1" dirty="0"/>
                <a:t>)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267744" y="6057292"/>
              <a:ext cx="2916324" cy="367010"/>
            </a:xfrm>
            <a:prstGeom prst="rect">
              <a:avLst/>
            </a:prstGeom>
            <a:solidFill>
              <a:srgbClr val="FFFF99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Rechteck 20"/>
          <p:cNvSpPr/>
          <p:nvPr/>
        </p:nvSpPr>
        <p:spPr>
          <a:xfrm>
            <a:off x="310405" y="4623519"/>
            <a:ext cx="65298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/>
              <a:t>Bem.: Der </a:t>
            </a:r>
            <a:r>
              <a:rPr lang="de-DE" b="1" dirty="0" err="1"/>
              <a:t>COP</a:t>
            </a:r>
            <a:r>
              <a:rPr lang="de-DE" b="1" baseline="-25000" dirty="0" err="1"/>
              <a:t>KWK</a:t>
            </a:r>
            <a:r>
              <a:rPr lang="de-DE" b="1" dirty="0"/>
              <a:t>  ist direkt mit dem COP einer WP vergleichbar.</a:t>
            </a:r>
          </a:p>
        </p:txBody>
      </p:sp>
      <p:sp>
        <p:nvSpPr>
          <p:cNvPr id="22" name="Pfeil nach unten 21"/>
          <p:cNvSpPr/>
          <p:nvPr/>
        </p:nvSpPr>
        <p:spPr>
          <a:xfrm>
            <a:off x="5401811" y="2132856"/>
            <a:ext cx="322317" cy="7200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184068" y="1844824"/>
            <a:ext cx="467192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1438" y="44624"/>
            <a:ext cx="2276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2.3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8840020" y="116632"/>
            <a:ext cx="124468" cy="12446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9532" y="1038210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Nebenrechnung:</a:t>
            </a:r>
          </a:p>
          <a:p>
            <a:r>
              <a:rPr lang="de-DE" dirty="0" smtClean="0"/>
              <a:t>Es gilt für den Brennstoffaufwand  </a:t>
            </a:r>
            <a:r>
              <a:rPr lang="de-DE" b="1" dirty="0" smtClean="0"/>
              <a:t>β</a:t>
            </a:r>
            <a:r>
              <a:rPr lang="de-DE" dirty="0" smtClean="0"/>
              <a:t>  nach Gl(2)  von</a:t>
            </a:r>
            <a:br>
              <a:rPr lang="de-DE" dirty="0" smtClean="0"/>
            </a:br>
            <a:r>
              <a:rPr lang="de-DE" dirty="0" smtClean="0"/>
              <a:t>                                                        /VDI </a:t>
            </a:r>
            <a:r>
              <a:rPr lang="de-DE" b="1" dirty="0" smtClean="0"/>
              <a:t>Energietechnische Arbeitsmappe </a:t>
            </a:r>
            <a:r>
              <a:rPr lang="de-DE" dirty="0" smtClean="0"/>
              <a:t>Blatt 14.1 (</a:t>
            </a:r>
            <a:r>
              <a:rPr lang="de-DE" dirty="0" err="1" smtClean="0"/>
              <a:t>p.366</a:t>
            </a:r>
            <a:r>
              <a:rPr lang="de-DE" dirty="0" smtClean="0"/>
              <a:t>)/:</a:t>
            </a:r>
          </a:p>
          <a:p>
            <a:r>
              <a:rPr lang="de-DE" dirty="0" smtClean="0"/>
              <a:t>                              </a:t>
            </a:r>
            <a:r>
              <a:rPr lang="de-DE" b="1" dirty="0" smtClean="0"/>
              <a:t>β</a:t>
            </a:r>
            <a:r>
              <a:rPr lang="de-DE" dirty="0" smtClean="0"/>
              <a:t> =  </a:t>
            </a:r>
            <a:r>
              <a:rPr lang="el-GR" b="1" dirty="0" smtClean="0"/>
              <a:t>σ</a:t>
            </a:r>
            <a:r>
              <a:rPr lang="de-DE" b="1" dirty="0" smtClean="0"/>
              <a:t> * </a:t>
            </a:r>
            <a:r>
              <a:rPr lang="de-DE" sz="2000" b="1" dirty="0" smtClean="0"/>
              <a:t>[</a:t>
            </a:r>
            <a:r>
              <a:rPr lang="de-DE" dirty="0" smtClean="0"/>
              <a:t>1/</a:t>
            </a:r>
            <a:r>
              <a:rPr lang="de-DE" b="1" dirty="0" err="1" smtClean="0">
                <a:solidFill>
                  <a:srgbClr val="C00000"/>
                </a:solidFill>
              </a:rPr>
              <a:t>η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el</a:t>
            </a:r>
            <a:r>
              <a:rPr lang="de-DE" baseline="-25000" dirty="0" smtClean="0">
                <a:solidFill>
                  <a:srgbClr val="C00000"/>
                </a:solidFill>
              </a:rPr>
              <a:t>,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b="1" baseline="-25000" dirty="0" smtClean="0">
                <a:solidFill>
                  <a:srgbClr val="C00000"/>
                </a:solidFill>
              </a:rPr>
              <a:t>KWK</a:t>
            </a:r>
            <a:r>
              <a:rPr lang="de-DE" dirty="0" smtClean="0"/>
              <a:t>  - 1/ </a:t>
            </a:r>
            <a:r>
              <a:rPr lang="de-DE" b="1" dirty="0" err="1" smtClean="0"/>
              <a:t>η</a:t>
            </a:r>
            <a:r>
              <a:rPr lang="de-DE" b="1" baseline="-25000" dirty="0" err="1" smtClean="0"/>
              <a:t>el,GuD</a:t>
            </a:r>
            <a:r>
              <a:rPr lang="de-DE" b="1" baseline="-25000" dirty="0" smtClean="0"/>
              <a:t> </a:t>
            </a:r>
            <a:r>
              <a:rPr lang="de-DE" sz="2000" b="1" dirty="0" smtClean="0"/>
              <a:t>]</a:t>
            </a:r>
            <a:r>
              <a:rPr lang="de-DE" b="1" baseline="-25000" dirty="0" smtClean="0"/>
              <a:t>       </a:t>
            </a:r>
            <a:br>
              <a:rPr lang="de-DE" b="1" baseline="-25000" dirty="0" smtClean="0"/>
            </a:br>
            <a:r>
              <a:rPr lang="de-DE" b="1" baseline="-25000" dirty="0" smtClean="0"/>
              <a:t> </a:t>
            </a:r>
            <a:r>
              <a:rPr lang="de-DE" dirty="0" smtClean="0"/>
              <a:t>mit </a:t>
            </a:r>
            <a:br>
              <a:rPr lang="de-DE" dirty="0" smtClean="0"/>
            </a:br>
            <a:r>
              <a:rPr lang="de-DE" dirty="0" smtClean="0"/>
              <a:t>Stromkennzahl   </a:t>
            </a:r>
            <a:r>
              <a:rPr lang="el-GR" b="1" dirty="0" smtClean="0"/>
              <a:t>σ</a:t>
            </a:r>
            <a:r>
              <a:rPr lang="de-DE" b="1" dirty="0" smtClean="0"/>
              <a:t>  =  </a:t>
            </a:r>
            <a:r>
              <a:rPr lang="de-DE" b="1" dirty="0" err="1" smtClean="0">
                <a:solidFill>
                  <a:srgbClr val="C00000"/>
                </a:solidFill>
              </a:rPr>
              <a:t>η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el</a:t>
            </a:r>
            <a:r>
              <a:rPr lang="de-DE" baseline="-25000" dirty="0" smtClean="0">
                <a:solidFill>
                  <a:srgbClr val="C00000"/>
                </a:solidFill>
              </a:rPr>
              <a:t>,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b="1" baseline="-25000" dirty="0" smtClean="0">
                <a:solidFill>
                  <a:srgbClr val="C00000"/>
                </a:solidFill>
              </a:rPr>
              <a:t>KWK</a:t>
            </a:r>
            <a:r>
              <a:rPr lang="de-DE" dirty="0" smtClean="0"/>
              <a:t> / </a:t>
            </a:r>
            <a:r>
              <a:rPr lang="de-DE" b="1" dirty="0" err="1">
                <a:solidFill>
                  <a:srgbClr val="3333FF"/>
                </a:solidFill>
              </a:rPr>
              <a:t>η</a:t>
            </a:r>
            <a:r>
              <a:rPr lang="de-DE" b="1" baseline="-25000" dirty="0" err="1">
                <a:solidFill>
                  <a:srgbClr val="3333FF"/>
                </a:solidFill>
              </a:rPr>
              <a:t>th</a:t>
            </a:r>
            <a:r>
              <a:rPr lang="de-DE" baseline="-25000" dirty="0">
                <a:solidFill>
                  <a:srgbClr val="3333FF"/>
                </a:solidFill>
              </a:rPr>
              <a:t>, </a:t>
            </a:r>
            <a:r>
              <a:rPr lang="de-DE" baseline="-25000" dirty="0" smtClean="0">
                <a:solidFill>
                  <a:srgbClr val="3333FF"/>
                </a:solidFill>
              </a:rPr>
              <a:t>KWK</a:t>
            </a:r>
          </a:p>
          <a:p>
            <a:endParaRPr lang="de-DE" baseline="-25000" dirty="0">
              <a:solidFill>
                <a:srgbClr val="3333FF"/>
              </a:solidFill>
            </a:endParaRPr>
          </a:p>
          <a:p>
            <a:endParaRPr lang="de-DE" dirty="0" smtClean="0"/>
          </a:p>
          <a:p>
            <a:r>
              <a:rPr lang="de-DE" b="1" u="sng" dirty="0" smtClean="0"/>
              <a:t>Einsetzen, </a:t>
            </a:r>
            <a:r>
              <a:rPr lang="de-DE" b="1" u="sng" dirty="0" smtClean="0">
                <a:solidFill>
                  <a:srgbClr val="FF0000"/>
                </a:solidFill>
              </a:rPr>
              <a:t>kürzen</a:t>
            </a:r>
            <a:r>
              <a:rPr lang="de-DE" b="1" u="sng" dirty="0" smtClean="0"/>
              <a:t>  und umformen: </a:t>
            </a:r>
          </a:p>
          <a:p>
            <a:r>
              <a:rPr lang="de-DE" dirty="0" smtClean="0"/>
              <a:t> </a:t>
            </a:r>
            <a:r>
              <a:rPr lang="de-DE" b="1" dirty="0" smtClean="0"/>
              <a:t>β </a:t>
            </a:r>
            <a:r>
              <a:rPr lang="de-DE" dirty="0" smtClean="0"/>
              <a:t> =   </a:t>
            </a:r>
            <a:r>
              <a:rPr lang="de-DE" b="1" dirty="0" err="1" smtClean="0">
                <a:solidFill>
                  <a:srgbClr val="C00000"/>
                </a:solidFill>
              </a:rPr>
              <a:t>η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el</a:t>
            </a:r>
            <a:r>
              <a:rPr lang="de-DE" baseline="-25000" dirty="0" err="1" smtClean="0">
                <a:solidFill>
                  <a:srgbClr val="C00000"/>
                </a:solidFill>
              </a:rPr>
              <a:t>,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KWK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b="1" dirty="0" err="1">
                <a:solidFill>
                  <a:srgbClr val="3333FF"/>
                </a:solidFill>
              </a:rPr>
              <a:t>η</a:t>
            </a:r>
            <a:r>
              <a:rPr lang="de-DE" b="1" baseline="-25000" dirty="0" err="1">
                <a:solidFill>
                  <a:srgbClr val="3333FF"/>
                </a:solidFill>
              </a:rPr>
              <a:t>th</a:t>
            </a:r>
            <a:r>
              <a:rPr lang="de-DE" baseline="-25000" dirty="0">
                <a:solidFill>
                  <a:srgbClr val="3333FF"/>
                </a:solidFill>
              </a:rPr>
              <a:t>, </a:t>
            </a:r>
            <a:r>
              <a:rPr lang="de-DE" baseline="-25000" dirty="0" smtClean="0">
                <a:solidFill>
                  <a:srgbClr val="3333FF"/>
                </a:solidFill>
              </a:rPr>
              <a:t>KWK</a:t>
            </a:r>
            <a:r>
              <a:rPr lang="de-DE" dirty="0" smtClean="0">
                <a:solidFill>
                  <a:srgbClr val="3333FF"/>
                </a:solidFill>
              </a:rPr>
              <a:t> * </a:t>
            </a:r>
            <a:r>
              <a:rPr lang="de-DE" sz="2000" b="1" dirty="0" smtClean="0"/>
              <a:t>[</a:t>
            </a:r>
            <a:r>
              <a:rPr lang="de-DE" dirty="0" smtClean="0">
                <a:solidFill>
                  <a:srgbClr val="3333FF"/>
                </a:solidFill>
              </a:rPr>
              <a:t>(</a:t>
            </a:r>
            <a:r>
              <a:rPr lang="de-DE" b="1" dirty="0" err="1" smtClean="0"/>
              <a:t>η</a:t>
            </a:r>
            <a:r>
              <a:rPr lang="de-DE" b="1" baseline="-25000" dirty="0" err="1" smtClean="0"/>
              <a:t>el,GuD</a:t>
            </a:r>
            <a:r>
              <a:rPr lang="de-DE" b="1" baseline="-25000" dirty="0" smtClean="0"/>
              <a:t> </a:t>
            </a:r>
            <a:r>
              <a:rPr lang="de-DE" b="1" dirty="0" smtClean="0"/>
              <a:t>-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η</a:t>
            </a:r>
            <a:r>
              <a:rPr lang="de-DE" b="1" baseline="-25000" dirty="0" err="1">
                <a:solidFill>
                  <a:srgbClr val="C00000"/>
                </a:solidFill>
              </a:rPr>
              <a:t>el</a:t>
            </a:r>
            <a:r>
              <a:rPr lang="de-DE" baseline="-25000" dirty="0">
                <a:solidFill>
                  <a:srgbClr val="C00000"/>
                </a:solidFill>
              </a:rPr>
              <a:t>,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b="1" baseline="-25000" dirty="0">
                <a:solidFill>
                  <a:srgbClr val="C00000"/>
                </a:solidFill>
              </a:rPr>
              <a:t>KWK</a:t>
            </a:r>
            <a:r>
              <a:rPr lang="de-DE" dirty="0"/>
              <a:t> </a:t>
            </a:r>
            <a:r>
              <a:rPr lang="de-DE" dirty="0" smtClean="0"/>
              <a:t>) / ( </a:t>
            </a:r>
            <a:r>
              <a:rPr lang="de-DE" b="1" dirty="0" err="1" smtClean="0"/>
              <a:t>η</a:t>
            </a:r>
            <a:r>
              <a:rPr lang="de-DE" b="1" baseline="-25000" dirty="0" err="1" smtClean="0"/>
              <a:t>el,GuD</a:t>
            </a:r>
            <a:r>
              <a:rPr lang="de-DE" b="1" dirty="0" smtClean="0"/>
              <a:t>* </a:t>
            </a:r>
            <a:r>
              <a:rPr lang="de-DE" b="1" dirty="0" err="1" smtClean="0">
                <a:solidFill>
                  <a:srgbClr val="C00000"/>
                </a:solidFill>
              </a:rPr>
              <a:t>η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el</a:t>
            </a:r>
            <a:r>
              <a:rPr lang="de-DE" baseline="-25000" dirty="0" err="1" smtClean="0">
                <a:solidFill>
                  <a:srgbClr val="C00000"/>
                </a:solidFill>
              </a:rPr>
              <a:t>,</a:t>
            </a:r>
            <a:r>
              <a:rPr lang="de-DE" b="1" baseline="-25000" dirty="0" err="1" smtClean="0">
                <a:solidFill>
                  <a:srgbClr val="C00000"/>
                </a:solidFill>
              </a:rPr>
              <a:t>KWK</a:t>
            </a:r>
            <a:r>
              <a:rPr lang="de-DE" b="1" dirty="0" smtClean="0"/>
              <a:t>)</a:t>
            </a:r>
            <a:r>
              <a:rPr lang="de-DE" dirty="0" smtClean="0"/>
              <a:t> </a:t>
            </a:r>
            <a:r>
              <a:rPr lang="de-DE" sz="2000" b="1" dirty="0" smtClean="0"/>
              <a:t>]</a:t>
            </a:r>
            <a:endParaRPr lang="de-DE" b="1" dirty="0">
              <a:solidFill>
                <a:srgbClr val="3333FF"/>
              </a:solidFill>
            </a:endParaRPr>
          </a:p>
          <a:p>
            <a:r>
              <a:rPr lang="de-DE" dirty="0" smtClean="0"/>
              <a:t>       </a:t>
            </a:r>
            <a:endParaRPr lang="de-DE" dirty="0">
              <a:solidFill>
                <a:srgbClr val="3333FF"/>
              </a:solidFill>
            </a:endParaRPr>
          </a:p>
          <a:p>
            <a:r>
              <a:rPr lang="de-DE" dirty="0" smtClean="0"/>
              <a:t>     =   1/ </a:t>
            </a:r>
            <a:r>
              <a:rPr lang="de-DE" b="1" dirty="0" err="1" smtClean="0">
                <a:solidFill>
                  <a:srgbClr val="3333FF"/>
                </a:solidFill>
              </a:rPr>
              <a:t>η</a:t>
            </a:r>
            <a:r>
              <a:rPr lang="de-DE" b="1" baseline="-25000" dirty="0" err="1" smtClean="0">
                <a:solidFill>
                  <a:srgbClr val="3333FF"/>
                </a:solidFill>
              </a:rPr>
              <a:t>th</a:t>
            </a:r>
            <a:r>
              <a:rPr lang="de-DE" baseline="-25000" dirty="0">
                <a:solidFill>
                  <a:srgbClr val="3333FF"/>
                </a:solidFill>
              </a:rPr>
              <a:t>, KWK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smtClean="0"/>
              <a:t>* 1/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b="1" dirty="0" err="1" smtClean="0"/>
              <a:t>η</a:t>
            </a:r>
            <a:r>
              <a:rPr lang="de-DE" b="1" baseline="-25000" dirty="0" err="1" smtClean="0"/>
              <a:t>el,GuD</a:t>
            </a:r>
            <a:r>
              <a:rPr lang="de-DE" b="1" dirty="0" smtClean="0"/>
              <a:t> *  </a:t>
            </a:r>
            <a:r>
              <a:rPr lang="de-DE" dirty="0">
                <a:solidFill>
                  <a:srgbClr val="3333FF"/>
                </a:solidFill>
              </a:rPr>
              <a:t>(</a:t>
            </a:r>
            <a:r>
              <a:rPr lang="de-DE" b="1" dirty="0" err="1"/>
              <a:t>η</a:t>
            </a:r>
            <a:r>
              <a:rPr lang="de-DE" b="1" baseline="-25000" dirty="0" err="1"/>
              <a:t>el,GuD</a:t>
            </a:r>
            <a:r>
              <a:rPr lang="de-DE" b="1" baseline="-25000" dirty="0"/>
              <a:t> </a:t>
            </a:r>
            <a:r>
              <a:rPr lang="de-DE" b="1" dirty="0"/>
              <a:t>-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η</a:t>
            </a:r>
            <a:r>
              <a:rPr lang="de-DE" b="1" baseline="-25000" dirty="0" err="1">
                <a:solidFill>
                  <a:srgbClr val="C00000"/>
                </a:solidFill>
              </a:rPr>
              <a:t>el</a:t>
            </a:r>
            <a:r>
              <a:rPr lang="de-DE" baseline="-25000" dirty="0">
                <a:solidFill>
                  <a:srgbClr val="C00000"/>
                </a:solidFill>
              </a:rPr>
              <a:t>,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b="1" baseline="-25000" dirty="0" smtClean="0">
                <a:solidFill>
                  <a:srgbClr val="C00000"/>
                </a:solidFill>
              </a:rPr>
              <a:t>KWK</a:t>
            </a:r>
            <a:r>
              <a:rPr lang="de-DE" dirty="0" smtClean="0"/>
              <a:t>)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=  </a:t>
            </a:r>
            <a:r>
              <a:rPr lang="de-DE" dirty="0"/>
              <a:t>1/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b="1" dirty="0" err="1"/>
              <a:t>η</a:t>
            </a:r>
            <a:r>
              <a:rPr lang="de-DE" b="1" baseline="-25000" dirty="0" err="1"/>
              <a:t>el,GuD</a:t>
            </a:r>
            <a:r>
              <a:rPr lang="de-DE" b="1" dirty="0"/>
              <a:t> </a:t>
            </a:r>
            <a:r>
              <a:rPr lang="de-DE" b="1" dirty="0" smtClean="0"/>
              <a:t> * 1 / </a:t>
            </a:r>
            <a:r>
              <a:rPr lang="de-DE" b="1" dirty="0" err="1" smtClean="0"/>
              <a:t>COP</a:t>
            </a:r>
            <a:r>
              <a:rPr lang="de-DE" b="1" baseline="-25000" dirty="0" err="1" smtClean="0"/>
              <a:t>KWK</a:t>
            </a:r>
            <a:r>
              <a:rPr lang="de-DE" b="1" baseline="-25000" dirty="0" smtClean="0"/>
              <a:t>   </a:t>
            </a:r>
          </a:p>
          <a:p>
            <a:r>
              <a:rPr lang="de-DE" b="1" baseline="-25000" dirty="0"/>
              <a:t> </a:t>
            </a:r>
            <a:r>
              <a:rPr lang="de-DE" b="1" baseline="-25000" dirty="0" smtClean="0"/>
              <a:t>    </a:t>
            </a:r>
          </a:p>
          <a:p>
            <a:r>
              <a:rPr lang="de-DE" b="1" baseline="-25000" dirty="0"/>
              <a:t> </a:t>
            </a:r>
            <a:r>
              <a:rPr lang="de-DE" b="1" baseline="-25000" dirty="0" smtClean="0"/>
              <a:t>      </a:t>
            </a:r>
            <a:r>
              <a:rPr lang="de-DE" b="1" dirty="0" smtClean="0"/>
              <a:t>=  </a:t>
            </a:r>
            <a:r>
              <a:rPr lang="de-DE" dirty="0" err="1" smtClean="0"/>
              <a:t>BSA</a:t>
            </a:r>
            <a:r>
              <a:rPr lang="de-DE" b="1" dirty="0" smtClean="0"/>
              <a:t> </a:t>
            </a:r>
            <a:r>
              <a:rPr lang="de-DE" b="1" baseline="-25000" dirty="0" smtClean="0"/>
              <a:t>                            </a:t>
            </a:r>
            <a:endParaRPr lang="de-DE" b="1" dirty="0" smtClean="0"/>
          </a:p>
          <a:p>
            <a:r>
              <a:rPr lang="de-DE" dirty="0" smtClean="0"/>
              <a:t>                                                         q.e.d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178526" y="3573016"/>
            <a:ext cx="4542732" cy="360040"/>
            <a:chOff x="1178526" y="3573016"/>
            <a:chExt cx="4542732" cy="360040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1178526" y="3573016"/>
              <a:ext cx="36004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5361218" y="3573016"/>
              <a:ext cx="360040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8528818" y="488951"/>
            <a:ext cx="450850" cy="45085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0981" y="224644"/>
            <a:ext cx="8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Vergleich: Brennstoffaufwand für die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Wärme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445867" y="6597352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43508" y="6592706"/>
            <a:ext cx="777686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/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Lüking 2015/ 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VDE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-Studie (2015): </a:t>
            </a:r>
            <a:r>
              <a:rPr lang="de-DE" sz="1100" dirty="0" smtClean="0">
                <a:latin typeface="Arial"/>
              </a:rPr>
              <a:t> „Potenziale </a:t>
            </a:r>
            <a:r>
              <a:rPr lang="de-DE" sz="1100" dirty="0">
                <a:latin typeface="Arial"/>
              </a:rPr>
              <a:t>für </a:t>
            </a:r>
            <a:r>
              <a:rPr lang="de-DE" sz="1100" dirty="0" smtClean="0">
                <a:latin typeface="Arial"/>
              </a:rPr>
              <a:t>Strom im </a:t>
            </a:r>
            <a:r>
              <a:rPr lang="de-DE" sz="1100" dirty="0">
                <a:latin typeface="Arial"/>
              </a:rPr>
              <a:t>Wärmemarkt bis </a:t>
            </a:r>
            <a:r>
              <a:rPr lang="de-DE" sz="1100" dirty="0" smtClean="0">
                <a:latin typeface="Arial"/>
              </a:rPr>
              <a:t>2050“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5.2.2, p. 143 ff 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3827" y="5513774"/>
            <a:ext cx="83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Bild 5-11 aus /</a:t>
            </a:r>
            <a:r>
              <a:rPr lang="de-DE" b="1" dirty="0" err="1" smtClean="0"/>
              <a:t>Lüking2015</a:t>
            </a:r>
            <a:r>
              <a:rPr lang="de-DE" dirty="0" smtClean="0"/>
              <a:t>/: </a:t>
            </a:r>
            <a:r>
              <a:rPr lang="de-DE" b="1" dirty="0" smtClean="0"/>
              <a:t>Vergleich </a:t>
            </a:r>
            <a:r>
              <a:rPr lang="de-DE" b="1" dirty="0"/>
              <a:t>der Brennstoffeffizienz </a:t>
            </a:r>
            <a:r>
              <a:rPr lang="de-DE" dirty="0" smtClean="0"/>
              <a:t>von  </a:t>
            </a:r>
            <a:r>
              <a:rPr lang="de-DE" b="1" dirty="0" smtClean="0"/>
              <a:t>KWK</a:t>
            </a:r>
            <a:r>
              <a:rPr lang="de-DE" dirty="0" smtClean="0"/>
              <a:t>-Prozessen,</a:t>
            </a:r>
            <a:br>
              <a:rPr lang="de-DE" dirty="0" smtClean="0"/>
            </a:br>
            <a:r>
              <a:rPr lang="de-DE" dirty="0" smtClean="0"/>
              <a:t>                                                  </a:t>
            </a:r>
            <a:r>
              <a:rPr lang="de-DE" dirty="0">
                <a:solidFill>
                  <a:srgbClr val="008000"/>
                </a:solidFill>
              </a:rPr>
              <a:t>Gas-</a:t>
            </a:r>
            <a:r>
              <a:rPr lang="de-DE" dirty="0"/>
              <a:t> und </a:t>
            </a:r>
            <a:r>
              <a:rPr lang="de-DE" b="1" dirty="0" err="1" smtClean="0">
                <a:solidFill>
                  <a:srgbClr val="C00000"/>
                </a:solidFill>
              </a:rPr>
              <a:t>EIektro</a:t>
            </a:r>
            <a:r>
              <a:rPr lang="de-DE" b="1" dirty="0" smtClean="0">
                <a:solidFill>
                  <a:srgbClr val="C00000"/>
                </a:solidFill>
              </a:rPr>
              <a:t>- Wärmepumpen</a:t>
            </a:r>
            <a:r>
              <a:rPr lang="de-DE" dirty="0" smtClean="0"/>
              <a:t>  und</a:t>
            </a:r>
            <a:br>
              <a:rPr lang="de-DE" dirty="0" smtClean="0"/>
            </a:br>
            <a:r>
              <a:rPr lang="de-DE" dirty="0" smtClean="0"/>
              <a:t>                                                   solar </a:t>
            </a:r>
            <a:r>
              <a:rPr lang="de-DE" dirty="0"/>
              <a:t>unterstützter </a:t>
            </a:r>
            <a:r>
              <a:rPr lang="de-DE" dirty="0" smtClean="0"/>
              <a:t>Brennwerttechnik. 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55555" y="764704"/>
            <a:ext cx="8172909" cy="4497474"/>
            <a:chOff x="455555" y="872716"/>
            <a:chExt cx="8172909" cy="44974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55" y="872716"/>
              <a:ext cx="8172909" cy="449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979712" y="4761148"/>
              <a:ext cx="6268663" cy="492443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r>
                <a:rPr lang="de-DE" sz="1600" b="1" dirty="0" smtClean="0"/>
                <a:t>                                                                                         , </a:t>
              </a:r>
              <a:endParaRPr lang="de-DE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Brennwertkessel </a:t>
              </a:r>
              <a:r>
                <a:rPr lang="de-DE" sz="1600" b="1" dirty="0">
                  <a:solidFill>
                    <a:schemeClr val="accent6">
                      <a:lumMod val="50000"/>
                    </a:schemeClr>
                  </a:solidFill>
                </a:rPr>
                <a:t>ohne solarthermische </a:t>
              </a:r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Unterstützung </a:t>
              </a:r>
              <a:r>
                <a:rPr lang="de-DE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BSA</a:t>
              </a:r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=1.0</a:t>
              </a:r>
              <a:endParaRPr lang="de-D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 flipV="1">
              <a:off x="3167844" y="4401108"/>
              <a:ext cx="1044116" cy="72008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8247845" y="4797152"/>
              <a:ext cx="0" cy="45643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bgerundetes Rechteck 14"/>
          <p:cNvSpPr/>
          <p:nvPr/>
        </p:nvSpPr>
        <p:spPr>
          <a:xfrm>
            <a:off x="827584" y="1232756"/>
            <a:ext cx="316835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2231740" y="3501008"/>
            <a:ext cx="1764196" cy="32403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8" y="728700"/>
            <a:ext cx="84677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>
            <a:off x="251520" y="659735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43508" y="224644"/>
            <a:ext cx="788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Benutzte Kenngrößen </a:t>
            </a:r>
            <a:r>
              <a:rPr lang="de-DE" sz="2000" dirty="0"/>
              <a:t>der </a:t>
            </a:r>
            <a:r>
              <a:rPr lang="de-DE" sz="2000" dirty="0" smtClean="0"/>
              <a:t>Erdgas -Nutzungspfade für </a:t>
            </a:r>
            <a:r>
              <a:rPr lang="de-DE" sz="2000" dirty="0"/>
              <a:t>die </a:t>
            </a:r>
            <a:r>
              <a:rPr lang="de-DE" sz="2000" dirty="0" smtClean="0"/>
              <a:t>Gebäudewärme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820472" y="116632"/>
            <a:ext cx="216024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99692" y="6633356"/>
            <a:ext cx="7200800" cy="1692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/</a:t>
            </a:r>
            <a:r>
              <a:rPr lang="de-D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Lüking 2015/  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VDE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-Studie (2015): </a:t>
            </a:r>
            <a:r>
              <a:rPr lang="de-DE" sz="1050" dirty="0" smtClean="0">
                <a:latin typeface="Arial"/>
              </a:rPr>
              <a:t> „Potenziale </a:t>
            </a:r>
            <a:r>
              <a:rPr lang="de-DE" sz="1050" dirty="0">
                <a:latin typeface="Arial"/>
              </a:rPr>
              <a:t>für </a:t>
            </a:r>
            <a:r>
              <a:rPr lang="de-DE" sz="1050" dirty="0" smtClean="0">
                <a:latin typeface="Arial"/>
              </a:rPr>
              <a:t>Strom im </a:t>
            </a:r>
            <a:r>
              <a:rPr lang="de-DE" sz="1050" dirty="0">
                <a:latin typeface="Arial"/>
              </a:rPr>
              <a:t>Wärmemarkt bis </a:t>
            </a:r>
            <a:r>
              <a:rPr lang="de-DE" sz="1050" dirty="0" smtClean="0">
                <a:latin typeface="Arial"/>
              </a:rPr>
              <a:t>2050“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5.2.2, p. 143 ff 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feld 4"/>
          <p:cNvSpPr txBox="1">
            <a:spLocks noChangeArrowheads="1"/>
          </p:cNvSpPr>
          <p:nvPr/>
        </p:nvSpPr>
        <p:spPr bwMode="auto">
          <a:xfrm>
            <a:off x="611560" y="1592796"/>
            <a:ext cx="7956884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Fazit: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smtClean="0"/>
              <a:t> </a:t>
            </a:r>
            <a:r>
              <a:rPr lang="de-DE" dirty="0"/>
              <a:t>Die von der KWK-Lobby, </a:t>
            </a:r>
            <a:r>
              <a:rPr lang="de-DE" dirty="0" smtClean="0"/>
              <a:t> </a:t>
            </a:r>
            <a:r>
              <a:rPr lang="de-DE" dirty="0"/>
              <a:t>oberflächlichen Politikern und  Journalisten</a:t>
            </a:r>
          </a:p>
          <a:p>
            <a:r>
              <a:rPr lang="de-DE" dirty="0"/>
              <a:t>     </a:t>
            </a:r>
            <a:r>
              <a:rPr lang="de-DE" dirty="0" smtClean="0"/>
              <a:t>    </a:t>
            </a:r>
            <a:r>
              <a:rPr lang="de-DE" dirty="0"/>
              <a:t>immer wieder vorgetragene Behauptung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  von </a:t>
            </a:r>
            <a:r>
              <a:rPr lang="de-DE" dirty="0"/>
              <a:t>einer großartigen </a:t>
            </a:r>
            <a:r>
              <a:rPr lang="de-DE" b="1" dirty="0" smtClean="0">
                <a:solidFill>
                  <a:srgbClr val="C00000"/>
                </a:solidFill>
              </a:rPr>
              <a:t>Überlegenheit der KWK </a:t>
            </a:r>
            <a:r>
              <a:rPr lang="de-DE" dirty="0" smtClean="0"/>
              <a:t>(Kraftwärmekopplung)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 smtClean="0"/>
              <a:t>                                                                  </a:t>
            </a:r>
            <a:r>
              <a:rPr lang="de-DE" dirty="0">
                <a:solidFill>
                  <a:srgbClr val="C00000"/>
                </a:solidFill>
              </a:rPr>
              <a:t>ist </a:t>
            </a:r>
            <a:r>
              <a:rPr lang="de-DE" b="1" dirty="0">
                <a:solidFill>
                  <a:srgbClr val="C00000"/>
                </a:solidFill>
              </a:rPr>
              <a:t>ein Mythos </a:t>
            </a:r>
            <a:r>
              <a:rPr lang="de-DE" dirty="0"/>
              <a:t>(freundlich ausgedrückt).</a:t>
            </a:r>
          </a:p>
        </p:txBody>
      </p:sp>
      <p:sp>
        <p:nvSpPr>
          <p:cNvPr id="61443" name="Textfeld 5"/>
          <p:cNvSpPr txBox="1">
            <a:spLocks noChangeArrowheads="1"/>
          </p:cNvSpPr>
          <p:nvPr/>
        </p:nvSpPr>
        <p:spPr bwMode="auto">
          <a:xfrm>
            <a:off x="503238" y="441325"/>
            <a:ext cx="811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>
                <a:cs typeface="Arial" charset="0"/>
              </a:rPr>
              <a:t>Überlegenheit der KWK ist ein Mythos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438" y="44624"/>
            <a:ext cx="6043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2.4 Fazit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b="1" dirty="0"/>
              <a:t>3.  </a:t>
            </a:r>
            <a:r>
              <a:rPr lang="de-DE" altLang="de-DE" b="1" dirty="0" smtClean="0"/>
              <a:t>   KWK </a:t>
            </a:r>
            <a:r>
              <a:rPr lang="de-DE" altLang="de-DE" b="1" dirty="0"/>
              <a:t>oder WP </a:t>
            </a:r>
            <a:r>
              <a:rPr lang="de-DE" altLang="de-DE" b="1" dirty="0" smtClean="0"/>
              <a:t>–</a:t>
            </a:r>
          </a:p>
          <a:p>
            <a:pPr marL="0" indent="0" algn="ctr">
              <a:buNone/>
            </a:pPr>
            <a:r>
              <a:rPr lang="de-DE" altLang="de-DE" b="1" dirty="0" smtClean="0"/>
              <a:t>was </a:t>
            </a:r>
            <a:r>
              <a:rPr lang="de-DE" altLang="de-DE" b="1" dirty="0"/>
              <a:t>passt besser zur Energiewende  </a:t>
            </a:r>
            <a:br>
              <a:rPr lang="de-DE" altLang="de-DE" b="1" dirty="0"/>
            </a:br>
            <a:r>
              <a:rPr lang="de-DE" altLang="de-DE" b="1" dirty="0"/>
              <a:t>     </a:t>
            </a:r>
            <a:r>
              <a:rPr lang="de-DE" altLang="de-DE" sz="2400" b="1" dirty="0" smtClean="0"/>
              <a:t>( </a:t>
            </a:r>
            <a:r>
              <a:rPr lang="de-DE" altLang="de-DE" sz="2400" b="1" dirty="0"/>
              <a:t>mit </a:t>
            </a:r>
            <a:r>
              <a:rPr lang="de-DE" altLang="de-DE" sz="2400" b="1" dirty="0">
                <a:solidFill>
                  <a:srgbClr val="FF0000"/>
                </a:solidFill>
              </a:rPr>
              <a:t>RE-Strom als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Primärenergie</a:t>
            </a:r>
            <a:r>
              <a:rPr lang="de-DE" altLang="de-DE" sz="2400" b="1" dirty="0" smtClean="0"/>
              <a:t>)  </a:t>
            </a:r>
            <a:r>
              <a:rPr lang="de-DE" altLang="de-DE" b="1" dirty="0" smtClean="0"/>
              <a:t>?</a:t>
            </a:r>
            <a:endParaRPr lang="de-DE" altLang="de-DE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875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b="1" dirty="0"/>
              <a:t>3</a:t>
            </a:r>
            <a:r>
              <a:rPr lang="de-DE" altLang="de-DE" sz="1400" b="1" dirty="0" smtClean="0"/>
              <a:t>.</a:t>
            </a:r>
            <a:endParaRPr lang="de-D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8592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643" y="1700808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99592" y="152636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 2013 AD;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="1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GW</a:t>
            </a:r>
            <a:endParaRPr lang="de-DE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3095836" y="5431286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</a:t>
            </a:r>
            <a:r>
              <a:rPr lang="de-DE" sz="1600" b="1" baseline="30000" dirty="0" smtClean="0">
                <a:solidFill>
                  <a:srgbClr val="3333FF"/>
                </a:solidFill>
              </a:rPr>
              <a:t>___  </a:t>
            </a:r>
            <a:r>
              <a:rPr lang="de-DE" sz="1600" b="1" dirty="0" smtClean="0">
                <a:solidFill>
                  <a:srgbClr val="3333FF"/>
                </a:solidFill>
              </a:rPr>
              <a:t>{ ÜsF =1.0} </a:t>
            </a:r>
            <a:r>
              <a:rPr lang="de-DE" sz="1400" b="1" dirty="0" smtClean="0">
                <a:solidFill>
                  <a:srgbClr val="3333FF"/>
                </a:solidFill>
              </a:rPr>
              <a:t>=„Bruttodeckung“</a:t>
            </a:r>
            <a:endParaRPr lang="de-DE" sz="1400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sz="1600" b="1" dirty="0" smtClean="0"/>
              <a:t>---</a:t>
            </a:r>
            <a:r>
              <a:rPr lang="de-DE" sz="1600" dirty="0" smtClean="0"/>
              <a:t>  </a:t>
            </a:r>
            <a:r>
              <a:rPr lang="de-DE" sz="1600" b="1" dirty="0" smtClean="0"/>
              <a:t>{ ÜsF =1.5}</a:t>
            </a:r>
            <a:r>
              <a:rPr lang="de-DE" b="1" dirty="0" smtClean="0"/>
              <a:t> </a:t>
            </a:r>
            <a:r>
              <a:rPr lang="de-DE" sz="1400" b="1" dirty="0" smtClean="0"/>
              <a:t> mit</a:t>
            </a:r>
            <a:r>
              <a:rPr lang="de-DE" b="1" dirty="0"/>
              <a:t> </a:t>
            </a:r>
            <a:r>
              <a:rPr lang="de-DE" sz="1400" b="1" dirty="0" smtClean="0"/>
              <a:t>Überschuss!</a:t>
            </a:r>
            <a:endParaRPr lang="de-DE" b="1" dirty="0"/>
          </a:p>
        </p:txBody>
      </p:sp>
      <p:sp>
        <p:nvSpPr>
          <p:cNvPr id="26" name="Rechteck 25"/>
          <p:cNvSpPr/>
          <p:nvPr/>
        </p:nvSpPr>
        <p:spPr>
          <a:xfrm>
            <a:off x="-16067" y="10074"/>
            <a:ext cx="215516" cy="1692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3.1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172" y="4942970"/>
            <a:ext cx="2973521" cy="190522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172" y="3429000"/>
            <a:ext cx="2975532" cy="190522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172" y="1775802"/>
            <a:ext cx="2973521" cy="1905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5836" y="4977172"/>
            <a:ext cx="2961450" cy="18710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5836" y="3431986"/>
            <a:ext cx="2973521" cy="19052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836" y="1775802"/>
            <a:ext cx="2973521" cy="190522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500" y="4961892"/>
            <a:ext cx="2973521" cy="190522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431986"/>
            <a:ext cx="2973521" cy="1905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75802"/>
            <a:ext cx="2973521" cy="19052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70" y="11606"/>
            <a:ext cx="2973521" cy="19052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95836" y="8620"/>
            <a:ext cx="2975532" cy="19052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20172" y="8620"/>
            <a:ext cx="2973521" cy="190522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7564" y="25790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TagesArbeit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in 2013 AD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324508" y="6093296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779912" y="431473"/>
            <a:ext cx="27003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P</a:t>
            </a:r>
            <a:r>
              <a:rPr lang="de-DE" b="1" baseline="-25000" dirty="0" smtClean="0">
                <a:solidFill>
                  <a:srgbClr val="3333FF"/>
                </a:solidFill>
              </a:rPr>
              <a:t>m</a:t>
            </a:r>
            <a:r>
              <a:rPr lang="de-DE" b="1" dirty="0" smtClean="0">
                <a:solidFill>
                  <a:srgbClr val="3333FF"/>
                </a:solidFill>
              </a:rPr>
              <a:t>=0.210 </a:t>
            </a:r>
            <a:r>
              <a:rPr lang="de-DE" sz="1400" dirty="0" smtClean="0">
                <a:solidFill>
                  <a:srgbClr val="3333FF"/>
                </a:solidFill>
              </a:rPr>
              <a:t>[TWh/d] </a:t>
            </a:r>
            <a:r>
              <a:rPr lang="de-DE" b="1" dirty="0" smtClean="0">
                <a:solidFill>
                  <a:srgbClr val="3333FF"/>
                </a:solidFill>
              </a:rPr>
              <a:t>= 8.8 </a:t>
            </a:r>
            <a:r>
              <a:rPr lang="de-DE" sz="1400" dirty="0" smtClean="0">
                <a:solidFill>
                  <a:srgbClr val="3333FF"/>
                </a:solidFill>
              </a:rPr>
              <a:t>[GW]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324508" y="45811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V="1">
            <a:off x="324508" y="2924944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323528" y="116074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8"/>
          <p:cNvSpPr>
            <a:spLocks noChangeArrowheads="1"/>
          </p:cNvSpPr>
          <p:nvPr/>
        </p:nvSpPr>
        <p:spPr bwMode="auto">
          <a:xfrm flipH="1" flipV="1">
            <a:off x="8844918" y="8620"/>
            <a:ext cx="227582" cy="22758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629092"/>
            <a:ext cx="4135121" cy="60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95400" y="80963"/>
            <a:ext cx="5675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000000"/>
                </a:solidFill>
              </a:rPr>
              <a:t>PhysiKonkret</a:t>
            </a:r>
            <a:r>
              <a:rPr lang="de-DE" sz="2800" b="1" dirty="0" smtClean="0">
                <a:solidFill>
                  <a:srgbClr val="000000"/>
                </a:solidFill>
              </a:rPr>
              <a:t>  </a:t>
            </a:r>
            <a:r>
              <a:rPr lang="de-DE" sz="2800" b="1" dirty="0" err="1" smtClean="0">
                <a:solidFill>
                  <a:srgbClr val="000000"/>
                </a:solidFill>
              </a:rPr>
              <a:t>nr.24</a:t>
            </a:r>
            <a:r>
              <a:rPr lang="de-DE" sz="2800" b="1" dirty="0" smtClean="0">
                <a:solidFill>
                  <a:srgbClr val="000000"/>
                </a:solidFill>
              </a:rPr>
              <a:t>, September 2015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04516" y="2765947"/>
            <a:ext cx="3982625" cy="132610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 lIns="36000" tIns="108000" rIns="0" bIns="108000">
            <a:spAutoFit/>
          </a:bodyPr>
          <a:lstStyle/>
          <a:p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Original: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600" b="1" u="sng" dirty="0">
                <a:hlinkClick r:id="rId3"/>
              </a:rPr>
              <a:t>http://</a:t>
            </a:r>
            <a:r>
              <a:rPr lang="de-DE" sz="1600" b="1" u="sng" dirty="0" err="1" smtClean="0">
                <a:hlinkClick r:id="rId3"/>
              </a:rPr>
              <a:t>www.dpg-physik.de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veroeffentlichung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physik_konkret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pix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Physik_Konkret_24.pdf</a:t>
            </a:r>
            <a:r>
              <a:rPr lang="de-DE" sz="1600" b="1" u="sng" dirty="0" smtClean="0"/>
              <a:t> 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3933" y="1160748"/>
            <a:ext cx="357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Zusammenfassende  Aussage:</a:t>
            </a:r>
            <a:endParaRPr lang="de-DE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1" y="1530080"/>
            <a:ext cx="3722583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9876" y="5296989"/>
            <a:ext cx="36298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/>
              <a:t>also:</a:t>
            </a:r>
          </a:p>
          <a:p>
            <a:r>
              <a:rPr lang="de-DE" dirty="0" smtClean="0"/>
              <a:t>1. WP </a:t>
            </a:r>
            <a:r>
              <a:rPr lang="de-DE" b="1" dirty="0" smtClean="0"/>
              <a:t>effizient</a:t>
            </a:r>
          </a:p>
          <a:p>
            <a:r>
              <a:rPr lang="de-DE" dirty="0" smtClean="0"/>
              <a:t>2. WP passt zur </a:t>
            </a:r>
            <a:br>
              <a:rPr lang="de-DE" dirty="0" smtClean="0"/>
            </a:br>
            <a:r>
              <a:rPr lang="de-DE" dirty="0" smtClean="0"/>
              <a:t>    Energiewende mit  </a:t>
            </a:r>
            <a:r>
              <a:rPr lang="de-DE" b="1" dirty="0" smtClean="0"/>
              <a:t>Strom aus RE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5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6232073"/>
            <a:ext cx="8784976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2000" b="1" dirty="0" smtClean="0"/>
              <a:t> </a:t>
            </a:r>
            <a:r>
              <a:rPr lang="de-DE" sz="2000" b="1" dirty="0" err="1" smtClean="0"/>
              <a:t>htpp</a:t>
            </a:r>
            <a:r>
              <a:rPr lang="de-DE" sz="2000" b="1" dirty="0" smtClean="0"/>
              <a:t>://</a:t>
            </a:r>
            <a:r>
              <a:rPr lang="de-DE" sz="2000" b="1" dirty="0" err="1" smtClean="0"/>
              <a:t>www</a:t>
            </a:r>
            <a:r>
              <a:rPr lang="de-DE" sz="2000" b="1" dirty="0" smtClean="0"/>
              <a:t>.                                                           mail:  *@</a:t>
            </a:r>
            <a:r>
              <a:rPr lang="de-DE" sz="2000" b="1" dirty="0" err="1" smtClean="0"/>
              <a:t>rwth-aachen.de</a:t>
            </a:r>
            <a:endParaRPr lang="de-DE" sz="2000" b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4593" y="1268760"/>
            <a:ext cx="89379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Stromproduktion aus Solar- und Windenergie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i="1" dirty="0" smtClean="0">
                <a:latin typeface="Arial" charset="0"/>
                <a:cs typeface="Arial" charset="0"/>
              </a:rPr>
              <a:t>Daten bis zur Auflösung ¼ Stunden  als Excel Datei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erhielt</a:t>
            </a:r>
            <a:r>
              <a:rPr kumimoji="0" lang="de-DE" altLang="de-DE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ich von Dipl. Ing. Göran </a:t>
            </a:r>
            <a:r>
              <a:rPr kumimoji="0" lang="de-DE" altLang="de-DE" sz="24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Borgolte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altLang="de-DE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RWTH</a:t>
            </a:r>
            <a:r>
              <a:rPr kumimoji="0" lang="de-DE" altLang="de-DE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–Aachen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400" i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Letztes Update: Folien für 2013: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31640" y="4163895"/>
            <a:ext cx="626670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</a:t>
            </a:r>
            <a:endParaRPr lang="de-DE" sz="4400" b="1" dirty="0" smtClean="0"/>
          </a:p>
          <a:p>
            <a:r>
              <a:rPr lang="de-DE" sz="4400" b="1" dirty="0" smtClean="0"/>
              <a:t>Dank an </a:t>
            </a:r>
            <a:r>
              <a:rPr lang="de-DE" sz="4400" b="1" dirty="0"/>
              <a:t> </a:t>
            </a:r>
            <a:r>
              <a:rPr lang="de-DE" sz="4400" b="1" dirty="0" smtClean="0"/>
              <a:t>Göran </a:t>
            </a:r>
            <a:r>
              <a:rPr lang="de-DE" sz="4400" b="1" dirty="0" err="1" smtClean="0"/>
              <a:t>Borgolte</a:t>
            </a:r>
            <a:endParaRPr lang="de-DE" sz="4400" b="1" dirty="0" smtClean="0"/>
          </a:p>
          <a:p>
            <a:r>
              <a:rPr lang="de-DE" sz="2800" b="1" dirty="0" smtClean="0"/>
              <a:t>und Prof. Alt für seine Vermittlung</a:t>
            </a:r>
          </a:p>
          <a:p>
            <a:endParaRPr lang="de-DE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896" y="188640"/>
            <a:ext cx="68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/>
              <a:t>Aufbereitete numerische Daten der Netzbetreiber:</a:t>
            </a:r>
            <a:endParaRPr lang="de-DE" sz="2400" b="1" u="sng" dirty="0"/>
          </a:p>
        </p:txBody>
      </p:sp>
    </p:spTree>
    <p:extLst>
      <p:ext uri="{BB962C8B-B14F-4D97-AF65-F5344CB8AC3E}">
        <p14:creationId xmlns:p14="http://schemas.microsoft.com/office/powerpoint/2010/main" val="12935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396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3.2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2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496" y="0"/>
            <a:ext cx="252028" cy="285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887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70237" y="1772816"/>
            <a:ext cx="82449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Zu optimierende </a:t>
            </a:r>
            <a:r>
              <a:rPr lang="de-DE" sz="2000" b="1" u="sng" dirty="0" err="1" smtClean="0"/>
              <a:t>EinstellParampeter</a:t>
            </a:r>
            <a:r>
              <a:rPr lang="de-DE" sz="2000" dirty="0" smtClean="0"/>
              <a:t>:  </a:t>
            </a:r>
            <a:br>
              <a:rPr lang="de-DE" sz="2000" dirty="0" smtClean="0"/>
            </a:br>
            <a:r>
              <a:rPr lang="de-DE" sz="2000" dirty="0" smtClean="0"/>
              <a:t>       </a:t>
            </a:r>
            <a:r>
              <a:rPr lang="de-DE" sz="2000" b="1" dirty="0" smtClean="0"/>
              <a:t>1.</a:t>
            </a:r>
            <a:r>
              <a:rPr lang="de-DE" sz="2000" dirty="0" smtClean="0"/>
              <a:t>  </a:t>
            </a:r>
            <a:r>
              <a:rPr lang="de-DE" sz="2000" b="1" u="sng" dirty="0" smtClean="0"/>
              <a:t>RE</a:t>
            </a:r>
            <a:r>
              <a:rPr lang="de-DE" sz="2000" u="sng" dirty="0" smtClean="0"/>
              <a:t> -</a:t>
            </a:r>
            <a:r>
              <a:rPr lang="de-DE" sz="2000" b="1" u="sng" dirty="0" smtClean="0"/>
              <a:t>Ausbau</a:t>
            </a:r>
            <a:endParaRPr lang="de-DE" sz="2000" u="sng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           </a:t>
            </a:r>
            <a:r>
              <a:rPr lang="de-DE" sz="2000" dirty="0" err="1" smtClean="0">
                <a:solidFill>
                  <a:srgbClr val="FF0000"/>
                </a:solidFill>
              </a:rPr>
              <a:t>ÜberschussFaktor</a:t>
            </a:r>
            <a:r>
              <a:rPr lang="de-DE" sz="2000" dirty="0" smtClean="0">
                <a:solidFill>
                  <a:srgbClr val="FF0000"/>
                </a:solidFill>
              </a:rPr>
              <a:t> (ÜsF)  der RE                                                    „ÜsF“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Struktur des RE-Ausbaues (Gewichtung)</a:t>
            </a:r>
          </a:p>
          <a:p>
            <a:r>
              <a:rPr lang="de-DE" sz="2000" b="1" dirty="0"/>
              <a:t> </a:t>
            </a:r>
            <a:r>
              <a:rPr lang="de-DE" sz="2000" b="1" dirty="0" smtClean="0"/>
              <a:t>      2.  </a:t>
            </a:r>
            <a:r>
              <a:rPr lang="de-DE" sz="2000" b="1" u="sng" dirty="0" smtClean="0"/>
              <a:t>Kurzzeit-Speiche</a:t>
            </a:r>
            <a:r>
              <a:rPr lang="de-DE" sz="2000" b="1" dirty="0" smtClean="0"/>
              <a:t>r </a:t>
            </a:r>
            <a:r>
              <a:rPr lang="de-DE" sz="2000" dirty="0" smtClean="0"/>
              <a:t>(</a:t>
            </a:r>
            <a:r>
              <a:rPr lang="de-DE" sz="2000" u="sng" dirty="0" smtClean="0"/>
              <a:t>PSKW,</a:t>
            </a:r>
            <a:r>
              <a:rPr lang="de-DE" sz="2000" dirty="0" smtClean="0"/>
              <a:t> Batterien)</a:t>
            </a:r>
            <a:br>
              <a:rPr lang="de-DE" sz="2000" dirty="0" smtClean="0"/>
            </a:br>
            <a:r>
              <a:rPr lang="de-DE" sz="2000" dirty="0" smtClean="0"/>
              <a:t>     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PSKW                                                         „Sp80“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smtClean="0">
                <a:solidFill>
                  <a:srgbClr val="C00000"/>
                </a:solidFill>
              </a:rPr>
              <a:t>max.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/>
              <a:t>(Pumpen) der PSKW                     </a:t>
            </a:r>
            <a:r>
              <a:rPr lang="de-DE" sz="2000" dirty="0" smtClean="0">
                <a:solidFill>
                  <a:srgbClr val="C00000"/>
                </a:solidFill>
              </a:rPr>
              <a:t>„</a:t>
            </a:r>
            <a:r>
              <a:rPr lang="de-DE" sz="2000" dirty="0" err="1" smtClean="0">
                <a:solidFill>
                  <a:srgbClr val="C00000"/>
                </a:solidFill>
              </a:rPr>
              <a:t>P80</a:t>
            </a:r>
            <a:r>
              <a:rPr lang="de-DE" sz="2000" dirty="0" smtClean="0">
                <a:solidFill>
                  <a:srgbClr val="C00000"/>
                </a:solidFill>
              </a:rPr>
              <a:t>“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800" dirty="0" smtClean="0"/>
              <a:t> </a:t>
            </a:r>
            <a:endParaRPr lang="de-DE" sz="2000" dirty="0" smtClean="0"/>
          </a:p>
          <a:p>
            <a:r>
              <a:rPr lang="de-DE" b="1" dirty="0" smtClean="0"/>
              <a:t>             </a:t>
            </a:r>
            <a:r>
              <a:rPr lang="de-DE" u="sng" dirty="0" smtClean="0"/>
              <a:t>praktisch </a:t>
            </a:r>
            <a:r>
              <a:rPr lang="de-DE" u="sng" dirty="0"/>
              <a:t>schon festgelegt</a:t>
            </a:r>
            <a:r>
              <a:rPr lang="de-DE" dirty="0" smtClean="0"/>
              <a:t>: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000" dirty="0" smtClean="0"/>
              <a:t>      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ca. Höchstlast </a:t>
            </a:r>
            <a:r>
              <a:rPr lang="de-DE" sz="2000" dirty="0">
                <a:solidFill>
                  <a:srgbClr val="FF0000"/>
                </a:solidFill>
              </a:rPr>
              <a:t>des </a:t>
            </a:r>
            <a:r>
              <a:rPr lang="de-DE" sz="2000" dirty="0" smtClean="0">
                <a:solidFill>
                  <a:srgbClr val="FF0000"/>
                </a:solidFill>
              </a:rPr>
              <a:t>Verbrauches</a:t>
            </a:r>
          </a:p>
          <a:p>
            <a:r>
              <a:rPr lang="de-DE" sz="8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/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/>
              <a:t>       </a:t>
            </a:r>
            <a:r>
              <a:rPr lang="de-DE" sz="2000" b="1" dirty="0" smtClean="0"/>
              <a:t>3. </a:t>
            </a:r>
            <a:r>
              <a:rPr lang="de-DE" sz="2000" b="1" u="sng" dirty="0" smtClean="0"/>
              <a:t>Gasspeicher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</a:t>
            </a:r>
            <a:r>
              <a:rPr lang="de-DE" sz="2000" dirty="0" err="1" smtClean="0">
                <a:solidFill>
                  <a:srgbClr val="C00000"/>
                </a:solidFill>
              </a:rPr>
              <a:t>Einspeicherleistung</a:t>
            </a:r>
            <a:r>
              <a:rPr lang="de-DE" sz="2000" dirty="0" smtClean="0"/>
              <a:t> (Elektrolyse, Methanerzeuger)                 „</a:t>
            </a:r>
            <a:r>
              <a:rPr lang="de-DE" sz="2000" dirty="0" err="1" smtClean="0">
                <a:solidFill>
                  <a:srgbClr val="C00000"/>
                </a:solidFill>
              </a:rPr>
              <a:t>P25</a:t>
            </a:r>
            <a:r>
              <a:rPr lang="de-DE" sz="2000" dirty="0" smtClean="0"/>
              <a:t>“</a:t>
            </a:r>
            <a:br>
              <a:rPr lang="de-DE" sz="2000" dirty="0" smtClean="0"/>
            </a:br>
            <a:r>
              <a:rPr lang="de-DE" sz="800" dirty="0" smtClean="0"/>
              <a:t>   </a:t>
            </a:r>
          </a:p>
          <a:p>
            <a:r>
              <a:rPr lang="de-DE" sz="2000" dirty="0" smtClean="0"/>
              <a:t>           </a:t>
            </a:r>
            <a:r>
              <a:rPr lang="de-DE" u="sng" dirty="0" smtClean="0"/>
              <a:t>praktisch </a:t>
            </a:r>
            <a:r>
              <a:rPr lang="de-DE" u="sng" dirty="0"/>
              <a:t>schon festgelegt</a:t>
            </a:r>
            <a:r>
              <a:rPr lang="de-DE" dirty="0"/>
              <a:t>:</a:t>
            </a:r>
            <a:r>
              <a:rPr lang="de-DE" dirty="0" smtClean="0"/>
              <a:t>  </a:t>
            </a:r>
            <a:endParaRPr lang="de-DE" sz="2000" dirty="0" smtClean="0"/>
          </a:p>
          <a:p>
            <a:r>
              <a:rPr lang="de-DE" sz="2000" dirty="0" smtClean="0"/>
              <a:t>              </a:t>
            </a:r>
            <a:r>
              <a:rPr lang="de-DE" sz="2000" dirty="0" smtClean="0">
                <a:solidFill>
                  <a:srgbClr val="3333FF"/>
                </a:solidFill>
              </a:rPr>
              <a:t>Speicherkapazität  :  riesig, da Speicherraum preiswert</a:t>
            </a:r>
          </a:p>
          <a:p>
            <a:r>
              <a:rPr lang="de-DE" sz="2000" dirty="0">
                <a:solidFill>
                  <a:srgbClr val="3333FF"/>
                </a:solidFill>
              </a:rPr>
              <a:t> </a:t>
            </a:r>
            <a:r>
              <a:rPr lang="de-DE" sz="2000" dirty="0" smtClean="0">
                <a:solidFill>
                  <a:srgbClr val="3333FF"/>
                </a:solidFill>
              </a:rPr>
              <a:t>             </a:t>
            </a:r>
            <a:r>
              <a:rPr lang="de-DE" sz="2000" dirty="0" smtClean="0">
                <a:solidFill>
                  <a:srgbClr val="FF0000"/>
                </a:solidFill>
              </a:rPr>
              <a:t>Ausspeicherleistung = Höchstlast des Verbrauches </a:t>
            </a:r>
            <a:r>
              <a:rPr lang="de-DE" sz="2000" b="1" u="sng" dirty="0" smtClean="0">
                <a:solidFill>
                  <a:srgbClr val="FF0000"/>
                </a:solidFill>
              </a:rPr>
              <a:t>(„Versicherung“)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483768" y="29665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Die Optimierungsaufgabe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1151620" y="1054256"/>
            <a:ext cx="734481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/>
              <a:t>Ziel: </a:t>
            </a:r>
            <a:r>
              <a:rPr lang="de-DE" sz="2000" b="1" dirty="0"/>
              <a:t>Gesamtkosten </a:t>
            </a:r>
            <a:r>
              <a:rPr lang="de-DE" sz="2000" b="1" dirty="0" smtClean="0"/>
              <a:t>minimal ,   </a:t>
            </a:r>
            <a:r>
              <a:rPr lang="de-DE" b="1" dirty="0" smtClean="0"/>
              <a:t>bei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sicherer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und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>
                <a:solidFill>
                  <a:srgbClr val="FF00FF"/>
                </a:solidFill>
              </a:rPr>
              <a:t>nachhaltiger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b="1" dirty="0" smtClean="0"/>
              <a:t>Versorgung</a:t>
            </a:r>
            <a:endParaRPr lang="de-DE" sz="20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669360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8478434" y="152636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46407" y="3538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Netto genutzte RE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bei wachsendem 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RE-Ausbau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55876" y="6633356"/>
            <a:ext cx="5148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Speicher: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GroßSpeicherRE2013_2014_DXX.xlsm!D_39sol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 Kapitel7, Bild 7.1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512" y="138118"/>
            <a:ext cx="165516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Ein wichtiges Bild</a:t>
            </a:r>
            <a:endParaRPr lang="de-DE" sz="1600" b="1" u="sng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8457197" y="6611727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9849" y="1432317"/>
            <a:ext cx="1866259" cy="101142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de-DE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nutz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Strom aus  RE-Quelle,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direkt oder aus Speicher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„aus der Steckdose“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14" y="800708"/>
            <a:ext cx="6853362" cy="574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43508" y="836712"/>
            <a:ext cx="12601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gerechnet mit:</a:t>
            </a:r>
          </a:p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Q_a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 ..= 1000 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TWh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6678" y="6109555"/>
            <a:ext cx="173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/>
              <a:t>Daten 2013 AD</a:t>
            </a:r>
            <a:endParaRPr lang="de-DE" sz="1400" b="1" u="sng" dirty="0"/>
          </a:p>
        </p:txBody>
      </p:sp>
      <p:sp>
        <p:nvSpPr>
          <p:cNvPr id="11" name="Rechteck 10"/>
          <p:cNvSpPr/>
          <p:nvPr/>
        </p:nvSpPr>
        <p:spPr>
          <a:xfrm>
            <a:off x="-508" y="-27384"/>
            <a:ext cx="252028" cy="169277"/>
          </a:xfrm>
          <a:prstGeom prst="rect">
            <a:avLst/>
          </a:prstGeom>
          <a:ln>
            <a:noFill/>
            <a:prstDash val="solid"/>
          </a:ln>
        </p:spPr>
        <p:txBody>
          <a:bodyPr wrap="square" lIns="0" tIns="0" rIns="0" bIns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sz="1100" b="1" dirty="0" smtClean="0">
                <a:latin typeface="Arial" pitchFamily="34" charset="0"/>
                <a:cs typeface="Arial" pitchFamily="34" charset="0"/>
              </a:rPr>
              <a:t>3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712460" y="80628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43508" y="333910"/>
            <a:ext cx="6372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Wieviel vom RE-Aufkommen, </a:t>
            </a:r>
            <a:r>
              <a:rPr lang="de-DE" dirty="0" err="1" smtClean="0"/>
              <a:t>RE</a:t>
            </a:r>
            <a:r>
              <a:rPr lang="de-DE" baseline="-25000" dirty="0" err="1" smtClean="0"/>
              <a:t>brutto</a:t>
            </a:r>
            <a:r>
              <a:rPr lang="de-DE" dirty="0" smtClean="0"/>
              <a:t>, kann genutzt werden:  </a:t>
            </a:r>
            <a:r>
              <a:rPr lang="de-DE" b="1" dirty="0" err="1" smtClean="0">
                <a:solidFill>
                  <a:srgbClr val="0000FF"/>
                </a:solidFill>
              </a:rPr>
              <a:t>RE</a:t>
            </a:r>
            <a:r>
              <a:rPr lang="de-DE" b="1" baseline="-25000" dirty="0" err="1" smtClean="0">
                <a:solidFill>
                  <a:srgbClr val="0000FF"/>
                </a:solidFill>
              </a:rPr>
              <a:t>nutz</a:t>
            </a:r>
            <a:endParaRPr lang="de-DE" b="1" baseline="-25000" dirty="0">
              <a:solidFill>
                <a:srgbClr val="0000FF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143508" y="6489340"/>
            <a:ext cx="6120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588528" y="16648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3825044"/>
            <a:ext cx="86409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Bei geringem Ausbau: Volle Aufnahme im Netz, Speicher überflüssig</a:t>
            </a:r>
          </a:p>
          <a:p>
            <a:endParaRPr lang="de-DE" dirty="0" smtClean="0"/>
          </a:p>
          <a:p>
            <a:r>
              <a:rPr lang="de-DE" dirty="0" smtClean="0"/>
              <a:t>2. Bei wachsendem Ausbau bis etwa </a:t>
            </a:r>
            <a:r>
              <a:rPr lang="de-DE" dirty="0" err="1" smtClean="0"/>
              <a:t>UsF</a:t>
            </a:r>
            <a:r>
              <a:rPr lang="de-DE" dirty="0" smtClean="0"/>
              <a:t>=1:  zunehmende Inanspruchnahme der Speicher</a:t>
            </a:r>
          </a:p>
          <a:p>
            <a:endParaRPr lang="de-DE" dirty="0" smtClean="0"/>
          </a:p>
          <a:p>
            <a:r>
              <a:rPr lang="de-DE" dirty="0" smtClean="0"/>
              <a:t>3.  </a:t>
            </a:r>
            <a:r>
              <a:rPr lang="de-DE" b="1" u="sng" dirty="0" smtClean="0"/>
              <a:t>Autarkie</a:t>
            </a:r>
            <a:r>
              <a:rPr lang="de-DE" dirty="0" smtClean="0"/>
              <a:t> ist erreicht bei ÜsF = ca.  </a:t>
            </a:r>
            <a:r>
              <a:rPr lang="de-DE" sz="2000" b="1" dirty="0" smtClean="0">
                <a:solidFill>
                  <a:srgbClr val="0033CC"/>
                </a:solidFill>
              </a:rPr>
              <a:t>1.40</a:t>
            </a:r>
            <a:r>
              <a:rPr lang="de-DE" dirty="0" smtClean="0"/>
              <a:t>  :  bei der Speichergröße </a:t>
            </a:r>
            <a:r>
              <a:rPr lang="de-DE" dirty="0" err="1" smtClean="0">
                <a:solidFill>
                  <a:srgbClr val="0033CC"/>
                </a:solidFill>
              </a:rPr>
              <a:t>Sp80_mx</a:t>
            </a:r>
            <a:r>
              <a:rPr lang="de-DE" dirty="0" smtClean="0">
                <a:solidFill>
                  <a:srgbClr val="0033CC"/>
                </a:solidFill>
              </a:rPr>
              <a:t> =0,25 [d] </a:t>
            </a:r>
            <a:r>
              <a:rPr lang="de-DE" dirty="0" smtClean="0"/>
              <a:t>.  </a:t>
            </a:r>
          </a:p>
          <a:p>
            <a:r>
              <a:rPr lang="de-DE" dirty="0" smtClean="0"/>
              <a:t>                                 und  bei ÜsF = ca.  </a:t>
            </a:r>
            <a:r>
              <a:rPr lang="de-DE" sz="2000" b="1" dirty="0" smtClean="0">
                <a:solidFill>
                  <a:srgbClr val="FF33CC"/>
                </a:solidFill>
              </a:rPr>
              <a:t>1.68</a:t>
            </a:r>
            <a:r>
              <a:rPr lang="de-DE" dirty="0" smtClean="0"/>
              <a:t>   : </a:t>
            </a:r>
            <a:r>
              <a:rPr lang="de-DE" dirty="0" smtClean="0">
                <a:solidFill>
                  <a:srgbClr val="FF33CC"/>
                </a:solidFill>
              </a:rPr>
              <a:t>bei </a:t>
            </a:r>
            <a:r>
              <a:rPr lang="de-DE" dirty="0" err="1" smtClean="0">
                <a:solidFill>
                  <a:srgbClr val="FF33CC"/>
                </a:solidFill>
              </a:rPr>
              <a:t>Sp80_mx</a:t>
            </a:r>
            <a:r>
              <a:rPr lang="de-DE" dirty="0" smtClean="0">
                <a:solidFill>
                  <a:srgbClr val="FF33CC"/>
                </a:solidFill>
              </a:rPr>
              <a:t> = 0, also ohne Kurzzeitspeicher</a:t>
            </a:r>
          </a:p>
          <a:p>
            <a:endParaRPr lang="de-DE" dirty="0" smtClean="0"/>
          </a:p>
          <a:p>
            <a:r>
              <a:rPr lang="de-DE" dirty="0" smtClean="0"/>
              <a:t>4. Darüber hinaus: Strom kann (bilanziert) </a:t>
            </a:r>
            <a:r>
              <a:rPr lang="de-DE" b="1" dirty="0" smtClean="0"/>
              <a:t>exportiert</a:t>
            </a:r>
            <a:r>
              <a:rPr lang="de-DE" dirty="0" smtClean="0"/>
              <a:t> werden, aber </a:t>
            </a:r>
            <a:br>
              <a:rPr lang="de-DE" dirty="0" smtClean="0"/>
            </a:br>
            <a:r>
              <a:rPr lang="de-DE" dirty="0" smtClean="0"/>
              <a:t>               mit asymptotischen Wirkungsgrad von 0,25 </a:t>
            </a:r>
            <a:r>
              <a:rPr lang="de-DE" sz="1200" dirty="0" smtClean="0"/>
              <a:t>(sofern Einspeicherer= „Allzeit Bereit und Sp25= „riesig“)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3" y="721920"/>
            <a:ext cx="3699581" cy="31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 flipH="1">
            <a:off x="8800147" y="127665"/>
            <a:ext cx="184666" cy="184666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3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613867"/>
            <a:ext cx="8496192" cy="113107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de-DE" sz="2000" b="1" u="sng" dirty="0" smtClean="0"/>
              <a:t>1. Konzept: Stromgeführte KWK Anlagen  laufen in RE Engpasszeiten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- hoher KWK Anteil an der Back </a:t>
            </a:r>
            <a:r>
              <a:rPr lang="de-DE" sz="2000" dirty="0" err="1" smtClean="0"/>
              <a:t>up</a:t>
            </a:r>
            <a:r>
              <a:rPr lang="de-DE" sz="2000" dirty="0" smtClean="0"/>
              <a:t> Kapazität  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- KWK-Anlagen tragen die </a:t>
            </a:r>
            <a:r>
              <a:rPr lang="de-DE" sz="2000" b="1" u="sng" dirty="0" smtClean="0"/>
              <a:t>Verantwortung</a:t>
            </a:r>
            <a:r>
              <a:rPr lang="de-DE" sz="2000" dirty="0" smtClean="0"/>
              <a:t> für die Wärmeversorgung </a:t>
            </a:r>
          </a:p>
          <a:p>
            <a:r>
              <a:rPr lang="de-DE" sz="1050" dirty="0" smtClean="0"/>
              <a:t>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8724" y="44624"/>
            <a:ext cx="79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KWK vs. Wärmepumpe – wer passt zur  Energiewende</a:t>
            </a:r>
            <a:endParaRPr lang="de-DE" sz="24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741368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3.4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60758" y="6151366"/>
            <a:ext cx="88029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KWK Einsatz zur </a:t>
            </a:r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verantwortlichen Wärmeversorgung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 vollendeter Energiewende etwa eine </a:t>
            </a:r>
            <a:b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Utopie?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1808820"/>
            <a:ext cx="468052" cy="120032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  <a:p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43508" y="4077072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564" y="3897052"/>
            <a:ext cx="7904733" cy="215443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54000" rIns="54000">
            <a:spAutoFit/>
          </a:bodyPr>
          <a:lstStyle/>
          <a:p>
            <a:r>
              <a:rPr lang="de-DE" sz="2000" b="1" u="sng" dirty="0" smtClean="0">
                <a:solidFill>
                  <a:srgbClr val="009900"/>
                </a:solidFill>
              </a:rPr>
              <a:t>Kein Bedarf </a:t>
            </a:r>
            <a:r>
              <a:rPr lang="de-DE" sz="2000" u="sng" dirty="0">
                <a:solidFill>
                  <a:srgbClr val="FF0000"/>
                </a:solidFill>
              </a:rPr>
              <a:t>für Sp25 Strom</a:t>
            </a:r>
            <a:endParaRPr lang="de-DE" sz="2000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  (</a:t>
            </a:r>
            <a:r>
              <a:rPr lang="de-DE" dirty="0"/>
              <a:t>3.)   Wenn  </a:t>
            </a:r>
            <a:r>
              <a:rPr lang="de-DE" b="1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und </a:t>
            </a:r>
            <a:r>
              <a:rPr lang="de-DE" b="1" dirty="0">
                <a:solidFill>
                  <a:srgbClr val="0000FF"/>
                </a:solidFill>
              </a:rPr>
              <a:t>Wärmespeicher leer</a:t>
            </a:r>
            <a:r>
              <a:rPr lang="de-DE" dirty="0"/>
              <a:t>, aber </a:t>
            </a:r>
            <a:r>
              <a:rPr lang="de-DE" b="1" dirty="0">
                <a:solidFill>
                  <a:srgbClr val="009900"/>
                </a:solidFill>
              </a:rPr>
              <a:t>RE Überschuss </a:t>
            </a:r>
            <a:br>
              <a:rPr lang="de-DE" b="1" dirty="0">
                <a:solidFill>
                  <a:srgbClr val="009900"/>
                </a:solidFill>
              </a:rPr>
            </a:br>
            <a:r>
              <a:rPr lang="de-DE" b="1" dirty="0">
                <a:solidFill>
                  <a:srgbClr val="009900"/>
                </a:solidFill>
              </a:rPr>
              <a:t>                          </a:t>
            </a:r>
            <a:r>
              <a:rPr lang="de-DE" dirty="0">
                <a:solidFill>
                  <a:srgbClr val="3333FF"/>
                </a:solidFill>
              </a:rPr>
              <a:t>„</a:t>
            </a:r>
            <a:r>
              <a:rPr lang="de-DE" b="1" dirty="0">
                <a:solidFill>
                  <a:srgbClr val="3333FF"/>
                </a:solidFill>
              </a:rPr>
              <a:t>must </a:t>
            </a:r>
            <a:r>
              <a:rPr lang="de-DE" b="1" dirty="0" err="1">
                <a:solidFill>
                  <a:srgbClr val="3333FF"/>
                </a:solidFill>
              </a:rPr>
              <a:t>run</a:t>
            </a:r>
            <a:r>
              <a:rPr lang="de-DE" dirty="0"/>
              <a:t>“  ergibt  etwas peinliche Verschwendung,</a:t>
            </a:r>
            <a:r>
              <a:rPr lang="de-DE" dirty="0">
                <a:solidFill>
                  <a:srgbClr val="3333FF"/>
                </a:solidFill>
              </a:rPr>
              <a:t> </a:t>
            </a:r>
            <a:br>
              <a:rPr lang="de-DE" dirty="0">
                <a:solidFill>
                  <a:srgbClr val="3333FF"/>
                </a:solidFill>
              </a:rPr>
            </a:br>
            <a:r>
              <a:rPr lang="de-DE" dirty="0">
                <a:solidFill>
                  <a:srgbClr val="3333FF"/>
                </a:solidFill>
              </a:rPr>
              <a:t>                           </a:t>
            </a:r>
            <a:r>
              <a:rPr lang="de-DE" dirty="0" smtClean="0">
                <a:solidFill>
                  <a:srgbClr val="3333FF"/>
                </a:solidFill>
              </a:rPr>
              <a:t>                                         denn </a:t>
            </a:r>
            <a:r>
              <a:rPr lang="de-DE" dirty="0">
                <a:solidFill>
                  <a:srgbClr val="3333FF"/>
                </a:solidFill>
              </a:rPr>
              <a:t>knappes Gas muss verfeuert werden.</a:t>
            </a:r>
          </a:p>
          <a:p>
            <a:r>
              <a:rPr lang="de-DE" b="1" dirty="0">
                <a:solidFill>
                  <a:srgbClr val="3333FF"/>
                </a:solidFill>
              </a:rPr>
              <a:t>         </a:t>
            </a:r>
            <a:r>
              <a:rPr lang="de-DE" b="1" u="sng" dirty="0">
                <a:solidFill>
                  <a:srgbClr val="FF0000"/>
                </a:solidFill>
              </a:rPr>
              <a:t>Stromspeicher</a:t>
            </a:r>
            <a:r>
              <a:rPr lang="de-DE" b="1" dirty="0">
                <a:solidFill>
                  <a:srgbClr val="FF0000"/>
                </a:solidFill>
              </a:rPr>
              <a:t>:   mit teurem Gas-Strom füllen?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                                         </a:t>
            </a:r>
            <a:r>
              <a:rPr lang="de-DE" b="1" dirty="0">
                <a:solidFill>
                  <a:srgbClr val="009900"/>
                </a:solidFill>
              </a:rPr>
              <a:t>werden schon durch RE-Überschuss-Strom gefüllt</a:t>
            </a:r>
            <a:r>
              <a:rPr lang="de-DE" b="1" dirty="0" smtClean="0">
                <a:solidFill>
                  <a:srgbClr val="009900"/>
                </a:solidFill>
              </a:rPr>
              <a:t>!</a:t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sz="600" b="1" dirty="0" smtClean="0">
                <a:solidFill>
                  <a:srgbClr val="009900"/>
                </a:solidFill>
              </a:rPr>
              <a:t> </a:t>
            </a:r>
            <a:r>
              <a:rPr lang="de-DE" b="1" dirty="0" smtClean="0">
                <a:solidFill>
                  <a:srgbClr val="009900"/>
                </a:solidFill>
              </a:rPr>
              <a:t/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b="1" dirty="0" smtClean="0">
                <a:solidFill>
                  <a:srgbClr val="009900"/>
                </a:solidFill>
              </a:rPr>
              <a:t> </a:t>
            </a:r>
            <a:r>
              <a:rPr lang="de-DE" dirty="0" smtClean="0"/>
              <a:t>(4.)  Ähnlich </a:t>
            </a:r>
            <a:r>
              <a:rPr lang="de-DE" dirty="0"/>
              <a:t>wie (3.) :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</a:t>
            </a:r>
            <a:r>
              <a:rPr lang="de-DE" dirty="0">
                <a:solidFill>
                  <a:srgbClr val="3333FF"/>
                </a:solidFill>
              </a:rPr>
              <a:t>bei leerem Speicher</a:t>
            </a:r>
            <a:r>
              <a:rPr lang="de-DE" dirty="0"/>
              <a:t>, aber </a:t>
            </a:r>
            <a:r>
              <a:rPr lang="de-DE" b="1" dirty="0">
                <a:solidFill>
                  <a:srgbClr val="009900"/>
                </a:solidFill>
              </a:rPr>
              <a:t>SP80 verfügbar </a:t>
            </a:r>
            <a:r>
              <a:rPr lang="de-DE" b="1" dirty="0" smtClean="0">
                <a:solidFill>
                  <a:srgbClr val="0099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1561" y="1700808"/>
            <a:ext cx="7940736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rgbClr val="FF0000"/>
                </a:solidFill>
              </a:rPr>
              <a:t>Bedarf </a:t>
            </a:r>
            <a:r>
              <a:rPr lang="de-DE" sz="2000" u="sng" dirty="0">
                <a:solidFill>
                  <a:srgbClr val="FF0000"/>
                </a:solidFill>
              </a:rPr>
              <a:t>für Sp25 Strom</a:t>
            </a:r>
            <a:endParaRPr lang="de-DE" u="sng" dirty="0">
              <a:solidFill>
                <a:srgbClr val="FF0000"/>
              </a:solidFill>
            </a:endParaRPr>
          </a:p>
          <a:p>
            <a:r>
              <a:rPr lang="de-DE" dirty="0" smtClean="0"/>
              <a:t>  </a:t>
            </a:r>
            <a:r>
              <a:rPr lang="de-DE" dirty="0"/>
              <a:t>(1.)   Wenn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GasSpeicher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) -Strombedarf und </a:t>
            </a:r>
            <a:r>
              <a:rPr lang="de-DE" dirty="0">
                <a:solidFill>
                  <a:srgbClr val="0000FF"/>
                </a:solidFill>
              </a:rPr>
              <a:t>Wärmebedarf </a:t>
            </a:r>
            <a:r>
              <a:rPr lang="de-DE" b="1" u="sng" dirty="0"/>
              <a:t>gleichzeitig</a:t>
            </a:r>
            <a:r>
              <a:rPr lang="de-DE" b="1" dirty="0"/>
              <a:t>.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>
                <a:solidFill>
                  <a:srgbClr val="0000FF"/>
                </a:solidFill>
              </a:rPr>
              <a:t>              ok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  </a:t>
            </a:r>
            <a:r>
              <a:rPr lang="de-DE" dirty="0">
                <a:solidFill>
                  <a:srgbClr val="0000FF"/>
                </a:solidFill>
              </a:rPr>
              <a:t>(</a:t>
            </a:r>
            <a:r>
              <a:rPr lang="de-DE" dirty="0"/>
              <a:t>2.)   Wenn nur 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-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Strombedarf</a:t>
            </a:r>
            <a:r>
              <a:rPr lang="de-DE" dirty="0"/>
              <a:t>  , aber </a:t>
            </a:r>
            <a:r>
              <a:rPr lang="de-DE" b="1" dirty="0">
                <a:solidFill>
                  <a:srgbClr val="0000FF"/>
                </a:solidFill>
              </a:rPr>
              <a:t>kein</a:t>
            </a:r>
            <a:r>
              <a:rPr lang="de-DE" dirty="0"/>
              <a:t> aktueller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:</a:t>
            </a:r>
          </a:p>
          <a:p>
            <a:r>
              <a:rPr lang="de-DE" dirty="0"/>
              <a:t>                   </a:t>
            </a:r>
            <a:r>
              <a:rPr lang="de-DE" dirty="0">
                <a:solidFill>
                  <a:srgbClr val="FF0000"/>
                </a:solidFill>
              </a:rPr>
              <a:t>stromgeführte</a:t>
            </a:r>
            <a:r>
              <a:rPr lang="de-DE" dirty="0"/>
              <a:t> KWK  überführt </a:t>
            </a:r>
            <a:r>
              <a:rPr lang="de-DE" b="1" u="sng" dirty="0"/>
              <a:t>Wärme in </a:t>
            </a:r>
            <a:r>
              <a:rPr lang="de-DE" b="1" u="sng" dirty="0">
                <a:solidFill>
                  <a:srgbClr val="0000FF"/>
                </a:solidFill>
              </a:rPr>
              <a:t>Wärmespeicher</a:t>
            </a:r>
            <a:r>
              <a:rPr lang="de-DE" b="1" u="sng" dirty="0"/>
              <a:t> 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     Aber:  </a:t>
            </a:r>
            <a:r>
              <a:rPr lang="de-DE" dirty="0">
                <a:solidFill>
                  <a:srgbClr val="3333FF"/>
                </a:solidFill>
              </a:rPr>
              <a:t>Speicherkapazität beachten:  </a:t>
            </a:r>
            <a:r>
              <a:rPr lang="de-DE" dirty="0" err="1">
                <a:solidFill>
                  <a:srgbClr val="3333FF"/>
                </a:solidFill>
              </a:rPr>
              <a:t>Intraday</a:t>
            </a:r>
            <a:r>
              <a:rPr lang="de-DE" dirty="0">
                <a:solidFill>
                  <a:srgbClr val="3333FF"/>
                </a:solidFill>
              </a:rPr>
              <a:t>  vielleicht machbar</a:t>
            </a:r>
          </a:p>
          <a:p>
            <a:r>
              <a:rPr lang="de-DE" dirty="0">
                <a:solidFill>
                  <a:srgbClr val="3333FF"/>
                </a:solidFill>
              </a:rPr>
              <a:t>                                                                              mehr als 1 Tag:     ???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4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7938" y="195742"/>
            <a:ext cx="860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KWK –Lobby sieht die KWK geradezu  als Instrument der Energiewende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093296"/>
            <a:ext cx="921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de-D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www.bkwk.de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fileadmin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bkwk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Newsletter_Dateien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/2015/B_KWK-Stellungnahme_07_09_2015_zum__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Referentenentwurf_KWKG_2016.pdf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Seite 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786" y="1160748"/>
            <a:ext cx="849694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Ein Originalzitat  des </a:t>
            </a:r>
            <a:r>
              <a:rPr lang="de-DE" b="1" u="sng" dirty="0" err="1" smtClean="0"/>
              <a:t>B.KWK</a:t>
            </a:r>
            <a:r>
              <a:rPr lang="de-DE" b="1" u="sng" dirty="0" smtClean="0"/>
              <a:t>:</a:t>
            </a:r>
          </a:p>
          <a:p>
            <a:r>
              <a:rPr lang="de-DE" sz="1050" b="1" u="sng" dirty="0"/>
              <a:t> </a:t>
            </a:r>
            <a:r>
              <a:rPr lang="de-DE" sz="1050" b="1" u="sng" dirty="0" smtClean="0"/>
              <a:t>  </a:t>
            </a:r>
          </a:p>
          <a:p>
            <a:r>
              <a:rPr lang="de-DE" b="1" dirty="0" smtClean="0"/>
              <a:t>„</a:t>
            </a:r>
            <a:r>
              <a:rPr lang="de-DE" dirty="0" smtClean="0"/>
              <a:t>Die </a:t>
            </a:r>
            <a:r>
              <a:rPr lang="de-DE" dirty="0"/>
              <a:t>KWK </a:t>
            </a:r>
            <a:r>
              <a:rPr lang="de-DE" dirty="0" smtClean="0"/>
              <a:t>... </a:t>
            </a:r>
            <a:r>
              <a:rPr lang="de-DE" dirty="0"/>
              <a:t>ist in der Lage, den </a:t>
            </a:r>
            <a:r>
              <a:rPr lang="de-DE" b="1" dirty="0"/>
              <a:t>weiteren Ausbau </a:t>
            </a:r>
            <a:r>
              <a:rPr lang="de-DE" dirty="0"/>
              <a:t>der elektrischen Energieerzeugung</a:t>
            </a:r>
          </a:p>
          <a:p>
            <a:r>
              <a:rPr lang="de-DE" dirty="0"/>
              <a:t>aus erneuerbaren Quellen wie </a:t>
            </a:r>
            <a:r>
              <a:rPr lang="de-DE" b="1" dirty="0">
                <a:solidFill>
                  <a:srgbClr val="FF0000"/>
                </a:solidFill>
              </a:rPr>
              <a:t>Wind und Sonne zu </a:t>
            </a:r>
            <a:r>
              <a:rPr lang="de-DE" b="1" dirty="0" smtClean="0">
                <a:solidFill>
                  <a:srgbClr val="FF0000"/>
                </a:solidFill>
              </a:rPr>
              <a:t>unterstützen</a:t>
            </a:r>
            <a:r>
              <a:rPr lang="de-DE" dirty="0" smtClean="0"/>
              <a:t>......  .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b="1" u="sng" dirty="0" smtClean="0"/>
              <a:t>Verbindung mit </a:t>
            </a:r>
            <a:r>
              <a:rPr lang="de-DE" b="1" u="sng" dirty="0"/>
              <a:t>Wärme- und </a:t>
            </a:r>
            <a:r>
              <a:rPr lang="de-DE" b="1" u="sng" dirty="0" smtClean="0"/>
              <a:t>Kältespeichern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/>
              <a:t>ist die KWK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-   flexibel </a:t>
            </a:r>
            <a:r>
              <a:rPr lang="de-DE" dirty="0"/>
              <a:t>einsetzbar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und kann</a:t>
            </a:r>
            <a:br>
              <a:rPr lang="de-DE" dirty="0" smtClean="0"/>
            </a:br>
            <a:r>
              <a:rPr lang="de-DE" dirty="0" smtClean="0"/>
              <a:t>                       -   </a:t>
            </a:r>
            <a:r>
              <a:rPr lang="de-DE" b="1" dirty="0">
                <a:solidFill>
                  <a:srgbClr val="FF0000"/>
                </a:solidFill>
              </a:rPr>
              <a:t>ohne </a:t>
            </a:r>
            <a:r>
              <a:rPr lang="de-DE" b="1" dirty="0" smtClean="0">
                <a:solidFill>
                  <a:srgbClr val="FF0000"/>
                </a:solidFill>
              </a:rPr>
              <a:t>Must-Run- </a:t>
            </a:r>
            <a:r>
              <a:rPr lang="de-DE" dirty="0" smtClean="0"/>
              <a:t>Problematik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-  sowohl</a:t>
            </a:r>
            <a:r>
              <a:rPr lang="de-DE" i="1" dirty="0" smtClean="0"/>
              <a:t> </a:t>
            </a:r>
            <a:r>
              <a:rPr lang="de-DE" b="1" i="1" dirty="0">
                <a:solidFill>
                  <a:srgbClr val="FF0000"/>
                </a:solidFill>
              </a:rPr>
              <a:t>strommarktorientiert</a:t>
            </a:r>
            <a:r>
              <a:rPr lang="de-DE" i="1" dirty="0"/>
              <a:t> </a:t>
            </a:r>
            <a:r>
              <a:rPr lang="de-DE" dirty="0"/>
              <a:t>als </a:t>
            </a:r>
            <a:r>
              <a:rPr lang="de-DE" dirty="0" smtClean="0"/>
              <a:t>auch netzdienlich betrieben  werden.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/>
              <a:t>Die </a:t>
            </a:r>
            <a:r>
              <a:rPr lang="de-DE" dirty="0" smtClean="0"/>
              <a:t>KWK hebt [hat] </a:t>
            </a:r>
            <a:r>
              <a:rPr lang="de-DE" dirty="0"/>
              <a:t>zudem </a:t>
            </a:r>
            <a:r>
              <a:rPr lang="de-DE" b="1" dirty="0">
                <a:solidFill>
                  <a:srgbClr val="FF0000"/>
                </a:solidFill>
              </a:rPr>
              <a:t>eindeutig Effizienzvorteile</a:t>
            </a:r>
            <a:r>
              <a:rPr lang="de-DE" dirty="0"/>
              <a:t> im bislang wenig beachteten Wärmemarkt und </a:t>
            </a:r>
            <a:r>
              <a:rPr lang="de-DE" dirty="0" smtClean="0"/>
              <a:t>leistet einen </a:t>
            </a:r>
            <a:r>
              <a:rPr lang="de-DE" dirty="0"/>
              <a:t>wesentlichen Beitrag zum Klimaschutz</a:t>
            </a:r>
            <a:r>
              <a:rPr lang="de-DE" b="1" dirty="0" smtClean="0"/>
              <a:t>.“ </a:t>
            </a:r>
          </a:p>
          <a:p>
            <a:endParaRPr lang="de-DE" dirty="0"/>
          </a:p>
          <a:p>
            <a:r>
              <a:rPr lang="de-DE" sz="1400" dirty="0" smtClean="0">
                <a:solidFill>
                  <a:srgbClr val="0000FF"/>
                </a:solidFill>
              </a:rPr>
              <a:t>Wörtliches Zitat (aber geändertes Layout) aus der offiziellen und im Netz veröffentlichten Stellungnahme vom 7.9.2015 des Bundesverbandes Kraftwärmekopplung zum  R</a:t>
            </a: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eferentenentwurf des KWK-G 2016 vom 28.08.2015.</a:t>
            </a:r>
            <a:endParaRPr lang="de-DE" sz="14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915816" y="2132856"/>
            <a:ext cx="5868143" cy="2304256"/>
            <a:chOff x="2915816" y="2132856"/>
            <a:chExt cx="5868143" cy="2304256"/>
          </a:xfrm>
        </p:grpSpPr>
        <p:sp>
          <p:nvSpPr>
            <p:cNvPr id="6" name="Stern mit 7 Zacken 5"/>
            <p:cNvSpPr/>
            <p:nvPr/>
          </p:nvSpPr>
          <p:spPr>
            <a:xfrm>
              <a:off x="4788024" y="2132856"/>
              <a:ext cx="3995935" cy="1728192"/>
            </a:xfrm>
            <a:prstGeom prst="star7">
              <a:avLst/>
            </a:prstGeom>
            <a:gradFill>
              <a:gsLst>
                <a:gs pos="1000">
                  <a:srgbClr val="5E9EFF"/>
                </a:gs>
                <a:gs pos="27000">
                  <a:srgbClr val="85C2FF"/>
                </a:gs>
                <a:gs pos="61000">
                  <a:srgbClr val="C4D6EB"/>
                </a:gs>
                <a:gs pos="87000">
                  <a:srgbClr val="FFEBFA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 </a:t>
              </a:r>
              <a:r>
                <a:rPr lang="de-DE" sz="800" b="1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 </a:t>
              </a:r>
              <a:endParaRPr lang="de-DE" sz="2000" b="1" dirty="0" smtClean="0">
                <a:solidFill>
                  <a:srgbClr val="FF0000"/>
                </a:solidFill>
                <a:latin typeface="Algerian" panose="04020705040A02060702" pitchFamily="82" charset="0"/>
              </a:endParaRPr>
            </a:p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Stimmt aber </a:t>
              </a:r>
            </a:p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alles  leider nicht</a:t>
              </a:r>
              <a:endParaRPr lang="de-DE" sz="2400" b="1" dirty="0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3959932" y="2204864"/>
              <a:ext cx="1296144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915816" y="2937442"/>
              <a:ext cx="2276636" cy="6756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V="1">
              <a:off x="4206534" y="3442142"/>
              <a:ext cx="1265566" cy="5088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V="1">
              <a:off x="5256076" y="3594542"/>
              <a:ext cx="368424" cy="8425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7514" y="6135687"/>
            <a:ext cx="880297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Passt </a:t>
            </a:r>
            <a:r>
              <a:rPr lang="de-DE" sz="1200" b="1" dirty="0" smtClean="0"/>
              <a:t>der WP Einsatz zur </a:t>
            </a:r>
            <a:r>
              <a:rPr lang="de-DE" sz="1200" b="1" u="sng" dirty="0" smtClean="0"/>
              <a:t>verantwortlichen Wärmeversorgung </a:t>
            </a:r>
            <a:r>
              <a:rPr lang="de-DE" sz="1200" b="1" dirty="0" smtClean="0"/>
              <a:t>bei vollendeter Energiewende gut zur zeitlichen Struktur des RE-Dargebotes ?</a:t>
            </a:r>
            <a:endParaRPr lang="de-DE" sz="1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76545" y="332656"/>
            <a:ext cx="8244916" cy="16773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de-DE" sz="2000" b="1" u="sng" dirty="0" smtClean="0"/>
              <a:t>2. Konzept:  Flexible Elektrische WP übernehme Wärmeversorgung </a:t>
            </a:r>
            <a:br>
              <a:rPr lang="de-DE" sz="2000" b="1" u="sng" dirty="0" smtClean="0"/>
            </a:br>
            <a:r>
              <a:rPr lang="de-DE" sz="600" b="1" u="sng" dirty="0" smtClean="0"/>
              <a:t>  </a:t>
            </a:r>
            <a:r>
              <a:rPr lang="de-DE" sz="2000" b="1" u="sng" dirty="0" smtClean="0"/>
              <a:t/>
            </a:r>
            <a:br>
              <a:rPr lang="de-DE" sz="2000" b="1" u="sng" dirty="0" smtClean="0"/>
            </a:br>
            <a:r>
              <a:rPr lang="de-DE" sz="2000" dirty="0" smtClean="0"/>
              <a:t>       </a:t>
            </a:r>
            <a:r>
              <a:rPr lang="de-DE" dirty="0" smtClean="0"/>
              <a:t>- </a:t>
            </a:r>
            <a:r>
              <a:rPr lang="de-DE" b="1" dirty="0" smtClean="0"/>
              <a:t>dezentrale oder </a:t>
            </a:r>
            <a:r>
              <a:rPr lang="de-DE" b="1" dirty="0" smtClean="0">
                <a:solidFill>
                  <a:srgbClr val="0000FF"/>
                </a:solidFill>
              </a:rPr>
              <a:t>zentrale</a:t>
            </a:r>
            <a:r>
              <a:rPr lang="de-DE" b="1" dirty="0" smtClean="0"/>
              <a:t> </a:t>
            </a:r>
            <a:r>
              <a:rPr lang="de-DE" dirty="0" smtClean="0"/>
              <a:t>WP übernehmen Wärmeversorgung</a:t>
            </a:r>
            <a:br>
              <a:rPr lang="de-DE" dirty="0" smtClean="0"/>
            </a:br>
            <a:r>
              <a:rPr lang="de-DE" dirty="0" smtClean="0"/>
              <a:t>        - GuD und Gasturbinen (</a:t>
            </a:r>
            <a:r>
              <a:rPr lang="de-DE" dirty="0" err="1" smtClean="0"/>
              <a:t>GT</a:t>
            </a:r>
            <a:r>
              <a:rPr lang="de-DE" dirty="0" smtClean="0"/>
              <a:t>) als </a:t>
            </a:r>
            <a:r>
              <a:rPr lang="de-DE" b="1" dirty="0" smtClean="0"/>
              <a:t>Back </a:t>
            </a:r>
            <a:r>
              <a:rPr lang="de-DE" b="1" dirty="0" err="1" smtClean="0"/>
              <a:t>up</a:t>
            </a:r>
            <a:r>
              <a:rPr lang="de-DE" b="1" dirty="0" smtClean="0"/>
              <a:t> </a:t>
            </a:r>
            <a:r>
              <a:rPr lang="de-DE" dirty="0" smtClean="0"/>
              <a:t>Kapazität   </a:t>
            </a:r>
          </a:p>
          <a:p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       - Abwärme </a:t>
            </a:r>
            <a:r>
              <a:rPr lang="de-DE" dirty="0" smtClean="0"/>
              <a:t>der </a:t>
            </a:r>
            <a:r>
              <a:rPr lang="de-DE" dirty="0" err="1" smtClean="0"/>
              <a:t>GT</a:t>
            </a:r>
            <a:r>
              <a:rPr lang="de-DE" dirty="0" smtClean="0"/>
              <a:t> </a:t>
            </a:r>
            <a:r>
              <a:rPr lang="de-DE" b="1" u="sng" dirty="0" smtClean="0">
                <a:solidFill>
                  <a:srgbClr val="0000FF"/>
                </a:solidFill>
              </a:rPr>
              <a:t>kann</a:t>
            </a:r>
            <a:r>
              <a:rPr lang="de-DE" dirty="0" smtClean="0"/>
              <a:t> zur  Wärmeversorgung eingesetzt werden,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aber nur zur Ergänzung und ohne Verantwortung (</a:t>
            </a:r>
            <a:r>
              <a:rPr lang="de-DE" dirty="0" smtClean="0">
                <a:solidFill>
                  <a:srgbClr val="0000FF"/>
                </a:solidFill>
              </a:rPr>
              <a:t>kein „must </a:t>
            </a:r>
            <a:r>
              <a:rPr lang="de-DE" dirty="0" err="1" smtClean="0">
                <a:solidFill>
                  <a:srgbClr val="0000FF"/>
                </a:solidFill>
              </a:rPr>
              <a:t>run</a:t>
            </a:r>
            <a:r>
              <a:rPr lang="de-DE" dirty="0" smtClean="0"/>
              <a:t>“)  </a:t>
            </a:r>
            <a:r>
              <a:rPr lang="de-DE" sz="2000" dirty="0" smtClean="0"/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4" y="2451423"/>
            <a:ext cx="468052" cy="122960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  <a:p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4365104"/>
            <a:ext cx="468052" cy="4729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2011" y="2003770"/>
            <a:ext cx="8064896" cy="19236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  <a:r>
              <a:rPr lang="de-DE" sz="2000" b="1" u="sng" dirty="0">
                <a:solidFill>
                  <a:srgbClr val="FF0000"/>
                </a:solidFill>
              </a:rPr>
              <a:t>Bedarf </a:t>
            </a:r>
            <a:r>
              <a:rPr lang="de-DE" sz="2000" u="sng" dirty="0">
                <a:solidFill>
                  <a:srgbClr val="FF0000"/>
                </a:solidFill>
              </a:rPr>
              <a:t>für Sp25 </a:t>
            </a:r>
            <a:r>
              <a:rPr lang="de-DE" sz="2000" u="sng" dirty="0" smtClean="0">
                <a:solidFill>
                  <a:srgbClr val="FF0000"/>
                </a:solidFill>
              </a:rPr>
              <a:t>Strom</a:t>
            </a:r>
            <a:endParaRPr lang="de-DE" sz="2000" dirty="0" smtClean="0"/>
          </a:p>
          <a:p>
            <a:r>
              <a:rPr lang="de-DE" dirty="0" smtClean="0"/>
              <a:t>(</a:t>
            </a:r>
            <a:r>
              <a:rPr lang="de-DE" dirty="0"/>
              <a:t>1.)   Wenn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GasSpeicher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)-Strombedarf und </a:t>
            </a:r>
            <a:r>
              <a:rPr lang="de-DE" dirty="0">
                <a:solidFill>
                  <a:srgbClr val="0000FF"/>
                </a:solidFill>
              </a:rPr>
              <a:t>Wärmebedarf </a:t>
            </a:r>
            <a:r>
              <a:rPr lang="de-DE" u="sng" dirty="0"/>
              <a:t>gleichzeitig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>
                <a:solidFill>
                  <a:srgbClr val="0000FF"/>
                </a:solidFill>
              </a:rPr>
              <a:t>                    GuD + WP ergibt die optimale Energieeffizienz für eingesetztes Gas</a:t>
            </a:r>
          </a:p>
          <a:p>
            <a:r>
              <a:rPr lang="de-DE" sz="900" dirty="0">
                <a:solidFill>
                  <a:srgbClr val="0000FF"/>
                </a:solidFill>
              </a:rPr>
              <a:t>  </a:t>
            </a:r>
          </a:p>
          <a:p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(</a:t>
            </a:r>
            <a:r>
              <a:rPr lang="de-DE" dirty="0"/>
              <a:t>2.)   Wenn nur  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-Strombedarf</a:t>
            </a:r>
            <a:r>
              <a:rPr lang="de-DE" dirty="0"/>
              <a:t>  , aber </a:t>
            </a:r>
            <a:r>
              <a:rPr lang="de-DE" b="1" dirty="0">
                <a:solidFill>
                  <a:srgbClr val="0000FF"/>
                </a:solidFill>
              </a:rPr>
              <a:t>kein</a:t>
            </a:r>
            <a:r>
              <a:rPr lang="de-DE" dirty="0"/>
              <a:t> aktueller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:</a:t>
            </a:r>
          </a:p>
          <a:p>
            <a:r>
              <a:rPr lang="de-DE" dirty="0"/>
              <a:t>                   </a:t>
            </a:r>
            <a:r>
              <a:rPr lang="de-DE" dirty="0">
                <a:solidFill>
                  <a:srgbClr val="FF0000"/>
                </a:solidFill>
              </a:rPr>
              <a:t>Stromgeführte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GuD</a:t>
            </a:r>
            <a:r>
              <a:rPr lang="de-DE" dirty="0"/>
              <a:t> ergibt höchstmöglichen Wirkungsgrad</a:t>
            </a:r>
            <a:br>
              <a:rPr lang="de-DE" dirty="0"/>
            </a:br>
            <a:r>
              <a:rPr lang="de-DE" dirty="0"/>
              <a:t>                    (</a:t>
            </a:r>
            <a:r>
              <a:rPr lang="de-DE" dirty="0" err="1"/>
              <a:t>GT</a:t>
            </a:r>
            <a:r>
              <a:rPr lang="de-DE" dirty="0"/>
              <a:t> werden nachrangig eingesetzt, da teurer im Betrieb)</a:t>
            </a:r>
          </a:p>
        </p:txBody>
      </p:sp>
      <p:sp>
        <p:nvSpPr>
          <p:cNvPr id="8" name="Rechteck 7"/>
          <p:cNvSpPr/>
          <p:nvPr/>
        </p:nvSpPr>
        <p:spPr>
          <a:xfrm>
            <a:off x="637731" y="4164176"/>
            <a:ext cx="8079176" cy="1785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u="sng" dirty="0">
                <a:solidFill>
                  <a:srgbClr val="009900"/>
                </a:solidFill>
              </a:rPr>
              <a:t>Kein Bedarf </a:t>
            </a:r>
            <a:r>
              <a:rPr lang="de-DE" sz="2000" u="sng" dirty="0">
                <a:solidFill>
                  <a:srgbClr val="FF0000"/>
                </a:solidFill>
              </a:rPr>
              <a:t>für Sp25 </a:t>
            </a:r>
            <a:r>
              <a:rPr lang="de-DE" sz="2000" u="sng" dirty="0" smtClean="0">
                <a:solidFill>
                  <a:srgbClr val="FF0000"/>
                </a:solidFill>
              </a:rPr>
              <a:t>Strom</a:t>
            </a:r>
            <a:endParaRPr lang="de-DE" sz="2000" dirty="0" smtClean="0"/>
          </a:p>
          <a:p>
            <a:r>
              <a:rPr lang="de-DE" sz="2000" dirty="0" smtClean="0"/>
              <a:t>(</a:t>
            </a:r>
            <a:r>
              <a:rPr lang="de-DE" sz="2000" dirty="0"/>
              <a:t>3.)   </a:t>
            </a:r>
            <a:r>
              <a:rPr lang="de-DE" dirty="0"/>
              <a:t>Wenn 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, aber </a:t>
            </a:r>
            <a:r>
              <a:rPr lang="de-DE" sz="2000" b="1" u="sng" dirty="0">
                <a:solidFill>
                  <a:srgbClr val="009900"/>
                </a:solidFill>
              </a:rPr>
              <a:t>RE </a:t>
            </a:r>
            <a:r>
              <a:rPr lang="de-DE" sz="2000" b="1" u="sng" dirty="0" smtClean="0">
                <a:solidFill>
                  <a:srgbClr val="009900"/>
                </a:solidFill>
              </a:rPr>
              <a:t>Überschuss </a:t>
            </a:r>
            <a:r>
              <a:rPr lang="de-DE" b="1" u="sng" dirty="0" smtClean="0">
                <a:solidFill>
                  <a:srgbClr val="009900"/>
                </a:solidFill>
              </a:rPr>
              <a:t>: </a:t>
            </a:r>
            <a:r>
              <a:rPr lang="de-DE" b="1" dirty="0" smtClean="0">
                <a:solidFill>
                  <a:srgbClr val="009900"/>
                </a:solidFill>
              </a:rPr>
              <a:t> </a:t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b="1" dirty="0" smtClean="0">
                <a:solidFill>
                  <a:srgbClr val="009900"/>
                </a:solidFill>
              </a:rPr>
              <a:t>                                                               </a:t>
            </a:r>
            <a:r>
              <a:rPr lang="de-DE" sz="2400" b="1" dirty="0" smtClean="0">
                <a:solidFill>
                  <a:srgbClr val="009900"/>
                </a:solidFill>
              </a:rPr>
              <a:t>wunderbar</a:t>
            </a:r>
            <a:r>
              <a:rPr lang="de-DE" sz="2400" b="1" dirty="0">
                <a:solidFill>
                  <a:srgbClr val="009900"/>
                </a:solidFill>
              </a:rPr>
              <a:t>:</a:t>
            </a:r>
            <a:r>
              <a:rPr lang="de-DE" b="1" dirty="0">
                <a:solidFill>
                  <a:srgbClr val="009900"/>
                </a:solidFill>
              </a:rPr>
              <a:t> WP heizt mit billigem </a:t>
            </a:r>
            <a:r>
              <a:rPr lang="de-DE" b="1" dirty="0" smtClean="0">
                <a:solidFill>
                  <a:srgbClr val="009900"/>
                </a:solidFill>
              </a:rPr>
              <a:t>Strom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             </a:t>
            </a:r>
            <a:r>
              <a:rPr lang="de-DE" b="1" dirty="0" smtClean="0"/>
              <a:t>    </a:t>
            </a:r>
            <a:r>
              <a:rPr lang="de-DE" dirty="0" smtClean="0"/>
              <a:t>Optimale Nutzung durch </a:t>
            </a:r>
            <a:r>
              <a:rPr lang="de-DE" b="1" dirty="0" err="1" smtClean="0"/>
              <a:t>Intraday</a:t>
            </a:r>
            <a:r>
              <a:rPr lang="de-DE" b="1" dirty="0" smtClean="0"/>
              <a:t>- Wärmespeicherung.</a:t>
            </a:r>
          </a:p>
          <a:p>
            <a:r>
              <a:rPr lang="de-DE" sz="1000" b="1" dirty="0"/>
              <a:t> </a:t>
            </a:r>
            <a:r>
              <a:rPr lang="de-DE" sz="1000" b="1" dirty="0" smtClean="0"/>
              <a:t> </a:t>
            </a:r>
          </a:p>
          <a:p>
            <a:r>
              <a:rPr lang="de-DE" dirty="0"/>
              <a:t>(4.)  Ähnlich wie (3.) : </a:t>
            </a:r>
            <a:r>
              <a:rPr lang="de-DE" dirty="0" smtClean="0">
                <a:solidFill>
                  <a:srgbClr val="0000FF"/>
                </a:solidFill>
              </a:rPr>
              <a:t>Wärmebedarf</a:t>
            </a:r>
            <a:r>
              <a:rPr lang="de-DE" dirty="0" smtClean="0"/>
              <a:t> , </a:t>
            </a:r>
            <a:r>
              <a:rPr lang="de-DE" dirty="0"/>
              <a:t>aber </a:t>
            </a:r>
            <a:r>
              <a:rPr lang="de-DE" b="1" u="sng" dirty="0">
                <a:solidFill>
                  <a:srgbClr val="009900"/>
                </a:solidFill>
              </a:rPr>
              <a:t>SP80 verfügbar </a:t>
            </a:r>
            <a:r>
              <a:rPr lang="de-DE" sz="1600" b="1" dirty="0" smtClean="0">
                <a:solidFill>
                  <a:srgbClr val="009900"/>
                </a:solidFill>
              </a:rPr>
              <a:t>.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13" y="719138"/>
            <a:ext cx="4787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5759450" y="2673350"/>
            <a:ext cx="2952750" cy="14271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0000" tIns="180000" rIns="90000" bIns="180000">
            <a:spAutoFit/>
          </a:bodyPr>
          <a:lstStyle/>
          <a:p>
            <a:r>
              <a:rPr lang="de-DE" sz="1400" b="1" u="sng" dirty="0">
                <a:solidFill>
                  <a:srgbClr val="000000"/>
                </a:solidFill>
              </a:rPr>
              <a:t>Zum Original: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</a:p>
          <a:p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600" b="1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www.dpg-physik.de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veroeffentlichung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broschueren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studien.html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71438" y="836613"/>
            <a:ext cx="5292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FF3300"/>
                </a:solidFill>
              </a:rPr>
              <a:t>                              Exzerpt:</a:t>
            </a:r>
          </a:p>
          <a:p>
            <a:r>
              <a:rPr lang="de-DE" sz="1000" b="1">
                <a:solidFill>
                  <a:srgbClr val="FF3300"/>
                </a:solidFill>
              </a:rPr>
              <a:t> </a:t>
            </a:r>
          </a:p>
          <a:p>
            <a:r>
              <a:rPr lang="de-DE" sz="1400" b="1">
                <a:solidFill>
                  <a:srgbClr val="333399"/>
                </a:solidFill>
              </a:rPr>
              <a:t>Teil I:</a:t>
            </a:r>
            <a:r>
              <a:rPr lang="de-DE" sz="14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333399"/>
                </a:solidFill>
              </a:rPr>
              <a:t>Nutzung von elektrischer Energie</a:t>
            </a:r>
          </a:p>
          <a:p>
            <a:r>
              <a:rPr lang="de-DE" sz="1400" b="1">
                <a:solidFill>
                  <a:srgbClr val="000000"/>
                </a:solidFill>
              </a:rPr>
              <a:t>     .........</a:t>
            </a:r>
          </a:p>
          <a:p>
            <a:r>
              <a:rPr lang="de-DE" sz="1400" b="1">
                <a:solidFill>
                  <a:srgbClr val="000000"/>
                </a:solidFill>
              </a:rPr>
              <a:t>  2. Thermodynamisch optimiertes Heizen   (p. 27 ff)</a:t>
            </a:r>
          </a:p>
          <a:p>
            <a:r>
              <a:rPr lang="de-DE" sz="1400">
                <a:solidFill>
                  <a:srgbClr val="000000"/>
                </a:solidFill>
              </a:rPr>
              <a:t>   </a:t>
            </a:r>
            <a:r>
              <a:rPr lang="de-DE" sz="1200">
                <a:solidFill>
                  <a:srgbClr val="000000"/>
                </a:solidFill>
              </a:rPr>
              <a:t>2.1 Die zum Heizen benötigte Exergie </a:t>
            </a:r>
          </a:p>
          <a:p>
            <a:r>
              <a:rPr lang="de-DE" sz="1200">
                <a:solidFill>
                  <a:srgbClr val="000000"/>
                </a:solidFill>
              </a:rPr>
              <a:t>   2.2 Quellen für Heizenergie und ihr Exergiegehalt </a:t>
            </a:r>
          </a:p>
          <a:p>
            <a:r>
              <a:rPr lang="de-DE" sz="1200">
                <a:solidFill>
                  <a:srgbClr val="000000"/>
                </a:solidFill>
              </a:rPr>
              <a:t>   2.3 Optimierung von Gebäudeisolierung und Wärmebereitstellung </a:t>
            </a:r>
          </a:p>
          <a:p>
            <a:r>
              <a:rPr lang="de-DE" sz="1200">
                <a:solidFill>
                  <a:srgbClr val="000000"/>
                </a:solidFill>
              </a:rPr>
              <a:t>   2.4 Zusammenfassung und Ausblick</a:t>
            </a: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r>
              <a:rPr lang="de-DE" sz="1400" b="1">
                <a:solidFill>
                  <a:srgbClr val="000000"/>
                </a:solidFill>
              </a:rPr>
              <a:t>......</a:t>
            </a:r>
          </a:p>
          <a:p>
            <a:r>
              <a:rPr lang="de-DE" sz="1400" b="1">
                <a:solidFill>
                  <a:srgbClr val="333399"/>
                </a:solidFill>
              </a:rPr>
              <a:t>Teil II: </a:t>
            </a:r>
            <a:r>
              <a:rPr lang="de-DE" sz="1600" b="1">
                <a:solidFill>
                  <a:srgbClr val="333399"/>
                </a:solidFill>
              </a:rPr>
              <a:t>Bereitstellung von elektrischer Energie</a:t>
            </a:r>
          </a:p>
          <a:p>
            <a:r>
              <a:rPr lang="de-DE" sz="1400" b="1">
                <a:solidFill>
                  <a:srgbClr val="000000"/>
                </a:solidFill>
              </a:rPr>
              <a:t>     .........</a:t>
            </a:r>
          </a:p>
          <a:p>
            <a:r>
              <a:rPr lang="de-DE" sz="1400" b="1">
                <a:solidFill>
                  <a:srgbClr val="000000"/>
                </a:solidFill>
              </a:rPr>
              <a:t>   3. KWK und Systemvergleich    (p. 74 ff)</a:t>
            </a:r>
          </a:p>
          <a:p>
            <a:r>
              <a:rPr lang="de-DE" sz="1400">
                <a:solidFill>
                  <a:srgbClr val="000000"/>
                </a:solidFill>
              </a:rPr>
              <a:t>    </a:t>
            </a:r>
            <a:r>
              <a:rPr lang="de-DE" sz="1200">
                <a:solidFill>
                  <a:srgbClr val="000000"/>
                </a:solidFill>
              </a:rPr>
              <a:t>3.1 Die Besonderheiten der Kraft-Wärme-Kopplung (KWK)</a:t>
            </a:r>
          </a:p>
          <a:p>
            <a:r>
              <a:rPr lang="de-DE" sz="1200">
                <a:solidFill>
                  <a:srgbClr val="000000"/>
                </a:solidFill>
              </a:rPr>
              <a:t>    3.2 Vergleich: Erdgas KWK und getrennte Strom- und Wärmeerzeugung </a:t>
            </a:r>
          </a:p>
          <a:p>
            <a:r>
              <a:rPr lang="de-DE" sz="1200">
                <a:solidFill>
                  <a:srgbClr val="000000"/>
                </a:solidFill>
              </a:rPr>
              <a:t>    3.3 Die KWK in der Energiepolitik und der öffentlichen Diskussion </a:t>
            </a:r>
          </a:p>
          <a:p>
            <a:r>
              <a:rPr lang="de-DE" sz="1200">
                <a:solidFill>
                  <a:srgbClr val="000000"/>
                </a:solidFill>
              </a:rPr>
              <a:t>    3.4 Skizze zur Optimierung des Erdgaseinsatzes für Gebäudewärme </a:t>
            </a:r>
          </a:p>
          <a:p>
            <a:r>
              <a:rPr lang="de-DE" sz="1200">
                <a:solidFill>
                  <a:srgbClr val="000000"/>
                </a:solidFill>
              </a:rPr>
              <a:t>    3.5 Zusammenfassung und Ausblick</a:t>
            </a:r>
          </a:p>
          <a:p>
            <a:r>
              <a:rPr lang="de-DE" sz="1400">
                <a:solidFill>
                  <a:srgbClr val="000000"/>
                </a:solidFill>
              </a:rPr>
              <a:t>........</a:t>
            </a: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76200" y="5157788"/>
            <a:ext cx="3661387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Zur Themenseite: </a:t>
            </a:r>
          </a:p>
          <a:p>
            <a:r>
              <a:rPr lang="de-DE" sz="1600" b="1" dirty="0">
                <a:solidFill>
                  <a:srgbClr val="000000"/>
                </a:solidFill>
                <a:hlinkClick r:id="rId4"/>
              </a:rPr>
              <a:t>Thermodynamisch Optimiertes Heizen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</a:p>
          <a:p>
            <a:r>
              <a:rPr lang="de-DE" sz="1200" dirty="0">
                <a:solidFill>
                  <a:srgbClr val="000000"/>
                </a:solidFill>
                <a:hlinkClick r:id="rId4"/>
              </a:rPr>
              <a:t>http://www.uni-saarland.de/fak7/fze/ThOptHeizen.htm</a:t>
            </a:r>
            <a:endParaRPr lang="de-DE" sz="1200" dirty="0">
              <a:solidFill>
                <a:srgbClr val="000000"/>
              </a:solidFill>
            </a:endParaRPr>
          </a:p>
          <a:p>
            <a:endParaRPr lang="de-DE" sz="1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Dr. Gerhard  </a:t>
            </a:r>
            <a:r>
              <a:rPr lang="de-DE" sz="1200" b="1" dirty="0">
                <a:solidFill>
                  <a:srgbClr val="000000"/>
                </a:solidFill>
              </a:rPr>
              <a:t>LUTHER</a:t>
            </a:r>
            <a:r>
              <a:rPr lang="de-DE" sz="1200" dirty="0">
                <a:solidFill>
                  <a:srgbClr val="000000"/>
                </a:solidFill>
              </a:rPr>
              <a:t>,</a:t>
            </a:r>
          </a:p>
          <a:p>
            <a:r>
              <a:rPr lang="de-DE" sz="1200" dirty="0">
                <a:solidFill>
                  <a:srgbClr val="000000"/>
                </a:solidFill>
              </a:rPr>
              <a:t>Uni des Saarlandes, </a:t>
            </a:r>
            <a:r>
              <a:rPr lang="de-DE" sz="1200" dirty="0" smtClean="0">
                <a:solidFill>
                  <a:srgbClr val="000000"/>
                </a:solidFill>
              </a:rPr>
              <a:t>Experimentalphysik</a:t>
            </a:r>
            <a:r>
              <a:rPr lang="de-DE" sz="1200" dirty="0">
                <a:solidFill>
                  <a:srgbClr val="000000"/>
                </a:solidFill>
              </a:rPr>
              <a:t>, Bau E26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661231 </a:t>
            </a:r>
            <a:r>
              <a:rPr lang="de-DE" sz="1200" dirty="0">
                <a:solidFill>
                  <a:srgbClr val="000000"/>
                </a:solidFill>
              </a:rPr>
              <a:t>Saarbrücken</a:t>
            </a:r>
          </a:p>
          <a:p>
            <a:r>
              <a:rPr lang="de-DE" sz="1200" dirty="0">
                <a:solidFill>
                  <a:srgbClr val="000000"/>
                </a:solidFill>
                <a:hlinkClick r:id="rId5"/>
              </a:rPr>
              <a:t>luther.gerhard@ingenieur.de</a:t>
            </a:r>
            <a:r>
              <a:rPr lang="de-DE" sz="1200" dirty="0">
                <a:solidFill>
                  <a:srgbClr val="000000"/>
                </a:solidFill>
              </a:rPr>
              <a:t>     Tel.: 0681-302-2737</a:t>
            </a:r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1295400" y="8096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Die Elektrizitätsstudie der DPG, 2010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3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4406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Quantitative Annäherung:  </a:t>
            </a:r>
            <a:r>
              <a:rPr lang="de-DE" sz="2400" b="1" dirty="0" smtClean="0"/>
              <a:t>Struktur des RE-Dargebotes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376772"/>
            <a:ext cx="8280920" cy="18928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A:  </a:t>
            </a:r>
            <a:r>
              <a:rPr lang="de-DE" sz="2000" b="1" dirty="0" smtClean="0"/>
              <a:t>Einsatzzeiten  von </a:t>
            </a:r>
            <a:r>
              <a:rPr lang="de-DE" sz="2000" b="1" dirty="0" err="1" smtClean="0"/>
              <a:t>GasKW</a:t>
            </a:r>
            <a:r>
              <a:rPr lang="de-DE" sz="2000" b="1" dirty="0" smtClean="0"/>
              <a:t> bei Strombedarf aus Sp25 Speicher</a:t>
            </a:r>
            <a:r>
              <a:rPr lang="de-DE" dirty="0" smtClean="0"/>
              <a:t>.</a:t>
            </a:r>
          </a:p>
          <a:p>
            <a:r>
              <a:rPr lang="de-DE" sz="700" dirty="0" smtClean="0"/>
              <a:t>  </a:t>
            </a:r>
          </a:p>
          <a:p>
            <a:r>
              <a:rPr lang="de-DE" dirty="0" smtClean="0"/>
              <a:t>                                                                                          </a:t>
            </a:r>
            <a:r>
              <a:rPr lang="de-DE" b="1" dirty="0" smtClean="0"/>
              <a:t>(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„Parade“-Einsatzzeiten für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KWK</a:t>
            </a:r>
            <a:r>
              <a:rPr lang="de-DE" b="1" dirty="0" smtClean="0"/>
              <a:t>) </a:t>
            </a:r>
            <a:endParaRPr lang="de-DE" dirty="0" smtClean="0"/>
          </a:p>
          <a:p>
            <a:r>
              <a:rPr lang="de-DE" dirty="0" smtClean="0"/>
              <a:t>Hierzu betrachten:</a:t>
            </a:r>
            <a:endParaRPr lang="de-DE" dirty="0"/>
          </a:p>
          <a:p>
            <a:r>
              <a:rPr lang="de-DE" dirty="0" smtClean="0"/>
              <a:t> - Aufteilung der Tage mit und ohne Einsatz des  Sp25-Stromes</a:t>
            </a:r>
          </a:p>
          <a:p>
            <a:r>
              <a:rPr lang="de-DE" dirty="0" smtClean="0"/>
              <a:t> - Struktur der </a:t>
            </a:r>
            <a:r>
              <a:rPr lang="de-DE" dirty="0" err="1" smtClean="0"/>
              <a:t>TagesPerioden</a:t>
            </a:r>
            <a:r>
              <a:rPr lang="de-DE" dirty="0" smtClean="0"/>
              <a:t> mit Sp25 -Strombedarf  </a:t>
            </a:r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39552" y="3840140"/>
            <a:ext cx="8280920" cy="1785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B: Überschusszeiten von RE-Strom</a:t>
            </a:r>
            <a:r>
              <a:rPr lang="de-DE" dirty="0" smtClean="0"/>
              <a:t>.</a:t>
            </a:r>
          </a:p>
          <a:p>
            <a:r>
              <a:rPr lang="de-DE" sz="1100" dirty="0" smtClean="0"/>
              <a:t>                                                                                                                                                  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b="1" dirty="0" smtClean="0"/>
              <a:t>( </a:t>
            </a:r>
            <a:r>
              <a:rPr lang="de-DE" b="1" dirty="0" smtClean="0">
                <a:solidFill>
                  <a:srgbClr val="FF0000"/>
                </a:solidFill>
              </a:rPr>
              <a:t>„</a:t>
            </a:r>
            <a:r>
              <a:rPr lang="de-DE" b="1" dirty="0">
                <a:solidFill>
                  <a:srgbClr val="FF0000"/>
                </a:solidFill>
              </a:rPr>
              <a:t>Parade“-Einsatzzeiten für  </a:t>
            </a:r>
            <a:r>
              <a:rPr lang="de-DE" b="1" u="sng" dirty="0" smtClean="0">
                <a:solidFill>
                  <a:srgbClr val="FF0000"/>
                </a:solidFill>
              </a:rPr>
              <a:t>WP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)</a:t>
            </a:r>
            <a:endParaRPr lang="de-DE" sz="1100" dirty="0" smtClean="0"/>
          </a:p>
          <a:p>
            <a:r>
              <a:rPr lang="de-DE" dirty="0" smtClean="0"/>
              <a:t>Hierzu betrachten:</a:t>
            </a:r>
            <a:endParaRPr lang="de-DE" dirty="0"/>
          </a:p>
          <a:p>
            <a:r>
              <a:rPr lang="de-DE" dirty="0" smtClean="0"/>
              <a:t> - Tage mit - und auch mit temporären-  Stromüberschüssen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465" y="1376772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508" y="3789040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3.5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428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0961" y="260648"/>
            <a:ext cx="693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Tagfolgen in 2014 AD </a:t>
            </a:r>
          </a:p>
          <a:p>
            <a:pPr algn="ctr"/>
            <a:r>
              <a:rPr lang="de-DE" sz="2800" b="1" dirty="0" smtClean="0"/>
              <a:t>mit </a:t>
            </a:r>
            <a:r>
              <a:rPr lang="de-DE" sz="2000" b="1" dirty="0" smtClean="0"/>
              <a:t>(und ohne) </a:t>
            </a:r>
            <a:r>
              <a:rPr lang="de-DE" sz="2800" b="1" dirty="0" smtClean="0">
                <a:solidFill>
                  <a:srgbClr val="FF0000"/>
                </a:solidFill>
              </a:rPr>
              <a:t>Einsatz von Sp25 </a:t>
            </a:r>
            <a:r>
              <a:rPr lang="de-DE" sz="2800" b="1" dirty="0" smtClean="0"/>
              <a:t>-</a:t>
            </a:r>
            <a:r>
              <a:rPr lang="de-DE" sz="2800" b="1" dirty="0" err="1" smtClean="0"/>
              <a:t>SpeicherStrom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5556" y="197548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Fall :  </a:t>
            </a:r>
            <a:r>
              <a:rPr lang="de-DE" sz="2400" b="1" dirty="0" smtClean="0">
                <a:solidFill>
                  <a:srgbClr val="C00000"/>
                </a:solidFill>
              </a:rPr>
              <a:t>Autarkie </a:t>
            </a:r>
            <a:r>
              <a:rPr lang="de-DE" dirty="0" smtClean="0"/>
              <a:t>( </a:t>
            </a:r>
            <a:r>
              <a:rPr lang="de-DE" b="1" dirty="0" smtClean="0"/>
              <a:t>Kein</a:t>
            </a:r>
            <a:r>
              <a:rPr lang="de-DE" dirty="0" smtClean="0"/>
              <a:t> Import)</a:t>
            </a:r>
            <a:r>
              <a:rPr lang="de-DE" sz="2800" dirty="0" smtClean="0"/>
              <a:t>  </a:t>
            </a:r>
            <a:r>
              <a:rPr lang="de-DE" sz="2400" dirty="0" smtClean="0"/>
              <a:t>:   </a:t>
            </a:r>
            <a:r>
              <a:rPr lang="de-DE" sz="2800" b="1" dirty="0" smtClean="0">
                <a:solidFill>
                  <a:srgbClr val="C00000"/>
                </a:solidFill>
              </a:rPr>
              <a:t>ÜsF=1.40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8618" y="2776282"/>
            <a:ext cx="597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Fall: </a:t>
            </a:r>
            <a:r>
              <a:rPr lang="de-DE" sz="2400" b="1" dirty="0" smtClean="0">
                <a:solidFill>
                  <a:srgbClr val="3333FF"/>
                </a:solidFill>
              </a:rPr>
              <a:t>Brutto Deckung </a:t>
            </a:r>
            <a:r>
              <a:rPr lang="de-DE" sz="2400" dirty="0" smtClean="0"/>
              <a:t>          :    </a:t>
            </a:r>
            <a:r>
              <a:rPr lang="de-DE" sz="2400" b="1" dirty="0" smtClean="0">
                <a:solidFill>
                  <a:srgbClr val="3333FF"/>
                </a:solidFill>
              </a:rPr>
              <a:t>ÜsF=1.00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>     (</a:t>
            </a:r>
            <a:r>
              <a:rPr lang="de-DE" sz="2000" b="1" dirty="0" smtClean="0"/>
              <a:t>Import</a:t>
            </a:r>
            <a:r>
              <a:rPr lang="de-DE" sz="2000" dirty="0" smtClean="0"/>
              <a:t> von 162 TWh =16% nötig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4571836"/>
            <a:ext cx="82809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Bem.: Gleiche Sp80 Speicher in beiden Fällen:  Sp80= 0.20 [</a:t>
            </a:r>
            <a:r>
              <a:rPr lang="de-DE" dirty="0" err="1" smtClean="0"/>
              <a:t>StromTagesbedarf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61863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4" y="1475492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Betrachten  zwei Szenarien  </a:t>
            </a:r>
            <a:r>
              <a:rPr lang="de-DE" b="1" u="sng" dirty="0"/>
              <a:t>zum </a:t>
            </a:r>
            <a:r>
              <a:rPr lang="de-DE" b="1" u="sng" dirty="0" smtClean="0"/>
              <a:t>RE-Ausbau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 flipH="1">
            <a:off x="66854" y="2914781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 flipH="1">
            <a:off x="6516216" y="2924944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 flipH="1">
            <a:off x="8864390" y="80628"/>
            <a:ext cx="136102" cy="1361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9542" y="224644"/>
            <a:ext cx="8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Jahresdauerlinie des Gasspeicher („Sp25“) Betriebes </a:t>
            </a:r>
            <a:r>
              <a:rPr lang="de-DE" sz="1600" b="1" dirty="0" smtClean="0"/>
              <a:t>für 2014 AD   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95736" y="4653136"/>
            <a:ext cx="6498722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Ins="0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b="1" dirty="0" err="1" smtClean="0">
                <a:solidFill>
                  <a:srgbClr val="FF0000"/>
                </a:solidFill>
              </a:rPr>
              <a:t>SpeicherEntnahme</a:t>
            </a:r>
            <a:r>
              <a:rPr lang="de-DE" dirty="0" smtClean="0"/>
              <a:t> (= „Ausspeisung“ , daher negativ gezählt) </a:t>
            </a:r>
            <a:br>
              <a:rPr lang="de-DE" dirty="0" smtClean="0"/>
            </a:br>
            <a:r>
              <a:rPr lang="de-DE" dirty="0" smtClean="0"/>
              <a:t>                     wird durch </a:t>
            </a:r>
            <a:r>
              <a:rPr lang="de-DE" dirty="0" err="1" smtClean="0"/>
              <a:t>GasKraftwerke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Strom </a:t>
            </a:r>
            <a:r>
              <a:rPr lang="de-DE" b="1" dirty="0" smtClean="0">
                <a:solidFill>
                  <a:srgbClr val="FF0000"/>
                </a:solidFill>
              </a:rPr>
              <a:t>in das Netz</a:t>
            </a:r>
            <a:r>
              <a:rPr lang="de-DE" b="1" dirty="0" smtClean="0"/>
              <a:t> </a:t>
            </a:r>
            <a:r>
              <a:rPr lang="de-DE" dirty="0" smtClean="0"/>
              <a:t>geliefert.</a:t>
            </a:r>
          </a:p>
          <a:p>
            <a:endParaRPr lang="de-DE" dirty="0" smtClean="0"/>
          </a:p>
          <a:p>
            <a:r>
              <a:rPr lang="de-DE" dirty="0" smtClean="0"/>
              <a:t>Nur </a:t>
            </a:r>
            <a:r>
              <a:rPr lang="de-DE" b="1" dirty="0" smtClean="0">
                <a:solidFill>
                  <a:srgbClr val="FF0000"/>
                </a:solidFill>
              </a:rPr>
              <a:t>hier</a:t>
            </a:r>
            <a:r>
              <a:rPr lang="de-DE" dirty="0" smtClean="0"/>
              <a:t> könnten KWK </a:t>
            </a:r>
            <a:r>
              <a:rPr lang="de-DE" b="1" dirty="0" smtClean="0">
                <a:solidFill>
                  <a:srgbClr val="FF0000"/>
                </a:solidFill>
              </a:rPr>
              <a:t>stromgeführt</a:t>
            </a:r>
            <a:r>
              <a:rPr lang="de-DE" dirty="0" smtClean="0"/>
              <a:t> in Betrieb sein;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das wären bis </a:t>
            </a:r>
            <a:r>
              <a:rPr lang="de-DE" b="1" dirty="0" smtClean="0"/>
              <a:t>zu   ca. 2000 [h]</a:t>
            </a:r>
            <a:r>
              <a:rPr lang="de-DE" sz="1600" b="1" dirty="0" smtClean="0"/>
              <a:t> </a:t>
            </a:r>
            <a:r>
              <a:rPr lang="de-DE" sz="1400" b="1" dirty="0" smtClean="0"/>
              <a:t>.    </a:t>
            </a:r>
            <a:r>
              <a:rPr lang="de-DE" sz="1100" dirty="0" smtClean="0"/>
              <a:t>         (</a:t>
            </a:r>
            <a:r>
              <a:rPr lang="de-DE" sz="1100" dirty="0" err="1" smtClean="0"/>
              <a:t>2h</a:t>
            </a:r>
            <a:r>
              <a:rPr lang="de-DE" sz="1100" dirty="0" smtClean="0"/>
              <a:t> *1000 = 2000 h)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6579708"/>
            <a:ext cx="4301224" cy="205629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100" dirty="0" smtClean="0"/>
              <a:t>Speicher:  </a:t>
            </a:r>
            <a:r>
              <a:rPr lang="de-DE" sz="1100" dirty="0" err="1" smtClean="0"/>
              <a:t>GroßSpRE2014_Teil1_aktivJDL_2h.xlm</a:t>
            </a:r>
            <a:r>
              <a:rPr lang="de-DE" sz="1100" dirty="0" smtClean="0"/>
              <a:t>  </a:t>
            </a:r>
            <a:r>
              <a:rPr lang="de-DE" sz="1100" dirty="0" err="1" smtClean="0"/>
              <a:t>D_JDL</a:t>
            </a:r>
            <a:r>
              <a:rPr lang="de-DE" sz="1100" dirty="0" smtClean="0"/>
              <a:t> Kapitel  3a </a:t>
            </a:r>
            <a:endParaRPr lang="de-DE" sz="16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72000" y="1027727"/>
            <a:ext cx="7200000" cy="3625409"/>
            <a:chOff x="972000" y="1027727"/>
            <a:chExt cx="7200000" cy="36254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027727"/>
              <a:ext cx="7200000" cy="3285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>
            <a:xfrm flipV="1">
              <a:off x="5292080" y="3140968"/>
              <a:ext cx="1512168" cy="15121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1763688" y="3068960"/>
              <a:ext cx="122413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Fall: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Autarkie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9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6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1. Import =0 (Autarkie Fall): </a:t>
            </a:r>
            <a:r>
              <a:rPr lang="de-DE" b="1" dirty="0">
                <a:solidFill>
                  <a:srgbClr val="C00000"/>
                </a:solidFill>
              </a:rPr>
              <a:t>ÜsF=1.40 </a:t>
            </a:r>
            <a:r>
              <a:rPr lang="de-DE" b="1" dirty="0" smtClean="0"/>
              <a:t>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1626146"/>
            <a:ext cx="4482613" cy="16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00" y="1638092"/>
            <a:ext cx="4631804" cy="16695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24" y="3847669"/>
            <a:ext cx="8836604" cy="26242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1324" y="1268760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164582" y="348762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888172" y="139912"/>
            <a:ext cx="74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Tageswerte der Sp25 -Speicher </a:t>
            </a:r>
            <a:r>
              <a:rPr lang="de-DE" sz="2400" b="1" u="sng" dirty="0" smtClean="0"/>
              <a:t>Ent</a:t>
            </a:r>
            <a:r>
              <a:rPr lang="de-DE" sz="2400" b="1" dirty="0" smtClean="0"/>
              <a:t>ladung </a:t>
            </a:r>
            <a:r>
              <a:rPr lang="de-DE" dirty="0" smtClean="0"/>
              <a:t>(Basis: </a:t>
            </a:r>
            <a:r>
              <a:rPr lang="de-DE" dirty="0" err="1" smtClean="0"/>
              <a:t>2h</a:t>
            </a:r>
            <a:r>
              <a:rPr lang="de-DE" dirty="0" smtClean="0"/>
              <a:t> Werte) 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208404" y="6633356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37150" y="6646042"/>
            <a:ext cx="4003302" cy="197934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050" dirty="0" smtClean="0"/>
              <a:t>Speicher:  </a:t>
            </a:r>
            <a:r>
              <a:rPr lang="de-DE" sz="1050" dirty="0" err="1" smtClean="0"/>
              <a:t>GroßSpRE2014_Teil1_aktivJDL_2h.xlm</a:t>
            </a:r>
            <a:r>
              <a:rPr lang="de-DE" sz="1050" dirty="0" smtClean="0"/>
              <a:t>  </a:t>
            </a:r>
            <a:r>
              <a:rPr lang="de-DE" sz="1050" dirty="0" err="1" smtClean="0"/>
              <a:t>Dsp_Tag!Kapitel</a:t>
            </a:r>
            <a:r>
              <a:rPr lang="de-DE" sz="1050" dirty="0" smtClean="0"/>
              <a:t>  1.1 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-9890" y="1032991"/>
            <a:ext cx="7858254" cy="30777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Bez.: </a:t>
            </a:r>
            <a:r>
              <a:rPr lang="de-DE" sz="1400" b="1" dirty="0" smtClean="0"/>
              <a:t>dSp25n</a:t>
            </a:r>
            <a:r>
              <a:rPr lang="de-DE" sz="1200" dirty="0" smtClean="0"/>
              <a:t> = Ausspeichern ( n..=„negativ“ = „&lt;=0“),  Inanspruchnahme des Langzeitspeichers durch </a:t>
            </a:r>
            <a:r>
              <a:rPr lang="de-DE" sz="1400" b="1" dirty="0" smtClean="0"/>
              <a:t>Betrieb der </a:t>
            </a:r>
            <a:r>
              <a:rPr lang="de-DE" sz="1400" b="1" dirty="0" err="1" smtClean="0"/>
              <a:t>GKW</a:t>
            </a:r>
            <a:endParaRPr lang="de-DE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8620"/>
            <a:ext cx="1187624" cy="184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sz="1200" b="1" u="sng" dirty="0" smtClean="0"/>
              <a:t>Ein wichtiges Bild</a:t>
            </a:r>
            <a:endParaRPr lang="de-DE" sz="1200" b="1" u="sng" dirty="0"/>
          </a:p>
        </p:txBody>
      </p:sp>
    </p:spTree>
    <p:extLst>
      <p:ext uri="{BB962C8B-B14F-4D97-AF65-F5344CB8AC3E}">
        <p14:creationId xmlns:p14="http://schemas.microsoft.com/office/powerpoint/2010/main" val="1895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7289" y="2190403"/>
            <a:ext cx="69894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Fälle in denen </a:t>
            </a:r>
            <a:r>
              <a:rPr lang="de-DE" sz="2000" b="1" dirty="0" smtClean="0"/>
              <a:t>die Fehlanpassung der KWK geringer ausfällt:</a:t>
            </a:r>
          </a:p>
          <a:p>
            <a:r>
              <a:rPr lang="de-DE" sz="800" b="1" dirty="0" smtClean="0"/>
              <a:t>  </a:t>
            </a:r>
          </a:p>
          <a:p>
            <a:r>
              <a:rPr lang="de-DE" sz="2000" b="1" dirty="0" smtClean="0"/>
              <a:t>                      - </a:t>
            </a:r>
            <a:r>
              <a:rPr lang="de-DE" sz="2000" b="1" dirty="0" smtClean="0">
                <a:solidFill>
                  <a:srgbClr val="3333FF"/>
                </a:solidFill>
              </a:rPr>
              <a:t>geringerer  RE-Ausbau (Bsp.: nur Bruttodeckung)</a:t>
            </a:r>
            <a:endParaRPr lang="de-DE" sz="2000" b="1" dirty="0" smtClean="0"/>
          </a:p>
          <a:p>
            <a:r>
              <a:rPr lang="de-DE" sz="2000" b="1" dirty="0" smtClean="0"/>
              <a:t>                      - </a:t>
            </a:r>
            <a:r>
              <a:rPr lang="de-DE" sz="2000" b="1" dirty="0"/>
              <a:t>kleiner Sp80 Speicher</a:t>
            </a:r>
            <a:endParaRPr lang="de-DE" sz="2000" b="1" dirty="0">
              <a:solidFill>
                <a:srgbClr val="3333FF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 flipH="1">
            <a:off x="8851830" y="80628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83568" y="17296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2. Fall: </a:t>
            </a:r>
            <a:r>
              <a:rPr lang="de-DE" sz="2400" b="1" u="sng" dirty="0" smtClean="0">
                <a:solidFill>
                  <a:srgbClr val="3333FF"/>
                </a:solidFill>
              </a:rPr>
              <a:t>Brutto Deckung</a:t>
            </a:r>
            <a:r>
              <a:rPr lang="de-DE" sz="2400" dirty="0" smtClean="0"/>
              <a:t>:  </a:t>
            </a:r>
            <a:r>
              <a:rPr lang="de-DE" sz="2400" b="1" dirty="0" smtClean="0">
                <a:solidFill>
                  <a:srgbClr val="3333FF"/>
                </a:solidFill>
              </a:rPr>
              <a:t>ÜsF=1.00 </a:t>
            </a:r>
            <a:r>
              <a:rPr lang="de-DE" sz="2000" dirty="0" smtClean="0"/>
              <a:t> (</a:t>
            </a:r>
            <a:r>
              <a:rPr lang="de-DE" b="1" dirty="0" smtClean="0"/>
              <a:t>Import</a:t>
            </a:r>
            <a:r>
              <a:rPr lang="de-DE" dirty="0" smtClean="0"/>
              <a:t> von 162 TWh =16% nötig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78929" y="109488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248980"/>
            <a:ext cx="473361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655" y="291853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Jahresdauerlinie:</a:t>
            </a:r>
            <a:r>
              <a:rPr lang="de-DE" dirty="0" smtClean="0"/>
              <a:t> Vergleich „ </a:t>
            </a:r>
            <a:r>
              <a:rPr lang="de-DE" dirty="0" smtClean="0">
                <a:solidFill>
                  <a:srgbClr val="3333FF"/>
                </a:solidFill>
              </a:rPr>
              <a:t>nur </a:t>
            </a:r>
            <a:r>
              <a:rPr lang="de-DE" dirty="0" err="1" smtClean="0">
                <a:solidFill>
                  <a:srgbClr val="3333FF"/>
                </a:solidFill>
              </a:rPr>
              <a:t>BruttoDeckung</a:t>
            </a:r>
            <a:r>
              <a:rPr lang="de-DE" dirty="0" smtClean="0"/>
              <a:t>“ und „</a:t>
            </a:r>
            <a:r>
              <a:rPr lang="de-DE" b="1" dirty="0" smtClean="0">
                <a:solidFill>
                  <a:srgbClr val="C00000"/>
                </a:solidFill>
              </a:rPr>
              <a:t>Autarkie“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7504" y="6579708"/>
            <a:ext cx="4752528" cy="205629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100" dirty="0" smtClean="0"/>
              <a:t>Speicher:  </a:t>
            </a:r>
            <a:r>
              <a:rPr lang="de-DE" sz="1100" dirty="0" err="1" smtClean="0"/>
              <a:t>GroßSpRE2014_Teil1_aktivJDL_2h.xlm!D_JDL</a:t>
            </a:r>
            <a:r>
              <a:rPr lang="de-DE" sz="1100" dirty="0" smtClean="0"/>
              <a:t>,     Kapitel  </a:t>
            </a:r>
            <a:r>
              <a:rPr lang="de-DE" sz="1100" dirty="0" err="1" smtClean="0"/>
              <a:t>3b</a:t>
            </a:r>
            <a:r>
              <a:rPr lang="de-DE" sz="1100" dirty="0" smtClean="0"/>
              <a:t>  und 3a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791580" y="4573580"/>
            <a:ext cx="12241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Fall: </a:t>
            </a:r>
            <a:r>
              <a:rPr lang="de-DE" sz="1400" b="1" dirty="0" smtClean="0">
                <a:solidFill>
                  <a:srgbClr val="C00000"/>
                </a:solidFill>
              </a:rPr>
              <a:t>Autarkie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40052" y="1635912"/>
            <a:ext cx="4014192" cy="1477328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Wenig eingespeichert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3333FF"/>
                </a:solidFill>
              </a:rPr>
              <a:t>Viel ausgespeichert, mit </a:t>
            </a:r>
            <a:br>
              <a:rPr lang="de-DE" b="1" dirty="0" smtClean="0">
                <a:solidFill>
                  <a:srgbClr val="3333FF"/>
                </a:solidFill>
              </a:rPr>
            </a:br>
            <a:r>
              <a:rPr lang="de-DE" b="1" dirty="0" smtClean="0">
                <a:solidFill>
                  <a:srgbClr val="3333FF"/>
                </a:solidFill>
              </a:rPr>
              <a:t>               Deckung durch Import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GKW</a:t>
            </a:r>
            <a:r>
              <a:rPr lang="de-DE" b="1" dirty="0" smtClean="0"/>
              <a:t> in </a:t>
            </a:r>
            <a:r>
              <a:rPr lang="de-DE" b="1" dirty="0"/>
              <a:t>Betrieb:  </a:t>
            </a:r>
            <a:r>
              <a:rPr lang="de-DE" sz="1400" b="1" dirty="0"/>
              <a:t>ca. </a:t>
            </a:r>
            <a:r>
              <a:rPr lang="de-DE" sz="1400" b="1" dirty="0" smtClean="0"/>
              <a:t>2*1650 </a:t>
            </a:r>
            <a:r>
              <a:rPr lang="de-DE" b="1" dirty="0"/>
              <a:t>=  </a:t>
            </a:r>
            <a:r>
              <a:rPr lang="de-DE" b="1" dirty="0" smtClean="0"/>
              <a:t>3300 </a:t>
            </a:r>
            <a:r>
              <a:rPr lang="de-DE" b="1" dirty="0"/>
              <a:t>[h</a:t>
            </a:r>
            <a:r>
              <a:rPr lang="de-DE" b="1" dirty="0" smtClean="0"/>
              <a:t>]</a:t>
            </a:r>
            <a:br>
              <a:rPr lang="de-DE" b="1" dirty="0" smtClean="0"/>
            </a:br>
            <a:r>
              <a:rPr lang="de-DE" b="1" dirty="0" smtClean="0"/>
              <a:t>    </a:t>
            </a:r>
            <a:r>
              <a:rPr lang="de-DE" sz="1400" b="1" dirty="0" smtClean="0"/>
              <a:t>(</a:t>
            </a:r>
            <a:r>
              <a:rPr lang="de-DE" sz="1400" b="1" dirty="0"/>
              <a:t>insgesamt, also keine </a:t>
            </a:r>
            <a:r>
              <a:rPr lang="de-DE" sz="1400" b="1" dirty="0" err="1"/>
              <a:t>VollastStunden</a:t>
            </a:r>
            <a:r>
              <a:rPr lang="de-DE" sz="1400" b="1" dirty="0" smtClean="0"/>
              <a:t>)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5058308" y="3681028"/>
            <a:ext cx="3995936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Autarkie:  </a:t>
            </a:r>
            <a:r>
              <a:rPr lang="de-DE" sz="1600" b="1" dirty="0" smtClean="0">
                <a:solidFill>
                  <a:srgbClr val="C00000"/>
                </a:solidFill>
              </a:rPr>
              <a:t>Ein-  = Aus- gespeichert</a:t>
            </a:r>
          </a:p>
          <a:p>
            <a:r>
              <a:rPr lang="de-DE" sz="1600" b="1" dirty="0">
                <a:solidFill>
                  <a:srgbClr val="C00000"/>
                </a:solidFill>
              </a:rPr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                     </a:t>
            </a:r>
            <a:r>
              <a:rPr lang="de-DE" sz="1400" dirty="0" smtClean="0">
                <a:solidFill>
                  <a:srgbClr val="C00000"/>
                </a:solidFill>
              </a:rPr>
              <a:t>(bei ausgeglichenem Sp80)</a:t>
            </a:r>
            <a:endParaRPr lang="de-DE" sz="16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GKW</a:t>
            </a:r>
            <a:r>
              <a:rPr lang="de-DE" b="1" dirty="0" smtClean="0"/>
              <a:t> in Betrieb:  </a:t>
            </a:r>
            <a:r>
              <a:rPr lang="de-DE" sz="1400" b="1" dirty="0" smtClean="0"/>
              <a:t>ca. 2*1000 </a:t>
            </a:r>
            <a:r>
              <a:rPr lang="de-DE" b="1" dirty="0" smtClean="0"/>
              <a:t>=  2000 [h]</a:t>
            </a:r>
            <a:br>
              <a:rPr lang="de-DE" b="1" dirty="0" smtClean="0"/>
            </a:br>
            <a:r>
              <a:rPr lang="de-DE" b="1" dirty="0" smtClean="0"/>
              <a:t>    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87524" y="5553236"/>
            <a:ext cx="876672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Anmerkungen: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Zeitbasis = 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also </a:t>
            </a:r>
            <a:r>
              <a:rPr lang="de-DE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Doppelstunden</a:t>
            </a:r>
          </a:p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dSSp25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 Ein- („+“) bzw. Aus- („-“) Speichern aus dem Gasspeicher (Sp25)  Nettowerte in „</a:t>
            </a:r>
            <a:r>
              <a:rPr lang="de-DE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2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in der Doppelstunde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GKW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Gaskraftwerk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287524" y="980968"/>
            <a:ext cx="4733613" cy="2160000"/>
            <a:chOff x="287524" y="980968"/>
            <a:chExt cx="4733613" cy="216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980968"/>
              <a:ext cx="4733613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91580" y="2329135"/>
              <a:ext cx="2002050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Fall</a:t>
              </a:r>
              <a:r>
                <a:rPr lang="de-DE" sz="1200" b="1" dirty="0" smtClean="0"/>
                <a:t>:  </a:t>
              </a:r>
              <a:r>
                <a:rPr lang="de-DE" sz="1400" b="1" dirty="0" smtClean="0">
                  <a:solidFill>
                    <a:srgbClr val="3333FF"/>
                  </a:solidFill>
                </a:rPr>
                <a:t>nur</a:t>
              </a:r>
              <a:r>
                <a:rPr lang="de-DE" sz="1400" b="1" dirty="0" smtClean="0"/>
                <a:t> </a:t>
              </a:r>
              <a:r>
                <a:rPr lang="de-DE" sz="1400" b="1" dirty="0" err="1" smtClean="0">
                  <a:solidFill>
                    <a:srgbClr val="3333FF"/>
                  </a:solidFill>
                </a:rPr>
                <a:t>BruttoDeckung</a:t>
              </a:r>
              <a:endParaRPr lang="de-DE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6" name="Ellipse 15"/>
          <p:cNvSpPr/>
          <p:nvPr/>
        </p:nvSpPr>
        <p:spPr>
          <a:xfrm flipH="1">
            <a:off x="8778913" y="199520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4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728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2.</a:t>
            </a:r>
            <a:r>
              <a:rPr lang="de-DE" b="1" dirty="0" smtClean="0"/>
              <a:t> Import =162 [TWh]: </a:t>
            </a:r>
            <a:r>
              <a:rPr lang="de-DE" b="1" dirty="0" smtClean="0">
                <a:solidFill>
                  <a:srgbClr val="3333FF"/>
                </a:solidFill>
              </a:rPr>
              <a:t>ÜsF=1.00  (Brutto Deckung) 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324" y="958103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-36512" y="10106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Tageswerte der Sp25 -Speicher Entladung </a:t>
            </a:r>
            <a:r>
              <a:rPr lang="de-DE" sz="1600" dirty="0" smtClean="0"/>
              <a:t>(Basis: </a:t>
            </a:r>
            <a:r>
              <a:rPr lang="de-DE" sz="1600" dirty="0" err="1" smtClean="0"/>
              <a:t>2h</a:t>
            </a:r>
            <a:r>
              <a:rPr lang="de-DE" sz="1600" dirty="0" smtClean="0"/>
              <a:t> Werte) </a:t>
            </a:r>
            <a:endParaRPr 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7" y="1319224"/>
            <a:ext cx="4472653" cy="16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29" y="1340768"/>
            <a:ext cx="45945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813" y="306896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Zum Vergleich: der Autarkie Fall (ÜsF=1.40)</a:t>
            </a:r>
            <a:endParaRPr lang="de-DE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" y="2708920"/>
            <a:ext cx="4482613" cy="16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71" y="2716695"/>
            <a:ext cx="4559634" cy="16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9512" y="43918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Zum Vergleich: der Autarkie Fall (ÜsF=1.40)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6540" y="492474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Im Autarkiefall ist der Speicherbedarf insgesamt geringer, da ein Überschuss an RE-Produktion zum Ausgleich der Speicherverluste vorhanden sein muss. #</a:t>
            </a:r>
          </a:p>
          <a:p>
            <a:r>
              <a:rPr lang="de-DE" dirty="0" smtClean="0"/>
              <a:t>Dann  fallen auch die Engpasszeiten geringer aus.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31324" y="6633356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flipH="1">
            <a:off x="8840797" y="101062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5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422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3333FF"/>
                </a:solidFill>
              </a:rPr>
              <a:t>Fortsetzung: 2.</a:t>
            </a:r>
            <a:r>
              <a:rPr lang="de-DE" sz="1200" b="1" dirty="0" smtClean="0"/>
              <a:t> Import =162 [TWh]: </a:t>
            </a:r>
            <a:r>
              <a:rPr lang="de-DE" sz="1200" b="1" dirty="0" smtClean="0">
                <a:solidFill>
                  <a:srgbClr val="3333FF"/>
                </a:solidFill>
              </a:rPr>
              <a:t>ÜsF=1.00  (Brutto Deckung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-36512" y="10106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Tageswerte der Sp25 -Speicher Entladung </a:t>
            </a:r>
            <a:r>
              <a:rPr lang="de-DE" sz="1600" dirty="0" smtClean="0"/>
              <a:t>(Basis: </a:t>
            </a:r>
            <a:r>
              <a:rPr lang="de-DE" sz="1600" dirty="0" err="1" smtClean="0"/>
              <a:t>2h</a:t>
            </a:r>
            <a:r>
              <a:rPr lang="de-DE" sz="1600" dirty="0" smtClean="0"/>
              <a:t> Werte) 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87756" y="472514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Zum Vergleich</a:t>
            </a:r>
            <a:r>
              <a:rPr lang="de-DE" sz="1600" b="1" dirty="0">
                <a:solidFill>
                  <a:srgbClr val="C00000"/>
                </a:solidFill>
              </a:rPr>
              <a:t>: </a:t>
            </a:r>
            <a:r>
              <a:rPr lang="de-DE" sz="1600" b="1" dirty="0" smtClean="0">
                <a:solidFill>
                  <a:srgbClr val="C00000"/>
                </a:solidFill>
              </a:rPr>
              <a:t/>
            </a:r>
            <a:br>
              <a:rPr lang="de-DE" sz="1600" b="1" dirty="0" smtClean="0">
                <a:solidFill>
                  <a:srgbClr val="C00000"/>
                </a:solidFill>
              </a:rPr>
            </a:br>
            <a:r>
              <a:rPr lang="de-DE" sz="1600" b="1" dirty="0" smtClean="0">
                <a:solidFill>
                  <a:srgbClr val="C00000"/>
                </a:solidFill>
              </a:rPr>
              <a:t>Im </a:t>
            </a:r>
            <a:r>
              <a:rPr lang="de-DE" sz="1600" b="1" dirty="0">
                <a:solidFill>
                  <a:srgbClr val="C00000"/>
                </a:solidFill>
              </a:rPr>
              <a:t>Autarkie Fall (ÜsF=1.40)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der Tages  Sp25 -Speicherbedarf </a:t>
            </a:r>
            <a:r>
              <a:rPr lang="de-DE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seltener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gibt es viele 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mehrtägige Perioden ohne Sp25 Inanspruchnahme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131324" y="6633356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79512" y="9447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6" y="1317053"/>
            <a:ext cx="727257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4" y="2889180"/>
            <a:ext cx="7273277" cy="216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6023973"/>
            <a:ext cx="734481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Fazit: Im Sommer gibt es n</a:t>
            </a:r>
            <a:r>
              <a:rPr lang="de-DE" dirty="0" smtClean="0">
                <a:solidFill>
                  <a:srgbClr val="C00000"/>
                </a:solidFill>
              </a:rPr>
              <a:t>ur </a:t>
            </a:r>
            <a:r>
              <a:rPr lang="de-DE" b="1" dirty="0" smtClean="0">
                <a:solidFill>
                  <a:srgbClr val="C00000"/>
                </a:solidFill>
              </a:rPr>
              <a:t>wenige stromgeführte Einsatzzeiten für KWK.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flipH="1">
            <a:off x="8897126" y="94907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63788" y="332656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Vergleich der Auslegungsfälle</a:t>
            </a:r>
            <a:endParaRPr lang="de-D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6732"/>
            <a:ext cx="6480000" cy="14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6515373"/>
            <a:ext cx="4824536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1.7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4924"/>
            <a:ext cx="6480000" cy="21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4536" y="5144536"/>
            <a:ext cx="8442939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Folgerung: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Im Autarkie Fall </a:t>
            </a:r>
            <a:r>
              <a:rPr lang="de-DE" dirty="0" smtClean="0"/>
              <a:t>des RE Ausbaues ist die KWK als  Stromversorger  </a:t>
            </a:r>
            <a:r>
              <a:rPr lang="de-DE" b="1" dirty="0" smtClean="0">
                <a:solidFill>
                  <a:srgbClr val="C00000"/>
                </a:solidFill>
              </a:rPr>
              <a:t>wenig geeignet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Bei </a:t>
            </a:r>
            <a:r>
              <a:rPr lang="de-DE" b="1" dirty="0" smtClean="0">
                <a:solidFill>
                  <a:srgbClr val="3333FF"/>
                </a:solidFill>
              </a:rPr>
              <a:t>Bruttodeckung</a:t>
            </a:r>
            <a:r>
              <a:rPr lang="de-DE" dirty="0" smtClean="0"/>
              <a:t> des RE Ausbaues gäbe es einen </a:t>
            </a:r>
            <a:r>
              <a:rPr lang="de-DE" b="1" dirty="0" smtClean="0">
                <a:solidFill>
                  <a:srgbClr val="FF0000"/>
                </a:solidFill>
              </a:rPr>
              <a:t>nachhaltigen</a:t>
            </a:r>
            <a:r>
              <a:rPr lang="de-DE" dirty="0" smtClean="0"/>
              <a:t> </a:t>
            </a:r>
            <a:r>
              <a:rPr lang="de-DE" dirty="0"/>
              <a:t>Einsatz der </a:t>
            </a:r>
            <a:r>
              <a:rPr lang="de-DE" dirty="0" smtClean="0"/>
              <a:t>KWK</a:t>
            </a:r>
            <a:br>
              <a:rPr lang="de-DE" dirty="0" smtClean="0"/>
            </a:br>
            <a:r>
              <a:rPr lang="de-DE" dirty="0" smtClean="0"/>
              <a:t>    höchstens dann, wenn</a:t>
            </a:r>
            <a:r>
              <a:rPr lang="de-DE" b="1" dirty="0" smtClean="0">
                <a:solidFill>
                  <a:srgbClr val="009900"/>
                </a:solidFill>
              </a:rPr>
              <a:t> ein Ausbau der Kurzzeitspeicher </a:t>
            </a:r>
            <a:r>
              <a:rPr lang="de-DE" dirty="0" smtClean="0"/>
              <a:t> unterlassen würde.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5868144" y="1916832"/>
            <a:ext cx="612068" cy="324036"/>
          </a:xfrm>
          <a:prstGeom prst="ellipse">
            <a:avLst/>
          </a:prstGeom>
          <a:solidFill>
            <a:srgbClr val="FFFF00">
              <a:alpha val="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67672" y="3537012"/>
            <a:ext cx="1556556" cy="324036"/>
          </a:xfrm>
          <a:prstGeom prst="ellipse">
            <a:avLst/>
          </a:prstGeom>
          <a:solidFill>
            <a:srgbClr val="FFFF00">
              <a:alpha val="8000"/>
            </a:srgbClr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6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1. Import =0 (Autarkie Fall): </a:t>
            </a:r>
            <a:r>
              <a:rPr lang="de-DE" b="1" dirty="0">
                <a:solidFill>
                  <a:srgbClr val="C00000"/>
                </a:solidFill>
              </a:rPr>
              <a:t>ÜsF=1.40 </a:t>
            </a:r>
            <a:r>
              <a:rPr lang="de-DE" b="1" dirty="0" smtClean="0"/>
              <a:t>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324" y="1318143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351395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792088" y="116632"/>
            <a:ext cx="799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Tageswerte der temporären Stromüberschüsse </a:t>
            </a:r>
            <a:r>
              <a:rPr lang="de-DE" dirty="0" smtClean="0"/>
              <a:t>(Basis: </a:t>
            </a:r>
            <a:r>
              <a:rPr lang="de-DE" dirty="0" err="1" smtClean="0"/>
              <a:t>2h</a:t>
            </a:r>
            <a:r>
              <a:rPr lang="de-DE" dirty="0" smtClean="0"/>
              <a:t> Werte)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0" y="1687475"/>
            <a:ext cx="4365283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1000"/>
            <a:ext cx="45426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3883282"/>
            <a:ext cx="8197363" cy="25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07504" y="61863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11960" y="6592358"/>
            <a:ext cx="4572507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2.1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1041144"/>
            <a:ext cx="8424937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Bez.: </a:t>
            </a:r>
            <a:r>
              <a:rPr lang="de-DE" sz="1200" b="1" dirty="0" err="1" smtClean="0">
                <a:solidFill>
                  <a:srgbClr val="FF0000"/>
                </a:solidFill>
              </a:rPr>
              <a:t>dSp</a:t>
            </a:r>
            <a:r>
              <a:rPr lang="de-DE" sz="800" b="1" dirty="0" err="1" smtClean="0">
                <a:solidFill>
                  <a:srgbClr val="C00000"/>
                </a:solidFill>
              </a:rPr>
              <a:t>_</a:t>
            </a:r>
            <a:r>
              <a:rPr lang="de-DE" sz="1200" b="1" dirty="0" err="1" smtClean="0">
                <a:solidFill>
                  <a:srgbClr val="C00000"/>
                </a:solidFill>
              </a:rPr>
              <a:t>p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C00000"/>
                </a:solidFill>
              </a:rPr>
              <a:t>= </a:t>
            </a:r>
            <a:r>
              <a:rPr lang="de-DE" sz="1200" b="1" dirty="0" smtClean="0">
                <a:solidFill>
                  <a:srgbClr val="C00000"/>
                </a:solidFill>
              </a:rPr>
              <a:t>positiver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smtClean="0"/>
              <a:t>Beitrag zum Speicher Sp (= Sp80 oder Sp25),  daher </a:t>
            </a:r>
            <a:r>
              <a:rPr lang="de-DE" sz="1200" b="1" dirty="0" smtClean="0">
                <a:solidFill>
                  <a:srgbClr val="C00000"/>
                </a:solidFill>
              </a:rPr>
              <a:t>freie Kapazität für flexiblen Verbraucher </a:t>
            </a:r>
            <a:r>
              <a:rPr lang="de-DE" sz="1200" dirty="0" smtClean="0"/>
              <a:t>wie z.B. WP 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2339752" y="5929535"/>
            <a:ext cx="4536504" cy="307777"/>
          </a:xfrm>
          <a:prstGeom prst="rect">
            <a:avLst/>
          </a:prstGeom>
          <a:solidFill>
            <a:srgbClr val="CCFF99">
              <a:alpha val="48000"/>
            </a:srgbClr>
          </a:solidFill>
        </p:spPr>
        <p:txBody>
          <a:bodyPr wrap="square" lIns="36000" rIns="3600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100%: Im Sommer jeden </a:t>
            </a:r>
            <a:r>
              <a:rPr lang="de-DE" sz="1400" b="1" dirty="0">
                <a:solidFill>
                  <a:srgbClr val="C00000"/>
                </a:solidFill>
              </a:rPr>
              <a:t>Tag  temporäre </a:t>
            </a:r>
            <a:r>
              <a:rPr lang="de-DE" sz="1400" b="1" dirty="0" smtClean="0">
                <a:solidFill>
                  <a:srgbClr val="C00000"/>
                </a:solidFill>
              </a:rPr>
              <a:t>Stromüberschüsse</a:t>
            </a:r>
            <a:r>
              <a:rPr lang="de-DE" sz="1400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3" name="Rechteck 12"/>
          <p:cNvSpPr/>
          <p:nvPr/>
        </p:nvSpPr>
        <p:spPr>
          <a:xfrm>
            <a:off x="3815916" y="3407044"/>
            <a:ext cx="3996444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Im Winter : 88% der Tage mit temporären Stromüberschüssen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" y="80628"/>
            <a:ext cx="9066585" cy="61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981" y="728700"/>
            <a:ext cx="90643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Die KWK wird in der Öffentlichkeit  von Staat und Verbänden  meist besser dargestellt als sie wirklich ist. Daher </a:t>
            </a:r>
            <a:r>
              <a:rPr lang="de-DE" b="1" u="sng" dirty="0" smtClean="0"/>
              <a:t>betitelte die FAZ ihrem Bericht </a:t>
            </a:r>
            <a:r>
              <a:rPr lang="de-DE" dirty="0" smtClean="0"/>
              <a:t>über die DPG Elektrizitätsstudie-Studie:                                                                                   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5505938" y="6526578"/>
            <a:ext cx="3557384" cy="253916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de-DE" sz="1050" b="1" dirty="0"/>
              <a:t>Quelle: FAZ vom 11.01.2011 Seite </a:t>
            </a:r>
            <a:r>
              <a:rPr lang="de-DE" sz="1050" b="1" dirty="0" smtClean="0"/>
              <a:t>T2</a:t>
            </a:r>
            <a:r>
              <a:rPr lang="de-DE" sz="1050" dirty="0" smtClean="0"/>
              <a:t>,    Bezug: siehe „Archiv“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3420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728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3333FF"/>
                </a:solidFill>
              </a:rPr>
              <a:t>2.</a:t>
            </a:r>
            <a:r>
              <a:rPr lang="de-DE" b="1" dirty="0" smtClean="0"/>
              <a:t> Import =162 [TWh]: </a:t>
            </a:r>
            <a:r>
              <a:rPr lang="de-DE" b="1" dirty="0" smtClean="0">
                <a:solidFill>
                  <a:srgbClr val="3333FF"/>
                </a:solidFill>
              </a:rPr>
              <a:t>ÜsF=1.00  (Brutto Deckung) 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324" y="944724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-36512" y="10106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/>
              <a:t>Tageswerte der temporären Stromüberschüsse</a:t>
            </a:r>
            <a:r>
              <a:rPr lang="de-DE" sz="1600" dirty="0" smtClean="0"/>
              <a:t>(Basis: </a:t>
            </a:r>
            <a:r>
              <a:rPr lang="de-DE" sz="1600" dirty="0" err="1" smtClean="0"/>
              <a:t>2h</a:t>
            </a:r>
            <a:r>
              <a:rPr lang="de-DE" sz="1600" dirty="0" smtClean="0"/>
              <a:t> Werte) 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83813" y="306896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rgbClr val="C00000"/>
                </a:solidFill>
              </a:rPr>
              <a:t>Zum Vergleich</a:t>
            </a:r>
            <a:r>
              <a:rPr lang="de-DE" b="1" dirty="0" smtClean="0">
                <a:solidFill>
                  <a:srgbClr val="C00000"/>
                </a:solidFill>
              </a:rPr>
              <a:t>: der Autarkie Fall (ÜsF=1.40</a:t>
            </a:r>
            <a:r>
              <a:rPr lang="de-DE" b="1" dirty="0" smtClean="0"/>
              <a:t>)</a:t>
            </a:r>
            <a:endParaRPr lang="de-D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3" y="1210152"/>
            <a:ext cx="4331909" cy="17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71" y="1227918"/>
            <a:ext cx="4542605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" y="3409324"/>
            <a:ext cx="4365275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56" y="3453462"/>
            <a:ext cx="4542602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211960" y="6592358"/>
            <a:ext cx="4572507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2.4 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 flipH="1">
            <a:off x="8851830" y="80628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59932" y="990890"/>
            <a:ext cx="5076565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de-DE" sz="1200" b="1" dirty="0" smtClean="0">
                <a:solidFill>
                  <a:srgbClr val="3333FF"/>
                </a:solidFill>
              </a:rPr>
              <a:t>Im Winter : immerhin noch 81% der Tage mit temporären Stromüberschüssen</a:t>
            </a:r>
            <a:endParaRPr lang="de-DE" sz="1200" b="1" dirty="0">
              <a:solidFill>
                <a:srgbClr val="3333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031940" y="5141447"/>
            <a:ext cx="3996444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Im Winter : 88% der Tage mit temporären Stromüberschüssen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4406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9" y="3933316"/>
            <a:ext cx="749851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838" y="116632"/>
            <a:ext cx="7220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3333FF"/>
                </a:solidFill>
              </a:rPr>
              <a:t>Fortsetzung: 2.</a:t>
            </a:r>
            <a:r>
              <a:rPr lang="de-DE" sz="1200" b="1" dirty="0" smtClean="0"/>
              <a:t> Import =162 [TWh]: </a:t>
            </a:r>
            <a:r>
              <a:rPr lang="de-DE" sz="1200" b="1" dirty="0" smtClean="0">
                <a:solidFill>
                  <a:srgbClr val="3333FF"/>
                </a:solidFill>
              </a:rPr>
              <a:t>ÜsF=1.00  (Brutto Deckung)                           [</a:t>
            </a:r>
            <a:r>
              <a:rPr lang="de-DE" sz="1200" b="1" dirty="0" smtClean="0"/>
              <a:t>Daten </a:t>
            </a:r>
            <a:r>
              <a:rPr lang="de-DE" sz="1200" b="1" dirty="0"/>
              <a:t>aus 2014 </a:t>
            </a:r>
            <a:r>
              <a:rPr lang="de-DE" sz="1200" b="1" dirty="0" smtClean="0"/>
              <a:t>AD]</a:t>
            </a:r>
            <a:r>
              <a:rPr lang="de-DE" sz="1200" b="1" dirty="0" smtClean="0">
                <a:solidFill>
                  <a:srgbClr val="3333FF"/>
                </a:solidFill>
              </a:rPr>
              <a:t>               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07504" y="3563704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smtClean="0">
                <a:solidFill>
                  <a:srgbClr val="C00000"/>
                </a:solidFill>
              </a:rPr>
              <a:t>Zum Vergleich</a:t>
            </a:r>
            <a:r>
              <a:rPr lang="de-DE" sz="1600" b="1" dirty="0" smtClean="0">
                <a:solidFill>
                  <a:srgbClr val="C00000"/>
                </a:solidFill>
              </a:rPr>
              <a:t>: der Autarkie Fall (ÜsF=1.40)</a:t>
            </a:r>
            <a:endParaRPr lang="de-DE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2716"/>
            <a:ext cx="749851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23928" y="6593416"/>
            <a:ext cx="4572507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2.4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655676" y="3193231"/>
            <a:ext cx="648072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3333FF"/>
                </a:solidFill>
              </a:rPr>
              <a:t>Fast </a:t>
            </a:r>
            <a:r>
              <a:rPr lang="de-DE" sz="1400" b="1" dirty="0">
                <a:solidFill>
                  <a:srgbClr val="3333FF"/>
                </a:solidFill>
              </a:rPr>
              <a:t>jeden Tag </a:t>
            </a:r>
            <a:r>
              <a:rPr lang="de-DE" sz="1400" b="1" dirty="0" smtClean="0">
                <a:solidFill>
                  <a:srgbClr val="3333FF"/>
                </a:solidFill>
              </a:rPr>
              <a:t>(99%) </a:t>
            </a:r>
            <a:r>
              <a:rPr lang="de-DE" sz="1400" b="1" dirty="0">
                <a:solidFill>
                  <a:srgbClr val="3333FF"/>
                </a:solidFill>
              </a:rPr>
              <a:t>temporäre Stromüberschüsse </a:t>
            </a:r>
            <a:r>
              <a:rPr lang="de-DE" sz="1400" b="1" dirty="0" smtClean="0">
                <a:solidFill>
                  <a:srgbClr val="3333FF"/>
                </a:solidFill>
              </a:rPr>
              <a:t>  </a:t>
            </a:r>
            <a:r>
              <a:rPr lang="de-DE" sz="1400" b="1" dirty="0">
                <a:solidFill>
                  <a:srgbClr val="3333FF"/>
                </a:solidFill>
              </a:rPr>
              <a:t>schon bei nur </a:t>
            </a:r>
            <a:r>
              <a:rPr lang="de-DE" sz="1400" b="1" dirty="0" err="1">
                <a:solidFill>
                  <a:srgbClr val="3333FF"/>
                </a:solidFill>
              </a:rPr>
              <a:t>BruttoDeckung</a:t>
            </a:r>
            <a:r>
              <a:rPr lang="de-DE" sz="1400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2" name="Rechteck 11"/>
          <p:cNvSpPr/>
          <p:nvPr/>
        </p:nvSpPr>
        <p:spPr>
          <a:xfrm>
            <a:off x="2267744" y="6261347"/>
            <a:ext cx="3870429" cy="307777"/>
          </a:xfrm>
          <a:prstGeom prst="rect">
            <a:avLst/>
          </a:prstGeom>
          <a:solidFill>
            <a:srgbClr val="CCFF99">
              <a:alpha val="48000"/>
            </a:srgbClr>
          </a:solidFill>
        </p:spPr>
        <p:txBody>
          <a:bodyPr wrap="square" lIns="36000" rIns="3600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100%: Im Sommer jeden </a:t>
            </a:r>
            <a:r>
              <a:rPr lang="de-DE" sz="1200" b="1" dirty="0">
                <a:solidFill>
                  <a:srgbClr val="C00000"/>
                </a:solidFill>
              </a:rPr>
              <a:t>Tag  temporäre </a:t>
            </a:r>
            <a:r>
              <a:rPr lang="de-DE" sz="1200" b="1" dirty="0" smtClean="0">
                <a:solidFill>
                  <a:srgbClr val="C00000"/>
                </a:solidFill>
              </a:rPr>
              <a:t>Stromüberschüsse</a:t>
            </a:r>
            <a:r>
              <a:rPr lang="de-DE" sz="1400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3" name="Ellipse 12"/>
          <p:cNvSpPr/>
          <p:nvPr/>
        </p:nvSpPr>
        <p:spPr>
          <a:xfrm flipH="1">
            <a:off x="8851830" y="80628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0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2706" y="2384884"/>
            <a:ext cx="8244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Feststellung:</a:t>
            </a:r>
          </a:p>
          <a:p>
            <a:r>
              <a:rPr lang="de-DE" u="sng" dirty="0" smtClean="0"/>
              <a:t>Im Winterhalbjahr</a:t>
            </a:r>
          </a:p>
          <a:p>
            <a:r>
              <a:rPr lang="de-DE" dirty="0"/>
              <a:t> </a:t>
            </a:r>
            <a:r>
              <a:rPr lang="de-DE" dirty="0" smtClean="0"/>
              <a:t>Im </a:t>
            </a:r>
            <a:r>
              <a:rPr lang="de-DE" b="1" dirty="0" smtClean="0">
                <a:solidFill>
                  <a:srgbClr val="C00000"/>
                </a:solidFill>
              </a:rPr>
              <a:t>Autarkiefall        </a:t>
            </a:r>
            <a:r>
              <a:rPr lang="de-DE" dirty="0" smtClean="0"/>
              <a:t>:  fast tägliche temporäre Stromüberschüsse</a:t>
            </a:r>
          </a:p>
          <a:p>
            <a:r>
              <a:rPr lang="de-DE" dirty="0"/>
              <a:t> </a:t>
            </a:r>
            <a:r>
              <a:rPr lang="de-DE" dirty="0" smtClean="0"/>
              <a:t>Bei </a:t>
            </a:r>
            <a:r>
              <a:rPr lang="de-DE" b="1" dirty="0" err="1" smtClean="0">
                <a:solidFill>
                  <a:srgbClr val="3333FF"/>
                </a:solidFill>
              </a:rPr>
              <a:t>BruttoDeckung</a:t>
            </a:r>
            <a:r>
              <a:rPr lang="de-DE" dirty="0" smtClean="0"/>
              <a:t> :  Deutlich weniger , aber erstaunlich häufige Stromüberschüsse</a:t>
            </a:r>
          </a:p>
          <a:p>
            <a:endParaRPr lang="de-DE" dirty="0" smtClean="0"/>
          </a:p>
          <a:p>
            <a:r>
              <a:rPr lang="de-DE" u="sng" dirty="0"/>
              <a:t>Im </a:t>
            </a:r>
            <a:r>
              <a:rPr lang="de-DE" u="sng" dirty="0" smtClean="0"/>
              <a:t>Sommerhalbjahr</a:t>
            </a:r>
            <a:endParaRPr lang="de-DE" u="sng" dirty="0"/>
          </a:p>
          <a:p>
            <a:r>
              <a:rPr lang="de-DE" dirty="0" smtClean="0"/>
              <a:t>                 </a:t>
            </a:r>
            <a:r>
              <a:rPr lang="de-DE" sz="2000" b="1" dirty="0" smtClean="0">
                <a:solidFill>
                  <a:srgbClr val="3333FF"/>
                </a:solidFill>
              </a:rPr>
              <a:t>Fast jeden Tag  temporäre Stromüberschüsse </a:t>
            </a:r>
            <a:br>
              <a:rPr lang="de-DE" sz="2000" b="1" dirty="0" smtClean="0">
                <a:solidFill>
                  <a:srgbClr val="3333FF"/>
                </a:solidFill>
              </a:rPr>
            </a:br>
            <a:r>
              <a:rPr lang="de-DE" sz="2000" b="1" dirty="0" smtClean="0">
                <a:solidFill>
                  <a:srgbClr val="3333FF"/>
                </a:solidFill>
              </a:rPr>
              <a:t>                                               schon bei nur </a:t>
            </a:r>
            <a:r>
              <a:rPr lang="de-DE" sz="2000" b="1" dirty="0" err="1" smtClean="0">
                <a:solidFill>
                  <a:srgbClr val="3333FF"/>
                </a:solidFill>
              </a:rPr>
              <a:t>BruttoDeckung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254" y="4977172"/>
            <a:ext cx="7884876" cy="169277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Folgerung</a:t>
            </a:r>
            <a:r>
              <a:rPr lang="de-DE" sz="2000" b="1" dirty="0" smtClean="0"/>
              <a:t>:</a:t>
            </a:r>
          </a:p>
          <a:p>
            <a:r>
              <a:rPr lang="de-DE" sz="2000" b="1" dirty="0" smtClean="0"/>
              <a:t> - WP großzügig auslegen</a:t>
            </a:r>
            <a:r>
              <a:rPr lang="de-DE" sz="2000" dirty="0" smtClean="0"/>
              <a:t>, damit flexibler Betrieb möglich wird .</a:t>
            </a:r>
          </a:p>
          <a:p>
            <a:r>
              <a:rPr lang="de-DE" sz="2000" dirty="0" smtClean="0"/>
              <a:t>-  Preiswerten </a:t>
            </a:r>
            <a:r>
              <a:rPr lang="de-DE" sz="2000" b="1" dirty="0" smtClean="0">
                <a:solidFill>
                  <a:srgbClr val="3333FF"/>
                </a:solidFill>
              </a:rPr>
              <a:t>NT -Wärmespeicher </a:t>
            </a:r>
            <a:r>
              <a:rPr lang="de-DE" sz="2000" dirty="0" smtClean="0"/>
              <a:t>(z.B. </a:t>
            </a:r>
            <a:r>
              <a:rPr lang="de-DE" sz="2000" b="1" dirty="0" smtClean="0"/>
              <a:t>Gebäudehülle</a:t>
            </a:r>
            <a:r>
              <a:rPr lang="de-DE" sz="2000" dirty="0" smtClean="0"/>
              <a:t>)  nutzen  </a:t>
            </a:r>
          </a:p>
          <a:p>
            <a:r>
              <a:rPr lang="de-DE" sz="2000" dirty="0" smtClean="0"/>
              <a:t>- Abwägung:  Heißwasserspeicher vs. {</a:t>
            </a:r>
            <a:r>
              <a:rPr lang="de-DE" sz="2000" b="1" dirty="0" smtClean="0">
                <a:solidFill>
                  <a:srgbClr val="FF0000"/>
                </a:solidFill>
              </a:rPr>
              <a:t>Stromspeicher</a:t>
            </a: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3333FF"/>
                </a:solidFill>
              </a:rPr>
              <a:t>+ „sowieso“ –WP } </a:t>
            </a:r>
          </a:p>
          <a:p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3" y="872716"/>
            <a:ext cx="6480000" cy="13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32946" y="232118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Vergleich der Auslegungsfälle</a:t>
            </a:r>
            <a:endParaRPr lang="de-DE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5472100" y="1664804"/>
            <a:ext cx="1553343" cy="506409"/>
          </a:xfrm>
          <a:prstGeom prst="roundRect">
            <a:avLst/>
          </a:prstGeom>
          <a:solidFill>
            <a:schemeClr val="accent6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9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9042" y="980728"/>
            <a:ext cx="8057374" cy="1923604"/>
            <a:chOff x="259042" y="1268760"/>
            <a:chExt cx="8057374" cy="1923604"/>
          </a:xfrm>
        </p:grpSpPr>
        <p:sp>
          <p:nvSpPr>
            <p:cNvPr id="5" name="Textfeld 4"/>
            <p:cNvSpPr txBox="1"/>
            <p:nvPr/>
          </p:nvSpPr>
          <p:spPr>
            <a:xfrm>
              <a:off x="259042" y="1268760"/>
              <a:ext cx="8057374" cy="192360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Bei derzeitiger Technologie ist die WP als </a:t>
              </a:r>
              <a:r>
                <a:rPr lang="de-DE" b="1" u="sng" dirty="0" smtClean="0"/>
                <a:t>verantwortlicher Wärmeerzeuger </a:t>
              </a:r>
              <a:r>
                <a:rPr lang="de-DE" b="1" dirty="0" smtClean="0"/>
                <a:t/>
              </a:r>
              <a:br>
                <a:rPr lang="de-DE" b="1" dirty="0" smtClean="0"/>
              </a:br>
              <a:r>
                <a:rPr lang="de-DE" b="1" dirty="0" smtClean="0"/>
                <a:t>                  deutlich besser aufgestellt als die KWK,  da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dirty="0" smtClean="0"/>
                <a:t>     bei Inanspruchnahme von </a:t>
              </a:r>
              <a:r>
                <a:rPr lang="de-DE" b="1" u="sng" dirty="0" smtClean="0">
                  <a:solidFill>
                    <a:srgbClr val="FF0000"/>
                  </a:solidFill>
                </a:rPr>
                <a:t>Speichergas</a:t>
              </a:r>
              <a:r>
                <a:rPr lang="de-DE" b="1" dirty="0" smtClean="0"/>
                <a:t> </a:t>
              </a:r>
              <a:br>
                <a:rPr lang="de-DE" b="1" dirty="0" smtClean="0"/>
              </a:br>
              <a:r>
                <a:rPr lang="de-DE" b="1" dirty="0" smtClean="0"/>
                <a:t>                   die </a:t>
              </a:r>
              <a:r>
                <a:rPr lang="de-DE" b="1" dirty="0" smtClean="0">
                  <a:solidFill>
                    <a:srgbClr val="C00000"/>
                  </a:solidFill>
                </a:rPr>
                <a:t>WP bei Einsatz eines </a:t>
              </a:r>
              <a:r>
                <a:rPr lang="de-DE" b="1" u="sng" dirty="0" smtClean="0">
                  <a:solidFill>
                    <a:srgbClr val="C00000"/>
                  </a:solidFill>
                </a:rPr>
                <a:t>GuD</a:t>
              </a:r>
              <a:r>
                <a:rPr lang="de-DE" b="1" dirty="0" smtClean="0">
                  <a:solidFill>
                    <a:srgbClr val="C00000"/>
                  </a:solidFill>
                </a:rPr>
                <a:t> effizienter </a:t>
              </a:r>
              <a:r>
                <a:rPr lang="de-DE" b="1" dirty="0" smtClean="0"/>
                <a:t>arbeitet als KWK-Anlagen.</a:t>
              </a:r>
            </a:p>
            <a:p>
              <a:r>
                <a:rPr lang="de-DE" sz="1100" b="1" dirty="0" smtClean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dirty="0" smtClean="0"/>
                <a:t>     bei </a:t>
              </a:r>
              <a:r>
                <a:rPr lang="de-DE" b="1" u="sng" dirty="0" smtClean="0">
                  <a:solidFill>
                    <a:srgbClr val="008000"/>
                  </a:solidFill>
                </a:rPr>
                <a:t>direkter RE  </a:t>
              </a:r>
              <a:r>
                <a:rPr lang="de-DE" b="1" dirty="0" smtClean="0"/>
                <a:t>die WP die </a:t>
              </a:r>
              <a:br>
                <a:rPr lang="de-DE" b="1" dirty="0" smtClean="0"/>
              </a:br>
              <a:r>
                <a:rPr lang="de-DE" b="1" dirty="0" smtClean="0"/>
                <a:t>                          </a:t>
              </a:r>
              <a:r>
                <a:rPr lang="de-DE" b="1" dirty="0" smtClean="0">
                  <a:solidFill>
                    <a:srgbClr val="008000"/>
                  </a:solidFill>
                </a:rPr>
                <a:t>Verfügbarkeit des Stromangebotes  </a:t>
              </a:r>
              <a:r>
                <a:rPr lang="de-DE" b="1" dirty="0" smtClean="0"/>
                <a:t>flexibel ausnutzen kann.</a:t>
              </a:r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23528" y="1814413"/>
              <a:ext cx="468052" cy="46166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</a:rPr>
                <a:t>A: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3528" y="2456892"/>
              <a:ext cx="468052" cy="46166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008000"/>
                  </a:solidFill>
                </a:rPr>
                <a:t>B:</a:t>
              </a:r>
              <a:endParaRPr lang="de-DE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91505" y="3201859"/>
            <a:ext cx="880898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Bein Inanspruchnahme von </a:t>
            </a:r>
            <a:r>
              <a:rPr lang="de-DE" u="sng" dirty="0" smtClean="0">
                <a:solidFill>
                  <a:srgbClr val="FF0000"/>
                </a:solidFill>
              </a:rPr>
              <a:t>Speichergas </a:t>
            </a:r>
            <a:r>
              <a:rPr lang="de-DE" dirty="0" smtClean="0"/>
              <a:t> durch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bloße Gasturbinen </a:t>
            </a:r>
            <a:r>
              <a:rPr lang="de-DE" dirty="0" smtClean="0"/>
              <a:t>bleibt</a:t>
            </a:r>
          </a:p>
          <a:p>
            <a:r>
              <a:rPr lang="de-DE" dirty="0" smtClean="0"/>
              <a:t>                                eine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zusätzliche Wärmenutzung </a:t>
            </a:r>
            <a:r>
              <a:rPr lang="de-DE" dirty="0"/>
              <a:t>hilfreich</a:t>
            </a:r>
            <a:r>
              <a:rPr lang="de-DE" b="1" u="sng" dirty="0" smtClean="0"/>
              <a:t> </a:t>
            </a:r>
            <a:br>
              <a:rPr lang="de-DE" b="1" u="sng" dirty="0" smtClean="0"/>
            </a:br>
            <a:r>
              <a:rPr lang="de-DE" b="1" dirty="0" smtClean="0"/>
              <a:t>            </a:t>
            </a:r>
            <a:r>
              <a:rPr lang="de-DE" sz="1600" dirty="0" smtClean="0"/>
              <a:t>(bei Fernwärme mit Groß-WP als verantwortlichem Wärmeerzeuger und zentraler Speicherung)</a:t>
            </a:r>
          </a:p>
          <a:p>
            <a:endParaRPr lang="de-DE" dirty="0" smtClean="0"/>
          </a:p>
          <a:p>
            <a:r>
              <a:rPr lang="de-DE" dirty="0" smtClean="0"/>
              <a:t> KWK als </a:t>
            </a:r>
            <a:r>
              <a:rPr lang="de-DE" b="1" u="sng" dirty="0"/>
              <a:t>verantwortlicher Wärmeerzeuger </a:t>
            </a:r>
            <a:r>
              <a:rPr lang="de-DE" dirty="0" smtClean="0"/>
              <a:t> sollte  </a:t>
            </a:r>
          </a:p>
          <a:p>
            <a:r>
              <a:rPr lang="de-DE" dirty="0"/>
              <a:t> </a:t>
            </a:r>
            <a:r>
              <a:rPr lang="de-DE" dirty="0" smtClean="0"/>
              <a:t>            wg. der häufigen „must </a:t>
            </a:r>
            <a:r>
              <a:rPr lang="de-DE" dirty="0" err="1" smtClean="0"/>
              <a:t>run</a:t>
            </a:r>
            <a:r>
              <a:rPr lang="de-DE" dirty="0" smtClean="0"/>
              <a:t>“ Situationen  auf Sonderfälle beschränkt bleiben.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8984" y="51931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</a:t>
            </a:r>
            <a:r>
              <a:rPr lang="de-DE" u="sng" dirty="0" smtClean="0"/>
              <a:t>Verbesserung der Situation der KWK erforderte: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Verfügbarkeit </a:t>
            </a:r>
            <a:r>
              <a:rPr lang="de-DE" b="1" dirty="0" smtClean="0">
                <a:solidFill>
                  <a:srgbClr val="3333FF"/>
                </a:solidFill>
              </a:rPr>
              <a:t>wirklich großer  </a:t>
            </a:r>
            <a:r>
              <a:rPr lang="de-DE" dirty="0" smtClean="0"/>
              <a:t>Wärmespeicher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 </a:t>
            </a:r>
            <a:r>
              <a:rPr lang="de-DE" dirty="0" smtClean="0">
                <a:solidFill>
                  <a:srgbClr val="3333FF"/>
                </a:solidFill>
              </a:rPr>
              <a:t>Überdimensionierung des Wärmeerzeugers </a:t>
            </a:r>
            <a:r>
              <a:rPr lang="de-DE" dirty="0" smtClean="0"/>
              <a:t>zur kurzzeitigen Befüllung der Wärmespeicher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426651"/>
            <a:ext cx="26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Zusammenfassung:</a:t>
            </a:r>
            <a:endParaRPr lang="de-DE" b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259042" y="3327375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3068" y="4622244"/>
            <a:ext cx="298512" cy="31892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rgbClr val="008000"/>
                </a:solidFill>
              </a:rPr>
              <a:t>B:</a:t>
            </a:r>
            <a:endParaRPr lang="de-DE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55776" y="2240868"/>
            <a:ext cx="4201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/>
              <a:t> </a:t>
            </a:r>
            <a:r>
              <a:rPr lang="de-DE" altLang="de-DE" sz="2000" b="1" dirty="0"/>
              <a:t>4. Folgerungen für die Energiewende 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3734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3419708"/>
            <a:ext cx="54726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Quintessenz</a:t>
            </a:r>
            <a:r>
              <a:rPr lang="de-DE" sz="2000" b="1" dirty="0" smtClean="0"/>
              <a:t>:</a:t>
            </a:r>
            <a:r>
              <a:rPr lang="de-DE" b="1" dirty="0" smtClean="0"/>
              <a:t> </a:t>
            </a:r>
            <a:r>
              <a:rPr lang="de-DE" dirty="0" smtClean="0"/>
              <a:t>  Was folgt daraus für die Gegenwart ?</a:t>
            </a:r>
            <a:r>
              <a:rPr lang="de-DE" u="sng" dirty="0" smtClean="0"/>
              <a:t> 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15516" y="3906922"/>
            <a:ext cx="8676964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einseitige und  </a:t>
            </a:r>
            <a:r>
              <a:rPr lang="de-DE" sz="2400" dirty="0" smtClean="0">
                <a:solidFill>
                  <a:srgbClr val="C00000"/>
                </a:solidFill>
              </a:rPr>
              <a:t>massive Benachteiligung der WP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durch die Steuern und Abgaben auf den Stromeinsatz </a:t>
            </a:r>
          </a:p>
          <a:p>
            <a:r>
              <a:rPr lang="de-DE" sz="2400" dirty="0" smtClean="0"/>
              <a:t>                                                        muss unverzüglich </a:t>
            </a:r>
            <a:r>
              <a:rPr lang="de-DE" sz="2400" b="1" dirty="0" smtClean="0">
                <a:solidFill>
                  <a:srgbClr val="C00000"/>
                </a:solidFill>
              </a:rPr>
              <a:t>beendet werden</a:t>
            </a:r>
            <a:r>
              <a:rPr lang="de-DE" sz="2400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Ohne künstliche Wettbewerbsverzerrung wird die WP es vermutlich alleine schaffen ! (?)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5899919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Ausfühliche</a:t>
            </a:r>
            <a:r>
              <a:rPr lang="de-DE" sz="1400" dirty="0" smtClean="0"/>
              <a:t> Darstellung:</a:t>
            </a:r>
          </a:p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Luther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G.: 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„Anforderungen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 einen Wärmepumpentarif zur Überwindung  diskriminierender Steuern und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Abgaben 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optimierten Heizen"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Manuskript 2011.05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)  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veröffentlicht in 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HLH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Band 62 (2011), Heft 9, p.75 ff.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Themenseite „Thermodynamisch optimiertes Heizen“: </a:t>
            </a:r>
            <a:r>
              <a:rPr lang="de-DE" sz="1000" u="sng" dirty="0" smtClean="0">
                <a:latin typeface="Arial" pitchFamily="34" charset="0"/>
                <a:cs typeface="Arial" pitchFamily="34" charset="0"/>
                <a:hlinkClick r:id="rId4"/>
              </a:rPr>
              <a:t>www.uni-saarland.de/fak7/fze/ThOptHeizen.htm</a:t>
            </a:r>
            <a:r>
              <a:rPr lang="de-DE" sz="10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334975"/>
            <a:ext cx="882098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Es gilt:  </a:t>
            </a:r>
          </a:p>
          <a:p>
            <a:r>
              <a:rPr lang="de-DE" dirty="0" smtClean="0"/>
              <a:t>(1) Strom und Wärme lässt sich aus Gas in der Regel </a:t>
            </a:r>
            <a:r>
              <a:rPr lang="de-DE" sz="2000" b="1" u="sng" dirty="0" smtClean="0"/>
              <a:t>am effektivsten </a:t>
            </a:r>
            <a:r>
              <a:rPr lang="de-DE" dirty="0" smtClean="0"/>
              <a:t>produzieren mit:</a:t>
            </a:r>
          </a:p>
          <a:p>
            <a:r>
              <a:rPr lang="de-DE" sz="2400" b="1" dirty="0" smtClean="0"/>
              <a:t>                                             </a:t>
            </a:r>
            <a:r>
              <a:rPr lang="de-DE" b="1" dirty="0" smtClean="0"/>
              <a:t>{GuD +Wärmepumpe}</a:t>
            </a:r>
            <a:endParaRPr lang="de-DE" sz="2400" b="1" dirty="0" smtClean="0"/>
          </a:p>
          <a:p>
            <a:r>
              <a:rPr lang="de-DE" sz="1400" b="1" dirty="0" smtClean="0"/>
              <a:t>  </a:t>
            </a:r>
          </a:p>
          <a:p>
            <a:r>
              <a:rPr lang="de-DE" dirty="0" smtClean="0"/>
              <a:t>(2) Für die </a:t>
            </a:r>
            <a:r>
              <a:rPr lang="de-DE" u="sng" dirty="0" smtClean="0"/>
              <a:t>Primärenergiequelle Elektrizität  aus RE  </a:t>
            </a:r>
            <a:r>
              <a:rPr lang="de-DE" dirty="0" smtClean="0"/>
              <a:t>ist </a:t>
            </a:r>
            <a:br>
              <a:rPr lang="de-DE" dirty="0" smtClean="0"/>
            </a:br>
            <a:r>
              <a:rPr lang="de-DE" dirty="0" smtClean="0"/>
              <a:t>         die elektrische </a:t>
            </a:r>
            <a:r>
              <a:rPr lang="de-DE" b="1" dirty="0" smtClean="0"/>
              <a:t>Wärmepumpe</a:t>
            </a:r>
            <a:r>
              <a:rPr lang="de-DE" dirty="0" smtClean="0"/>
              <a:t> ein  </a:t>
            </a:r>
            <a:r>
              <a:rPr lang="de-DE" sz="2000" b="1" dirty="0" smtClean="0">
                <a:solidFill>
                  <a:srgbClr val="C00000"/>
                </a:solidFill>
              </a:rPr>
              <a:t>flexibler  und passender  Verbraucher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                      und ein </a:t>
            </a:r>
            <a:r>
              <a:rPr lang="de-DE" b="1" dirty="0" smtClean="0"/>
              <a:t>GUD</a:t>
            </a:r>
            <a:r>
              <a:rPr lang="de-DE" dirty="0" smtClean="0"/>
              <a:t> der effektivste Ausspeicherer  für den Langzeit - Gasspeicher</a:t>
            </a:r>
            <a:r>
              <a:rPr lang="de-DE" sz="1400" dirty="0" smtClean="0"/>
              <a:t>. </a:t>
            </a:r>
          </a:p>
          <a:p>
            <a:endParaRPr lang="de-DE" sz="1400" dirty="0" smtClean="0"/>
          </a:p>
          <a:p>
            <a:r>
              <a:rPr lang="de-DE" sz="1400" dirty="0" smtClean="0"/>
              <a:t>(3)  Für </a:t>
            </a:r>
            <a:r>
              <a:rPr lang="de-DE" sz="1400" b="1" dirty="0" smtClean="0"/>
              <a:t>Leistungsspitzen beim Back </a:t>
            </a:r>
            <a:r>
              <a:rPr lang="de-DE" sz="1400" b="1" dirty="0" err="1" smtClean="0"/>
              <a:t>up</a:t>
            </a:r>
            <a:r>
              <a:rPr lang="de-DE" sz="1400" b="1" dirty="0" smtClean="0"/>
              <a:t>  </a:t>
            </a:r>
            <a:r>
              <a:rPr lang="de-DE" sz="1400" dirty="0" smtClean="0"/>
              <a:t>können einfache </a:t>
            </a:r>
            <a:r>
              <a:rPr lang="de-DE" sz="1400" b="1" dirty="0" smtClean="0"/>
              <a:t>Gasturbinen</a:t>
            </a:r>
            <a:r>
              <a:rPr lang="de-DE" sz="1400" dirty="0" smtClean="0"/>
              <a:t> vorgehalten werden,    die dann auch mit </a:t>
            </a:r>
            <a:br>
              <a:rPr lang="de-DE" sz="1400" dirty="0" smtClean="0"/>
            </a:br>
            <a:r>
              <a:rPr lang="de-DE" sz="1400" dirty="0" smtClean="0"/>
              <a:t>                                </a:t>
            </a:r>
            <a:r>
              <a:rPr lang="de-DE" sz="1400" dirty="0" err="1" smtClean="0"/>
              <a:t>Abwärmenutzen</a:t>
            </a:r>
            <a:r>
              <a:rPr lang="de-DE" sz="1400" dirty="0" smtClean="0"/>
              <a:t>  betrieben werden sollten,</a:t>
            </a:r>
            <a:br>
              <a:rPr lang="de-DE" sz="1400" dirty="0" smtClean="0"/>
            </a:br>
            <a:r>
              <a:rPr lang="de-DE" sz="1400" dirty="0" smtClean="0"/>
              <a:t>                                                        aber nur als zusätzliche und </a:t>
            </a:r>
            <a:r>
              <a:rPr lang="de-DE" sz="1600" b="1" dirty="0" smtClean="0"/>
              <a:t>nicht als verantwortliche  ("must </a:t>
            </a:r>
            <a:r>
              <a:rPr lang="de-DE" sz="1600" b="1" dirty="0" err="1" smtClean="0"/>
              <a:t>run</a:t>
            </a:r>
            <a:r>
              <a:rPr lang="de-DE" sz="1600" b="1" dirty="0" smtClean="0"/>
              <a:t>") </a:t>
            </a:r>
            <a:r>
              <a:rPr lang="de-DE" sz="1400" dirty="0" smtClean="0"/>
              <a:t>Wärmequelle.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4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3194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347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8780"/>
            <a:ext cx="78128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Textfeld 2"/>
          <p:cNvSpPr txBox="1">
            <a:spLocks noChangeArrowheads="1"/>
          </p:cNvSpPr>
          <p:nvPr/>
        </p:nvSpPr>
        <p:spPr bwMode="auto">
          <a:xfrm>
            <a:off x="179512" y="950814"/>
            <a:ext cx="825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u="sng" dirty="0"/>
              <a:t>-2. Sondervertragskunden (</a:t>
            </a:r>
            <a:r>
              <a:rPr lang="de-DE" sz="1800" b="1" u="sng" dirty="0"/>
              <a:t>Speicherheizung, </a:t>
            </a:r>
            <a:r>
              <a:rPr lang="de-DE" sz="2400" b="1" u="sng" dirty="0">
                <a:solidFill>
                  <a:srgbClr val="FF0000"/>
                </a:solidFill>
              </a:rPr>
              <a:t>Wärmepumpe</a:t>
            </a:r>
            <a:r>
              <a:rPr lang="de-DE" sz="2400" b="1" u="sng" dirty="0"/>
              <a:t>)</a:t>
            </a:r>
          </a:p>
        </p:txBody>
      </p:sp>
      <p:sp>
        <p:nvSpPr>
          <p:cNvPr id="22533" name="Textfeld 7"/>
          <p:cNvSpPr txBox="1">
            <a:spLocks noChangeArrowheads="1"/>
          </p:cNvSpPr>
          <p:nvPr/>
        </p:nvSpPr>
        <p:spPr bwMode="auto">
          <a:xfrm>
            <a:off x="358775" y="6104909"/>
            <a:ext cx="6553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 dirty="0"/>
              <a:t>EEG + </a:t>
            </a:r>
            <a:r>
              <a:rPr lang="de-DE" sz="1400" dirty="0"/>
              <a:t>KWKG</a:t>
            </a:r>
            <a:r>
              <a:rPr lang="de-DE" sz="1400" b="1" dirty="0"/>
              <a:t> + </a:t>
            </a:r>
            <a:r>
              <a:rPr lang="de-DE" sz="1400" b="1" dirty="0" err="1"/>
              <a:t>StromSt</a:t>
            </a:r>
            <a:r>
              <a:rPr lang="de-DE" sz="1400" dirty="0"/>
              <a:t> </a:t>
            </a:r>
            <a:r>
              <a:rPr lang="de-DE" sz="1400" dirty="0" smtClean="0"/>
              <a:t> +3 Umlagen=  </a:t>
            </a:r>
            <a:r>
              <a:rPr lang="de-DE" b="1" dirty="0" smtClean="0">
                <a:solidFill>
                  <a:schemeClr val="accent2"/>
                </a:solidFill>
              </a:rPr>
              <a:t>8.767</a:t>
            </a:r>
            <a:r>
              <a:rPr lang="de-DE" dirty="0" smtClean="0"/>
              <a:t>   </a:t>
            </a:r>
            <a:r>
              <a:rPr lang="de-DE" sz="1800" dirty="0" smtClean="0"/>
              <a:t>          </a:t>
            </a:r>
            <a:r>
              <a:rPr lang="de-DE" sz="1800" dirty="0"/>
              <a:t>[</a:t>
            </a:r>
            <a:r>
              <a:rPr lang="de-DE" sz="1800" dirty="0" err="1"/>
              <a:t>ct</a:t>
            </a:r>
            <a:r>
              <a:rPr lang="de-DE" sz="1800" dirty="0"/>
              <a:t>/kWh] (ohne MWST.)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6.24 </a:t>
            </a:r>
            <a:r>
              <a:rPr lang="de-DE" sz="1400" dirty="0"/>
              <a:t>+  </a:t>
            </a:r>
            <a:r>
              <a:rPr lang="de-DE" sz="1400" dirty="0" smtClean="0"/>
              <a:t>0.126   </a:t>
            </a:r>
            <a:r>
              <a:rPr lang="de-DE" sz="1400" dirty="0"/>
              <a:t>+  </a:t>
            </a:r>
            <a:r>
              <a:rPr lang="de-DE" sz="1400" dirty="0" smtClean="0"/>
              <a:t>2.05 +(0.092+0,25+0,009)</a:t>
            </a:r>
            <a:endParaRPr lang="de-DE" sz="1400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31840" y="4473116"/>
            <a:ext cx="713657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/>
              <a:t>0.225</a:t>
            </a:r>
            <a:endParaRPr lang="de-DE" b="1" dirty="0"/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683568" y="0"/>
            <a:ext cx="748883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b="1" dirty="0"/>
              <a:t>Staatliche Belastung der Elektrizität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3" y="620688"/>
            <a:ext cx="18362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Stand 2013.1106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5"/>
          <p:cNvGrpSpPr/>
          <p:nvPr/>
        </p:nvGrpSpPr>
        <p:grpSpPr>
          <a:xfrm>
            <a:off x="3061419" y="2291990"/>
            <a:ext cx="863599" cy="4125342"/>
            <a:chOff x="3061419" y="2291990"/>
            <a:chExt cx="863599" cy="4125342"/>
          </a:xfrm>
        </p:grpSpPr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3095836" y="5894112"/>
              <a:ext cx="829073" cy="52322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2"/>
                  </a:solidFill>
                </a:rPr>
                <a:t>8.77</a:t>
              </a:r>
              <a:endParaRPr lang="de-DE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061419" y="2291990"/>
              <a:ext cx="863599" cy="1821086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4572000" y="6664714"/>
            <a:ext cx="4392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200" dirty="0"/>
              <a:t>Speicher: </a:t>
            </a:r>
            <a:r>
              <a:rPr lang="de-DE" sz="1200" dirty="0" smtClean="0"/>
              <a:t>StaatlicheBelastung-Elektrizitaet_2014.xls !SB2014:Tabelle2</a:t>
            </a:r>
            <a:endParaRPr lang="de-DE" sz="1200" dirty="0"/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214782" y="4149080"/>
            <a:ext cx="3745161" cy="288032"/>
            <a:chOff x="251520" y="3356992"/>
            <a:chExt cx="3312368" cy="288032"/>
          </a:xfrm>
        </p:grpSpPr>
        <p:sp>
          <p:nvSpPr>
            <p:cNvPr id="5" name="Rechteck 4"/>
            <p:cNvSpPr/>
            <p:nvPr/>
          </p:nvSpPr>
          <p:spPr>
            <a:xfrm>
              <a:off x="2735961" y="3356992"/>
              <a:ext cx="827927" cy="288032"/>
            </a:xfrm>
            <a:prstGeom prst="rect">
              <a:avLst/>
            </a:prstGeom>
            <a:noFill/>
            <a:ln w="508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251520" y="3573016"/>
              <a:ext cx="2484441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07950" y="728663"/>
            <a:ext cx="89281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u="sng"/>
              <a:t>Es werden oft zugunsten der KWK:</a:t>
            </a:r>
            <a:r>
              <a:rPr lang="de-DE" altLang="de-DE" sz="1400"/>
              <a:t> </a:t>
            </a:r>
          </a:p>
          <a:p>
            <a:pPr eaLnBrk="1" hangingPunct="1"/>
            <a:r>
              <a:rPr lang="de-DE" altLang="de-DE" sz="800"/>
              <a:t>  </a:t>
            </a:r>
          </a:p>
          <a:p>
            <a:pPr eaLnBrk="1" hangingPunct="1"/>
            <a:r>
              <a:rPr lang="de-DE" altLang="de-DE" sz="2000"/>
              <a:t>U1:  die brutalen Fehler des </a:t>
            </a:r>
            <a:r>
              <a:rPr lang="de-DE" altLang="de-DE" sz="2000" b="1" u="sng">
                <a:solidFill>
                  <a:srgbClr val="990099"/>
                </a:solidFill>
              </a:rPr>
              <a:t>KWK-Mythos</a:t>
            </a:r>
            <a:r>
              <a:rPr lang="de-DE" altLang="de-DE" sz="2000"/>
              <a:t> gemacht: </a:t>
            </a:r>
            <a:br>
              <a:rPr lang="de-DE" altLang="de-DE" sz="2000"/>
            </a:br>
            <a:r>
              <a:rPr lang="de-DE" altLang="de-DE" sz="1400"/>
              <a:t>             (</a:t>
            </a:r>
            <a:r>
              <a:rPr lang="de-DE" altLang="de-DE" sz="1400" b="1">
                <a:solidFill>
                  <a:srgbClr val="990099"/>
                </a:solidFill>
              </a:rPr>
              <a:t>nur „Brennstoffausnutzung“</a:t>
            </a:r>
            <a:r>
              <a:rPr lang="de-DE" altLang="de-DE" sz="1400"/>
              <a:t> bewertet;       Vergleich „</a:t>
            </a:r>
            <a:r>
              <a:rPr lang="de-DE" altLang="de-DE" sz="1400" b="1">
                <a:solidFill>
                  <a:srgbClr val="990099"/>
                </a:solidFill>
              </a:rPr>
              <a:t>alter KoKW</a:t>
            </a:r>
            <a:r>
              <a:rPr lang="de-DE" altLang="de-DE" sz="1400"/>
              <a:t>“  mit „</a:t>
            </a:r>
            <a:r>
              <a:rPr lang="de-DE" altLang="de-DE" sz="1400" b="1">
                <a:solidFill>
                  <a:srgbClr val="00CC66"/>
                </a:solidFill>
              </a:rPr>
              <a:t>neuer Erdgas-KWK</a:t>
            </a:r>
            <a:r>
              <a:rPr lang="de-DE" altLang="de-DE" sz="1400"/>
              <a:t>“ ,</a:t>
            </a:r>
            <a:br>
              <a:rPr lang="de-DE" altLang="de-DE" sz="1400"/>
            </a:br>
            <a:r>
              <a:rPr lang="de-DE" altLang="de-DE" sz="1400"/>
              <a:t>                „</a:t>
            </a:r>
            <a:r>
              <a:rPr lang="de-DE" altLang="de-DE" sz="1400">
                <a:solidFill>
                  <a:srgbClr val="990099"/>
                </a:solidFill>
              </a:rPr>
              <a:t>reine Abwärmenutzung“ </a:t>
            </a:r>
            <a:r>
              <a:rPr lang="de-DE" altLang="de-DE" sz="1400"/>
              <a:t>ohne Wirkungsgradeinbuße )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U2 :  Beitrag  des </a:t>
            </a:r>
            <a:r>
              <a:rPr lang="de-DE" altLang="de-DE" sz="2000" b="1">
                <a:solidFill>
                  <a:srgbClr val="FF3300"/>
                </a:solidFill>
              </a:rPr>
              <a:t>Spitzenkessels</a:t>
            </a:r>
            <a:r>
              <a:rPr lang="de-DE" altLang="de-DE" sz="2000"/>
              <a:t> ausgeklammert,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U3 :  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nur die Stromerzeugung im „</a:t>
            </a:r>
            <a:r>
              <a:rPr lang="de-DE" altLang="de-DE" sz="2000" b="1">
                <a:solidFill>
                  <a:srgbClr val="FF3300"/>
                </a:solidFill>
                <a:cs typeface="Times New Roman" pitchFamily="18" charset="0"/>
              </a:rPr>
              <a:t>KWK- Betrieb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“ betrachtet („Paradefall“),</a:t>
            </a:r>
          </a:p>
          <a:p>
            <a:pPr eaLnBrk="1" hangingPunct="1"/>
            <a:endParaRPr lang="de-DE" altLang="de-DE" sz="200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U4:  Unrealistische (</a:t>
            </a:r>
            <a:r>
              <a:rPr lang="de-DE" altLang="de-DE" sz="2000" b="1">
                <a:solidFill>
                  <a:srgbClr val="0033CC"/>
                </a:solidFill>
                <a:cs typeface="Times New Roman" pitchFamily="18" charset="0"/>
              </a:rPr>
              <a:t>manipulierte) Vergleichswerte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der getrennten Erzeugung</a:t>
            </a:r>
            <a:b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                              benutzt    </a:t>
            </a:r>
            <a:r>
              <a:rPr lang="de-DE" altLang="de-DE" sz="1400">
                <a:solidFill>
                  <a:srgbClr val="000000"/>
                </a:solidFill>
                <a:cs typeface="Times New Roman" pitchFamily="18" charset="0"/>
              </a:rPr>
              <a:t>(sogar  gesetzlich vorgeschrieben wg.   EU 2007/74/EG )</a:t>
            </a:r>
            <a:r>
              <a:rPr lang="de-DE" altLang="de-DE" sz="2000"/>
              <a:t> 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U5: Bei WP Strombezug aus dem </a:t>
            </a:r>
            <a:r>
              <a:rPr lang="de-DE" altLang="de-DE" sz="2000" b="1">
                <a:solidFill>
                  <a:srgbClr val="009900"/>
                </a:solidFill>
              </a:rPr>
              <a:t>deutschen Strommix</a:t>
            </a:r>
            <a:r>
              <a:rPr lang="de-DE" altLang="de-DE" sz="2000"/>
              <a:t> unterstellt,</a:t>
            </a:r>
            <a:br>
              <a:rPr lang="de-DE" altLang="de-DE" sz="2000"/>
            </a:br>
            <a:r>
              <a:rPr lang="de-DE" altLang="de-DE" sz="2000"/>
              <a:t>                   </a:t>
            </a:r>
            <a:r>
              <a:rPr lang="de-DE" altLang="de-DE" sz="2000" b="1">
                <a:solidFill>
                  <a:srgbClr val="FF3300"/>
                </a:solidFill>
              </a:rPr>
              <a:t>statt</a:t>
            </a:r>
            <a:r>
              <a:rPr lang="de-DE" altLang="de-DE" sz="2000"/>
              <a:t> im Systemvergleich aus </a:t>
            </a:r>
            <a:r>
              <a:rPr lang="de-DE" altLang="de-DE" sz="2000" b="1">
                <a:solidFill>
                  <a:srgbClr val="FF3300"/>
                </a:solidFill>
              </a:rPr>
              <a:t>modernem</a:t>
            </a:r>
            <a:r>
              <a:rPr lang="de-DE" altLang="de-DE" sz="2000" b="1"/>
              <a:t> Gas- Kraftwerk</a:t>
            </a:r>
            <a:r>
              <a:rPr lang="de-DE" altLang="de-DE" sz="2000"/>
              <a:t> (</a:t>
            </a:r>
            <a:r>
              <a:rPr lang="de-DE" altLang="de-DE" sz="2000" b="1">
                <a:solidFill>
                  <a:srgbClr val="FF3300"/>
                </a:solidFill>
              </a:rPr>
              <a:t>Gu</a:t>
            </a:r>
            <a:r>
              <a:rPr lang="de-DE" altLang="de-DE" sz="2000">
                <a:solidFill>
                  <a:srgbClr val="FF3300"/>
                </a:solidFill>
              </a:rPr>
              <a:t>D</a:t>
            </a:r>
            <a:r>
              <a:rPr lang="de-DE" altLang="de-DE" sz="2000"/>
              <a:t>).</a:t>
            </a:r>
            <a:endParaRPr lang="de-DE" altLang="de-DE" sz="1400" u="sng"/>
          </a:p>
          <a:p>
            <a:pPr eaLnBrk="1" hangingPunct="1"/>
            <a:endParaRPr lang="de-DE" altLang="de-DE" sz="1400" u="sng"/>
          </a:p>
          <a:p>
            <a:pPr eaLnBrk="1" hangingPunct="1"/>
            <a:r>
              <a:rPr lang="de-DE" altLang="de-DE" sz="1400" u="sng"/>
              <a:t>Andererseits werden manchmal</a:t>
            </a:r>
            <a:r>
              <a:rPr lang="de-DE" altLang="de-DE" sz="1400"/>
              <a:t> (im Prinzip ok aber verkomplizierend):</a:t>
            </a:r>
            <a:br>
              <a:rPr lang="de-DE" altLang="de-DE" sz="1400"/>
            </a:br>
            <a:r>
              <a:rPr lang="de-DE" altLang="de-DE" sz="800"/>
              <a:t> 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U6: Umfangreiche </a:t>
            </a:r>
            <a:r>
              <a:rPr lang="de-DE" altLang="de-DE" sz="2000" b="1">
                <a:solidFill>
                  <a:srgbClr val="000000"/>
                </a:solidFill>
                <a:cs typeface="Times New Roman" pitchFamily="18" charset="0"/>
              </a:rPr>
              <a:t>Nebeneffekte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berücksichtigt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(Verluste im Stromnetz, Bonus für Verbraucher nahe Stromerzeugung</a:t>
            </a:r>
            <a:b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         Pumpstrom und Wärmeverluste in Fernwärmeleitung,         Unterschiede im Aufwand für</a:t>
            </a:r>
            <a:b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        Gastransport zum zentralen oder dezentralen Verbraucher, etc.)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611188" y="188913"/>
            <a:ext cx="817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/>
              <a:t>Warum die KWK meist besser erscheint </a:t>
            </a:r>
            <a:r>
              <a:rPr lang="de-DE" altLang="de-DE" sz="1400" b="1"/>
              <a:t>als sie tatsächlich ist.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b="1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35179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07950" y="692150"/>
            <a:ext cx="8928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800"/>
              <a:t>Bei Wärmepumpen wird mit dem Strombezug aus dem deutschen </a:t>
            </a:r>
            <a:r>
              <a:rPr lang="de-DE" altLang="de-DE" sz="1800" b="1"/>
              <a:t>Strommix</a:t>
            </a:r>
            <a:r>
              <a:rPr lang="de-DE" altLang="de-DE" sz="1800"/>
              <a:t> gerechnet. </a:t>
            </a:r>
          </a:p>
          <a:p>
            <a:pPr eaLnBrk="1" hangingPunct="1"/>
            <a:r>
              <a:rPr lang="de-DE" altLang="de-DE" sz="1800"/>
              <a:t>Im Systemvergleich mit </a:t>
            </a:r>
            <a:r>
              <a:rPr lang="de-DE" altLang="de-DE" sz="1800" b="1">
                <a:solidFill>
                  <a:srgbClr val="FF3300"/>
                </a:solidFill>
              </a:rPr>
              <a:t>moderner </a:t>
            </a:r>
            <a:r>
              <a:rPr lang="de-DE" altLang="de-DE" sz="1800" b="1">
                <a:solidFill>
                  <a:srgbClr val="009900"/>
                </a:solidFill>
              </a:rPr>
              <a:t>Erdgas – KWK</a:t>
            </a:r>
            <a:r>
              <a:rPr lang="de-DE" altLang="de-DE" sz="1800"/>
              <a:t> muss man aber den</a:t>
            </a:r>
          </a:p>
          <a:p>
            <a:pPr eaLnBrk="1" hangingPunct="1"/>
            <a:r>
              <a:rPr lang="de-DE" altLang="de-DE" sz="2400"/>
              <a:t>         </a:t>
            </a:r>
            <a:r>
              <a:rPr lang="de-DE" altLang="de-DE" sz="2400" b="1"/>
              <a:t>Strombezug aus einem </a:t>
            </a:r>
            <a:r>
              <a:rPr lang="de-DE" altLang="de-DE" sz="2400" b="1">
                <a:solidFill>
                  <a:srgbClr val="009900"/>
                </a:solidFill>
              </a:rPr>
              <a:t>Erdgas</a:t>
            </a:r>
            <a:r>
              <a:rPr lang="de-DE" altLang="de-DE" sz="2400" b="1"/>
              <a:t>  </a:t>
            </a:r>
            <a:r>
              <a:rPr lang="de-DE" altLang="de-DE" sz="2400" b="1">
                <a:solidFill>
                  <a:srgbClr val="FF3300"/>
                </a:solidFill>
              </a:rPr>
              <a:t>GuD</a:t>
            </a:r>
            <a:r>
              <a:rPr lang="de-DE" altLang="de-DE" sz="1800" b="1">
                <a:solidFill>
                  <a:srgbClr val="FF3300"/>
                </a:solidFill>
              </a:rPr>
              <a:t> </a:t>
            </a:r>
            <a:r>
              <a:rPr lang="de-DE" altLang="de-DE" sz="1800"/>
              <a:t>- Kraftwerk zugrunde legen.</a:t>
            </a:r>
          </a:p>
          <a:p>
            <a:pPr eaLnBrk="1" hangingPunct="1"/>
            <a:r>
              <a:rPr lang="de-DE" altLang="de-DE" sz="800"/>
              <a:t>  </a:t>
            </a:r>
          </a:p>
          <a:p>
            <a:pPr eaLnBrk="1" hangingPunct="1"/>
            <a:r>
              <a:rPr lang="de-DE" altLang="de-DE" sz="1800" b="1" u="sng"/>
              <a:t>Begründung: </a:t>
            </a:r>
          </a:p>
          <a:p>
            <a:pPr eaLnBrk="1" hangingPunct="1"/>
            <a:r>
              <a:rPr lang="de-DE" altLang="de-DE" sz="1800"/>
              <a:t>1. Bei einer neuen Erdgas-KWK-Anlage wird sowohl der Strom als auch die Wärme aus</a:t>
            </a:r>
            <a:br>
              <a:rPr lang="de-DE" altLang="de-DE" sz="1800"/>
            </a:br>
            <a:r>
              <a:rPr lang="de-DE" altLang="de-DE" sz="1800"/>
              <a:t>                                               einer </a:t>
            </a:r>
            <a:r>
              <a:rPr lang="de-DE" altLang="de-DE" sz="1800" b="1">
                <a:solidFill>
                  <a:srgbClr val="FF3300"/>
                </a:solidFill>
              </a:rPr>
              <a:t>neu errichteten Anlage</a:t>
            </a:r>
            <a:r>
              <a:rPr lang="de-DE" altLang="de-DE" sz="1800"/>
              <a:t>  und aus </a:t>
            </a:r>
            <a:r>
              <a:rPr lang="de-DE" altLang="de-DE" sz="1800" b="1">
                <a:solidFill>
                  <a:srgbClr val="009900"/>
                </a:solidFill>
              </a:rPr>
              <a:t>Erdgas</a:t>
            </a:r>
            <a:r>
              <a:rPr lang="de-DE" altLang="de-DE" sz="1800"/>
              <a:t> erzeugt.</a:t>
            </a:r>
            <a:br>
              <a:rPr lang="de-DE" altLang="de-DE" sz="1800"/>
            </a:br>
            <a:r>
              <a:rPr lang="de-DE" altLang="de-DE" sz="1800"/>
              <a:t>   Zu einem korrekten </a:t>
            </a:r>
            <a:r>
              <a:rPr lang="de-DE" altLang="de-DE" sz="1800" b="1" u="sng"/>
              <a:t>Systemvergleich</a:t>
            </a:r>
            <a:r>
              <a:rPr lang="de-DE" altLang="de-DE" sz="1800"/>
              <a:t> mit einer getrennten Erzeugung muss daher </a:t>
            </a:r>
            <a:br>
              <a:rPr lang="de-DE" altLang="de-DE" sz="1800"/>
            </a:br>
            <a:r>
              <a:rPr lang="de-DE" altLang="de-DE" sz="1800"/>
              <a:t>                              ebenfalls  von </a:t>
            </a:r>
            <a:r>
              <a:rPr lang="de-DE" altLang="de-DE" sz="1800" b="1">
                <a:solidFill>
                  <a:srgbClr val="FF3300"/>
                </a:solidFill>
              </a:rPr>
              <a:t>modernen</a:t>
            </a:r>
            <a:r>
              <a:rPr lang="de-DE" altLang="de-DE" sz="1800"/>
              <a:t> </a:t>
            </a:r>
            <a:r>
              <a:rPr lang="de-DE" altLang="de-DE" sz="1800" b="1">
                <a:solidFill>
                  <a:srgbClr val="009900"/>
                </a:solidFill>
              </a:rPr>
              <a:t>Erdgas</a:t>
            </a:r>
            <a:r>
              <a:rPr lang="de-DE" altLang="de-DE" sz="1800"/>
              <a:t>anlagen ausgegangen werden.</a:t>
            </a:r>
          </a:p>
          <a:p>
            <a:pPr eaLnBrk="1" hangingPunct="1"/>
            <a:r>
              <a:rPr lang="de-DE" altLang="de-DE" sz="1000"/>
              <a:t>  </a:t>
            </a:r>
          </a:p>
          <a:p>
            <a:pPr eaLnBrk="1" hangingPunct="1"/>
            <a:r>
              <a:rPr lang="de-DE" altLang="de-DE" sz="1800"/>
              <a:t>2. Diese bereits in der </a:t>
            </a:r>
            <a:r>
              <a:rPr lang="de-DE" altLang="de-DE" sz="1800" b="1"/>
              <a:t>EU-Richtlinie 2004/8/EG</a:t>
            </a:r>
            <a:r>
              <a:rPr lang="de-DE" altLang="de-DE" sz="1800"/>
              <a:t>  für den Fall von Kraftwerk und dezen-</a:t>
            </a:r>
            <a:br>
              <a:rPr lang="de-DE" altLang="de-DE" sz="1800"/>
            </a:br>
            <a:r>
              <a:rPr lang="de-DE" altLang="de-DE" sz="1800"/>
              <a:t>     tralem Kessel  festgelegte Vorgehensweise muss </a:t>
            </a:r>
            <a:r>
              <a:rPr lang="de-DE" altLang="de-DE" sz="1800" b="1"/>
              <a:t>sinngemäß</a:t>
            </a:r>
            <a:r>
              <a:rPr lang="de-DE" altLang="de-DE" sz="1800"/>
              <a:t> auch  </a:t>
            </a:r>
            <a:r>
              <a:rPr lang="de-DE" altLang="de-DE" sz="1800" b="1"/>
              <a:t>auf </a:t>
            </a:r>
            <a:r>
              <a:rPr lang="de-DE" altLang="de-DE" sz="1800"/>
              <a:t>die </a:t>
            </a:r>
            <a:br>
              <a:rPr lang="de-DE" altLang="de-DE" sz="1800"/>
            </a:br>
            <a:r>
              <a:rPr lang="de-DE" altLang="de-DE" sz="1800"/>
              <a:t>                        Stromversorgung von dezentralen </a:t>
            </a:r>
            <a:r>
              <a:rPr lang="de-DE" altLang="de-DE" sz="1800" b="1"/>
              <a:t>Wärmepumpen</a:t>
            </a:r>
            <a:r>
              <a:rPr lang="de-DE" altLang="de-DE" sz="1800"/>
              <a:t> angewendet werden. </a:t>
            </a:r>
          </a:p>
          <a:p>
            <a:pPr eaLnBrk="1" hangingPunct="1"/>
            <a:r>
              <a:rPr lang="de-DE" altLang="de-DE" sz="1000"/>
              <a:t>  </a:t>
            </a:r>
          </a:p>
          <a:p>
            <a:pPr eaLnBrk="1" hangingPunct="1"/>
            <a:r>
              <a:rPr lang="de-DE" altLang="de-DE" sz="1800"/>
              <a:t>3. Würde man die WP im Systemvergleich mit dem  Strom-Mix speisen, so würde man</a:t>
            </a:r>
            <a:br>
              <a:rPr lang="de-DE" altLang="de-DE" sz="1800"/>
            </a:br>
            <a:r>
              <a:rPr lang="de-DE" altLang="de-DE" sz="1800"/>
              <a:t>     für die Energieversorgung der</a:t>
            </a:r>
            <a:r>
              <a:rPr lang="de-DE" altLang="de-DE" sz="1800">
                <a:solidFill>
                  <a:srgbClr val="993366"/>
                </a:solidFill>
              </a:rPr>
              <a:t> </a:t>
            </a:r>
            <a:r>
              <a:rPr lang="de-DE" altLang="de-DE" sz="1800" b="1">
                <a:solidFill>
                  <a:srgbClr val="993366"/>
                </a:solidFill>
              </a:rPr>
              <a:t>Wärmepumpe</a:t>
            </a:r>
            <a:r>
              <a:rPr lang="de-DE" altLang="de-DE" sz="1800"/>
              <a:t> ja letztendlich  </a:t>
            </a:r>
            <a:r>
              <a:rPr lang="de-DE" altLang="de-DE" sz="1800" b="1">
                <a:solidFill>
                  <a:srgbClr val="009900"/>
                </a:solidFill>
              </a:rPr>
              <a:t>nicht Erdgas</a:t>
            </a:r>
            <a:br>
              <a:rPr lang="de-DE" altLang="de-DE" sz="1800" b="1">
                <a:solidFill>
                  <a:srgbClr val="009900"/>
                </a:solidFill>
              </a:rPr>
            </a:br>
            <a:r>
              <a:rPr lang="de-DE" altLang="de-DE" sz="1800" b="1">
                <a:solidFill>
                  <a:srgbClr val="009900"/>
                </a:solidFill>
              </a:rPr>
              <a:t>                     </a:t>
            </a:r>
            <a:r>
              <a:rPr lang="de-DE" altLang="de-DE" sz="1800"/>
              <a:t>  </a:t>
            </a:r>
            <a:r>
              <a:rPr lang="de-DE" altLang="de-DE" sz="1800" b="1">
                <a:solidFill>
                  <a:srgbClr val="993366"/>
                </a:solidFill>
              </a:rPr>
              <a:t>sondern</a:t>
            </a:r>
            <a:r>
              <a:rPr lang="de-DE" altLang="de-DE" sz="1800"/>
              <a:t> den  </a:t>
            </a:r>
            <a:r>
              <a:rPr lang="de-DE" altLang="de-DE" sz="1800" b="1">
                <a:solidFill>
                  <a:srgbClr val="993366"/>
                </a:solidFill>
              </a:rPr>
              <a:t>BrennstoffMix </a:t>
            </a:r>
            <a:r>
              <a:rPr lang="de-DE" altLang="de-DE" sz="1800"/>
              <a:t>der deutschen Stromerzeugung einsetzen.</a:t>
            </a:r>
          </a:p>
          <a:p>
            <a:pPr eaLnBrk="1" hangingPunct="1"/>
            <a:r>
              <a:rPr lang="de-DE" altLang="de-DE" sz="1000"/>
              <a:t> </a:t>
            </a:r>
          </a:p>
          <a:p>
            <a:pPr eaLnBrk="1" hangingPunct="1"/>
            <a:r>
              <a:rPr lang="de-DE" altLang="de-DE" sz="1800"/>
              <a:t>4  Im Übrigen werden bei der beabsichtigten Verlagerung von Erdgas aus der dezen-</a:t>
            </a:r>
            <a:br>
              <a:rPr lang="de-DE" altLang="de-DE" sz="1800"/>
            </a:br>
            <a:r>
              <a:rPr lang="de-DE" altLang="de-DE" sz="1800"/>
              <a:t>     tralen Wärmeerzeugung in die Stromerzeugung</a:t>
            </a:r>
            <a:br>
              <a:rPr lang="de-DE" altLang="de-DE" sz="1800"/>
            </a:br>
            <a:r>
              <a:rPr lang="de-DE" altLang="de-DE" sz="1800"/>
              <a:t>      ja </a:t>
            </a:r>
            <a:r>
              <a:rPr lang="de-DE" altLang="de-DE" sz="1800" b="1"/>
              <a:t>auch tatsächlich neue GuD-Anlagen gebaut werden</a:t>
            </a:r>
            <a:r>
              <a:rPr lang="de-DE" altLang="de-DE" sz="1800"/>
              <a:t>, </a:t>
            </a:r>
            <a:br>
              <a:rPr lang="de-DE" altLang="de-DE" sz="1800"/>
            </a:br>
            <a:r>
              <a:rPr lang="de-DE" altLang="de-DE" sz="1800"/>
              <a:t>                                      falls KWK-Anlagen in geringerem Umfang zum Zuge kommen. 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50825" y="225425"/>
            <a:ext cx="492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800" b="1" u="sng"/>
              <a:t>(U5) : Ein wichtiges Argument in voller Länge</a:t>
            </a:r>
          </a:p>
        </p:txBody>
      </p:sp>
      <p:sp>
        <p:nvSpPr>
          <p:cNvPr id="50180" name="Oval 6"/>
          <p:cNvSpPr>
            <a:spLocks noChangeArrowheads="1"/>
          </p:cNvSpPr>
          <p:nvPr/>
        </p:nvSpPr>
        <p:spPr bwMode="auto">
          <a:xfrm>
            <a:off x="8640763" y="179388"/>
            <a:ext cx="215900" cy="2254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90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95239" y="1928589"/>
            <a:ext cx="69847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u="sng" dirty="0" smtClean="0">
                <a:solidFill>
                  <a:srgbClr val="000000"/>
                </a:solidFill>
              </a:rPr>
              <a:t>Übersicht: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    0</a:t>
            </a:r>
            <a:r>
              <a:rPr lang="de-DE" b="1" dirty="0">
                <a:solidFill>
                  <a:srgbClr val="000000"/>
                </a:solidFill>
              </a:rPr>
              <a:t>. </a:t>
            </a:r>
            <a:r>
              <a:rPr lang="de-DE" b="1" dirty="0" smtClean="0">
                <a:solidFill>
                  <a:srgbClr val="000000"/>
                </a:solidFill>
              </a:rPr>
              <a:t> Aktivitäten </a:t>
            </a:r>
            <a:r>
              <a:rPr lang="de-DE" b="1" dirty="0">
                <a:solidFill>
                  <a:srgbClr val="000000"/>
                </a:solidFill>
              </a:rPr>
              <a:t>der DPG zum Thema KWK und WP</a:t>
            </a: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altLang="de-DE" b="1" dirty="0" smtClean="0"/>
              <a:t>    1</a:t>
            </a:r>
            <a:r>
              <a:rPr lang="de-DE" altLang="de-DE" b="1" dirty="0"/>
              <a:t>. Thermodynamisch optimiertes </a:t>
            </a:r>
            <a:r>
              <a:rPr lang="de-DE" altLang="de-DE" b="1" dirty="0" smtClean="0"/>
              <a:t>Heizen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    2</a:t>
            </a:r>
            <a:r>
              <a:rPr lang="de-DE" b="1" dirty="0"/>
              <a:t>. </a:t>
            </a:r>
            <a:r>
              <a:rPr lang="de-DE" b="1" dirty="0" smtClean="0"/>
              <a:t> Vergleich</a:t>
            </a:r>
            <a:r>
              <a:rPr lang="de-DE" b="1" dirty="0"/>
              <a:t>: KWK und  {GuD + WP</a:t>
            </a:r>
            <a:r>
              <a:rPr lang="de-DE" b="1" dirty="0" smtClean="0"/>
              <a:t>}</a:t>
            </a:r>
          </a:p>
          <a:p>
            <a:pPr>
              <a:lnSpc>
                <a:spcPct val="150000"/>
              </a:lnSpc>
            </a:pPr>
            <a:r>
              <a:rPr lang="de-DE" altLang="de-DE" b="1" dirty="0" smtClean="0"/>
              <a:t>    3.  KWK oder WP –was passt besser zur </a:t>
            </a:r>
            <a:r>
              <a:rPr lang="de-DE" altLang="de-DE" b="1" dirty="0" smtClean="0">
                <a:solidFill>
                  <a:srgbClr val="FF0000"/>
                </a:solidFill>
              </a:rPr>
              <a:t>Energiewende</a:t>
            </a:r>
            <a:r>
              <a:rPr lang="de-DE" altLang="de-DE" b="1" dirty="0" smtClean="0"/>
              <a:t>  </a:t>
            </a:r>
            <a:br>
              <a:rPr lang="de-DE" altLang="de-DE" b="1" dirty="0" smtClean="0"/>
            </a:br>
            <a:r>
              <a:rPr lang="de-DE" altLang="de-DE" b="1" dirty="0" smtClean="0"/>
              <a:t>                                                             </a:t>
            </a:r>
            <a:r>
              <a:rPr lang="de-DE" altLang="de-DE" dirty="0" smtClean="0">
                <a:solidFill>
                  <a:srgbClr val="FF0000"/>
                </a:solidFill>
              </a:rPr>
              <a:t>(</a:t>
            </a:r>
            <a:r>
              <a:rPr lang="de-DE" altLang="de-DE" dirty="0" smtClean="0"/>
              <a:t>mit </a:t>
            </a:r>
            <a:r>
              <a:rPr lang="de-DE" altLang="de-DE" dirty="0" smtClean="0">
                <a:solidFill>
                  <a:srgbClr val="FF0000"/>
                </a:solidFill>
              </a:rPr>
              <a:t>RE-Strom als Primärenergie)</a:t>
            </a:r>
            <a:r>
              <a:rPr lang="de-DE" altLang="de-DE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b="1" dirty="0"/>
              <a:t> </a:t>
            </a:r>
            <a:r>
              <a:rPr lang="de-DE" altLang="de-DE" b="1" dirty="0" smtClean="0"/>
              <a:t>   4. Folgerung</a:t>
            </a:r>
            <a:endParaRPr lang="de-DE" altLang="de-DE" b="1" dirty="0"/>
          </a:p>
        </p:txBody>
      </p:sp>
      <p:sp>
        <p:nvSpPr>
          <p:cNvPr id="3" name="Ellipse 2"/>
          <p:cNvSpPr/>
          <p:nvPr/>
        </p:nvSpPr>
        <p:spPr>
          <a:xfrm>
            <a:off x="1151620" y="2964954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2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11560" y="1700808"/>
            <a:ext cx="796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1" dirty="0"/>
              <a:t>1. Thermodynamisch optimiertes Heizen</a:t>
            </a:r>
            <a:endParaRPr lang="de-DE" altLang="de-DE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2875" y="115888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b="1" dirty="0"/>
              <a:t>1.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5516" y="3392996"/>
            <a:ext cx="86915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de-DE" altLang="de-DE" sz="2400" dirty="0"/>
              <a:t>Minimaler</a:t>
            </a:r>
            <a:r>
              <a:rPr lang="de-DE" altLang="de-DE" sz="2800" dirty="0">
                <a:solidFill>
                  <a:srgbClr val="FF3300"/>
                </a:solidFill>
              </a:rPr>
              <a:t> </a:t>
            </a:r>
            <a:r>
              <a:rPr lang="de-DE" altLang="de-DE" sz="2800" b="1" dirty="0">
                <a:solidFill>
                  <a:srgbClr val="FF3300"/>
                </a:solidFill>
              </a:rPr>
              <a:t>Exergie- Einsatz</a:t>
            </a:r>
            <a:r>
              <a:rPr lang="de-DE" altLang="de-DE" sz="2400" dirty="0">
                <a:solidFill>
                  <a:srgbClr val="FF3300"/>
                </a:solidFill>
              </a:rPr>
              <a:t> </a:t>
            </a:r>
            <a:r>
              <a:rPr lang="de-DE" altLang="de-DE" sz="2400" dirty="0"/>
              <a:t>   zur Abdeckung des noch  </a:t>
            </a:r>
          </a:p>
          <a:p>
            <a:pPr eaLnBrk="1" hangingPunct="1">
              <a:lnSpc>
                <a:spcPct val="105000"/>
              </a:lnSpc>
            </a:pPr>
            <a:r>
              <a:rPr lang="de-DE" altLang="de-DE" sz="2400" dirty="0"/>
              <a:t>                                        übrig bleibenden Heizwärmebedarfes,</a:t>
            </a:r>
          </a:p>
          <a:p>
            <a:pPr eaLnBrk="1" hangingPunct="1">
              <a:lnSpc>
                <a:spcPct val="105000"/>
              </a:lnSpc>
            </a:pPr>
            <a:r>
              <a:rPr lang="de-DE" altLang="de-DE" sz="800" b="1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de-DE" altLang="de-DE" sz="2400" b="1" dirty="0">
                <a:solidFill>
                  <a:schemeClr val="accent2"/>
                </a:solidFill>
              </a:rPr>
              <a:t>  nach thermischer Sanierung</a:t>
            </a:r>
            <a:r>
              <a:rPr lang="de-DE" altLang="de-DE" sz="2400" dirty="0"/>
              <a:t>, </a:t>
            </a:r>
            <a:r>
              <a:rPr lang="de-DE" altLang="de-DE" sz="2400" dirty="0" smtClean="0"/>
              <a:t>und</a:t>
            </a:r>
            <a:endParaRPr lang="de-DE" altLang="de-DE" sz="2400" dirty="0"/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im </a:t>
            </a:r>
            <a:r>
              <a:rPr lang="de-DE" altLang="de-DE" sz="2400" b="1" dirty="0" smtClean="0">
                <a:solidFill>
                  <a:srgbClr val="990099"/>
                </a:solidFill>
              </a:rPr>
              <a:t>Gesamt</a:t>
            </a:r>
            <a:r>
              <a:rPr lang="de-DE" altLang="de-DE" sz="2400" dirty="0" smtClean="0"/>
              <a:t>rahmen </a:t>
            </a:r>
            <a:r>
              <a:rPr lang="de-DE" altLang="de-DE" sz="2400" dirty="0"/>
              <a:t>der  </a:t>
            </a:r>
            <a:r>
              <a:rPr lang="de-DE" altLang="de-DE" sz="2400" b="1" dirty="0">
                <a:solidFill>
                  <a:srgbClr val="990099"/>
                </a:solidFill>
              </a:rPr>
              <a:t>Strom- und Wärme- Erzeugung</a:t>
            </a:r>
          </a:p>
        </p:txBody>
      </p:sp>
    </p:spTree>
    <p:extLst>
      <p:ext uri="{BB962C8B-B14F-4D97-AF65-F5344CB8AC3E}">
        <p14:creationId xmlns:p14="http://schemas.microsoft.com/office/powerpoint/2010/main" val="40539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2974</Words>
  <Application>Microsoft Office PowerPoint</Application>
  <PresentationFormat>Bildschirmpräsentation (4:3)</PresentationFormat>
  <Paragraphs>633</Paragraphs>
  <Slides>57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  <vt:variant>
        <vt:lpstr>Zielgruppenorientierte Präsentationen</vt:lpstr>
      </vt:variant>
      <vt:variant>
        <vt:i4>1</vt:i4>
      </vt:variant>
    </vt:vector>
  </HeadingPairs>
  <TitlesOfParts>
    <vt:vector size="59" baseType="lpstr">
      <vt:lpstr>Larissa</vt:lpstr>
      <vt:lpstr>Wärmepumpe oder KWK - wer trägt die Energiewende im Wärmebereich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Vergleich: KWK und  {GuD + WP}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WP-Forum2015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jerrry</cp:lastModifiedBy>
  <cp:revision>146</cp:revision>
  <dcterms:created xsi:type="dcterms:W3CDTF">2015-11-01T09:31:10Z</dcterms:created>
  <dcterms:modified xsi:type="dcterms:W3CDTF">2015-11-30T10:35:05Z</dcterms:modified>
</cp:coreProperties>
</file>