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8" r:id="rId2"/>
    <p:sldId id="259" r:id="rId3"/>
    <p:sldId id="274" r:id="rId4"/>
    <p:sldId id="260" r:id="rId5"/>
    <p:sldId id="308" r:id="rId6"/>
    <p:sldId id="305" r:id="rId7"/>
    <p:sldId id="318" r:id="rId8"/>
    <p:sldId id="309" r:id="rId9"/>
    <p:sldId id="310" r:id="rId10"/>
    <p:sldId id="269" r:id="rId11"/>
    <p:sldId id="264" r:id="rId12"/>
    <p:sldId id="265" r:id="rId13"/>
    <p:sldId id="314" r:id="rId14"/>
    <p:sldId id="267" r:id="rId15"/>
    <p:sldId id="271" r:id="rId16"/>
    <p:sldId id="268" r:id="rId17"/>
    <p:sldId id="320" r:id="rId18"/>
    <p:sldId id="280" r:id="rId19"/>
    <p:sldId id="282" r:id="rId20"/>
    <p:sldId id="283" r:id="rId21"/>
    <p:sldId id="285" r:id="rId22"/>
    <p:sldId id="292" r:id="rId23"/>
    <p:sldId id="289" r:id="rId24"/>
    <p:sldId id="294" r:id="rId25"/>
    <p:sldId id="291" r:id="rId26"/>
    <p:sldId id="295" r:id="rId27"/>
    <p:sldId id="315" r:id="rId28"/>
    <p:sldId id="296" r:id="rId29"/>
    <p:sldId id="300" r:id="rId30"/>
    <p:sldId id="301" r:id="rId31"/>
    <p:sldId id="303" r:id="rId32"/>
    <p:sldId id="278" r:id="rId33"/>
    <p:sldId id="270" r:id="rId34"/>
    <p:sldId id="323" r:id="rId35"/>
    <p:sldId id="324" r:id="rId36"/>
    <p:sldId id="327" r:id="rId37"/>
    <p:sldId id="328" r:id="rId38"/>
    <p:sldId id="329" r:id="rId39"/>
    <p:sldId id="330" r:id="rId40"/>
    <p:sldId id="331" r:id="rId41"/>
  </p:sldIdLst>
  <p:sldSz cx="9144000" cy="6858000" type="screen4x3"/>
  <p:notesSz cx="6797675" cy="9926638"/>
  <p:custShowLst>
    <p:custShow name="WP-Forum2015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3"/>
        <p:sld r:id="rId34"/>
        <p:sld r:id="rId35"/>
        <p:sld r:id="rId37"/>
      </p:sldLst>
    </p:custShow>
  </p:custShow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33FF"/>
    <a:srgbClr val="FF9900"/>
    <a:srgbClr val="FF9933"/>
    <a:srgbClr val="CCFF99"/>
    <a:srgbClr val="FFFFCC"/>
    <a:srgbClr val="FF6600"/>
    <a:srgbClr val="3333CC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23" autoAdjust="0"/>
    <p:restoredTop sz="94660"/>
  </p:normalViewPr>
  <p:slideViewPr>
    <p:cSldViewPr showGuides="1">
      <p:cViewPr varScale="1">
        <p:scale>
          <a:sx n="83" d="100"/>
          <a:sy n="83" d="100"/>
        </p:scale>
        <p:origin x="-177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E2EE9-EB00-4895-942A-824618260B13}" type="datetimeFigureOut">
              <a:rPr lang="de-DE" smtClean="0"/>
              <a:pPr/>
              <a:t>06.12.2015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62C3-67F4-4DAA-9E13-4B371FFD6F6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946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8A6F5-1E32-43B1-BA93-48D20B7A40C0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7438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6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62C3-67F4-4DAA-9E13-4B371FFD6F6D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7771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14E1-F58F-4CD6-8775-DCD4509A274F}" type="datetimeFigureOut">
              <a:rPr lang="de-DE" smtClean="0"/>
              <a:pPr/>
              <a:t>06.12.2015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E691-11C3-4EBB-BA74-892992AD37D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412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14E1-F58F-4CD6-8775-DCD4509A274F}" type="datetimeFigureOut">
              <a:rPr lang="de-DE" smtClean="0"/>
              <a:pPr/>
              <a:t>06.12.2015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E691-11C3-4EBB-BA74-892992AD37D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168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14E1-F58F-4CD6-8775-DCD4509A274F}" type="datetimeFigureOut">
              <a:rPr lang="de-DE" smtClean="0"/>
              <a:pPr/>
              <a:t>06.12.2015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E691-11C3-4EBB-BA74-892992AD37D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690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14E1-F58F-4CD6-8775-DCD4509A274F}" type="datetimeFigureOut">
              <a:rPr lang="de-DE" smtClean="0"/>
              <a:pPr/>
              <a:t>06.12.2015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E691-11C3-4EBB-BA74-892992AD37D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51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14E1-F58F-4CD6-8775-DCD4509A274F}" type="datetimeFigureOut">
              <a:rPr lang="de-DE" smtClean="0"/>
              <a:pPr/>
              <a:t>06.12.2015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E691-11C3-4EBB-BA74-892992AD37D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69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14E1-F58F-4CD6-8775-DCD4509A274F}" type="datetimeFigureOut">
              <a:rPr lang="de-DE" smtClean="0"/>
              <a:pPr/>
              <a:t>06.12.2015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E691-11C3-4EBB-BA74-892992AD37D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187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14E1-F58F-4CD6-8775-DCD4509A274F}" type="datetimeFigureOut">
              <a:rPr lang="de-DE" smtClean="0"/>
              <a:pPr/>
              <a:t>06.12.2015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E691-11C3-4EBB-BA74-892992AD37D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597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14E1-F58F-4CD6-8775-DCD4509A274F}" type="datetimeFigureOut">
              <a:rPr lang="de-DE" smtClean="0"/>
              <a:pPr/>
              <a:t>06.12.2015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E691-11C3-4EBB-BA74-892992AD37D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503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14E1-F58F-4CD6-8775-DCD4509A274F}" type="datetimeFigureOut">
              <a:rPr lang="de-DE" smtClean="0"/>
              <a:pPr/>
              <a:t>06.12.2015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E691-11C3-4EBB-BA74-892992AD37D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41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14E1-F58F-4CD6-8775-DCD4509A274F}" type="datetimeFigureOut">
              <a:rPr lang="de-DE" smtClean="0"/>
              <a:pPr/>
              <a:t>06.12.2015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E691-11C3-4EBB-BA74-892992AD37D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929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14E1-F58F-4CD6-8775-DCD4509A274F}" type="datetimeFigureOut">
              <a:rPr lang="de-DE" smtClean="0"/>
              <a:pPr/>
              <a:t>06.12.2015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4E691-11C3-4EBB-BA74-892992AD37D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81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014E1-F58F-4CD6-8775-DCD4509A274F}" type="datetimeFigureOut">
              <a:rPr lang="de-DE" smtClean="0"/>
              <a:pPr/>
              <a:t>06.12.2015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4E691-11C3-4EBB-BA74-892992AD37D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463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uther.Gerhard@vd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uni-saarland.de/fak7/fze/" TargetMode="External"/><Relationship Id="rId4" Type="http://schemas.openxmlformats.org/officeDocument/2006/relationships/hyperlink" Target="mailto:luther.gerhard@mx.uni-saarland.d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kwk.de/fileadmin/users/bkwk/Newsletter_Dateien/2015/B_KWK-Stellungnahme_07_09_2015_zum__Referentenentwurf_KWKG_2016.pdf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g-physik.de/veroeffentlichung/physik_konkret/pix/Physik_Konkret_24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lh.de/hlh/" TargetMode="External"/><Relationship Id="rId2" Type="http://schemas.openxmlformats.org/officeDocument/2006/relationships/hyperlink" Target="http://www.fze.uni-saarland.de/ThOptHz/HLH-Luther2011_Waermepumpentarif.doc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uni-saarland.de/fak7/fze/ThOptHeizen.htm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g-physik.de/veroeffentlichung/broschueren/studien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luther.gerhard@vdi.de" TargetMode="External"/><Relationship Id="rId4" Type="http://schemas.openxmlformats.org/officeDocument/2006/relationships/hyperlink" Target="http://www.uni-saarland.de/fak7/fze/ThOptHeizen.htm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758057"/>
          </a:xfrm>
          <a:gradFill flip="none" rotWithShape="1">
            <a:gsLst>
              <a:gs pos="0">
                <a:srgbClr val="FFF200"/>
              </a:gs>
              <a:gs pos="73000">
                <a:srgbClr val="FF7A00"/>
              </a:gs>
              <a:gs pos="90000">
                <a:srgbClr val="FF0300"/>
              </a:gs>
              <a:gs pos="92000">
                <a:srgbClr val="4D0808"/>
              </a:gs>
            </a:gsLst>
            <a:lin ang="18900000" scaled="0"/>
            <a:tileRect/>
          </a:gradFill>
        </p:spPr>
        <p:txBody>
          <a:bodyPr>
            <a:normAutofit/>
          </a:bodyPr>
          <a:lstStyle/>
          <a:p>
            <a:r>
              <a:rPr lang="de-DE" b="1" dirty="0" smtClean="0"/>
              <a:t>Wärmepumpe oder KWK -</a:t>
            </a:r>
            <a:br>
              <a:rPr lang="de-DE" b="1" dirty="0" smtClean="0"/>
            </a:br>
            <a:r>
              <a:rPr lang="de-DE" sz="3100" b="1" dirty="0" smtClean="0"/>
              <a:t>wer trägt die Energiewende im Wärmebereich</a:t>
            </a:r>
            <a:endParaRPr lang="de-DE" b="1" dirty="0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627784" y="3933056"/>
            <a:ext cx="392541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1800" b="1" dirty="0"/>
              <a:t>Dr. Gerhard Luther</a:t>
            </a:r>
            <a:br>
              <a:rPr lang="de-DE" sz="1800" b="1" dirty="0"/>
            </a:br>
            <a:r>
              <a:rPr lang="de-DE" sz="1400" dirty="0"/>
              <a:t>Universität des Saarlandes, </a:t>
            </a:r>
            <a:r>
              <a:rPr lang="de-DE" sz="1400" dirty="0" err="1"/>
              <a:t>FSt</a:t>
            </a:r>
            <a:r>
              <a:rPr lang="de-DE" sz="1400" dirty="0"/>
              <a:t>. Zukunftsenergie  </a:t>
            </a:r>
          </a:p>
          <a:p>
            <a:pPr algn="ctr"/>
            <a:r>
              <a:rPr lang="de-DE" sz="1400" dirty="0"/>
              <a:t>c/o </a:t>
            </a:r>
            <a:r>
              <a:rPr lang="de-DE" sz="1400" dirty="0" smtClean="0"/>
              <a:t>Experimental </a:t>
            </a:r>
            <a:r>
              <a:rPr lang="de-DE" sz="1400" dirty="0"/>
              <a:t>Physik – Bau E26</a:t>
            </a:r>
          </a:p>
          <a:p>
            <a:pPr algn="ctr"/>
            <a:r>
              <a:rPr lang="de-DE" sz="1400" dirty="0" smtClean="0"/>
              <a:t>D-66123 </a:t>
            </a:r>
            <a:r>
              <a:rPr lang="de-DE" sz="1400" dirty="0"/>
              <a:t>Saarbrücken</a:t>
            </a:r>
            <a:br>
              <a:rPr lang="de-DE" sz="1400" dirty="0"/>
            </a:br>
            <a:r>
              <a:rPr lang="de-DE" sz="1400" dirty="0"/>
              <a:t>EU - Germany</a:t>
            </a: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61925" y="5908675"/>
            <a:ext cx="4724400" cy="77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de-DE" sz="1200" b="1" dirty="0"/>
              <a:t>Tel.: </a:t>
            </a:r>
            <a:r>
              <a:rPr lang="de-DE" sz="1200" dirty="0"/>
              <a:t>(49)  0681/ 302-2737; Fax /302-4676</a:t>
            </a:r>
            <a:br>
              <a:rPr lang="de-DE" sz="1200" dirty="0"/>
            </a:br>
            <a:r>
              <a:rPr lang="de-DE" sz="1200" b="1" dirty="0"/>
              <a:t>        e-</a:t>
            </a:r>
            <a:r>
              <a:rPr lang="de-DE" sz="1200" b="1" dirty="0" err="1"/>
              <a:t>mail</a:t>
            </a:r>
            <a:r>
              <a:rPr lang="de-DE" sz="1200" b="1" dirty="0"/>
              <a:t>: </a:t>
            </a:r>
            <a:r>
              <a:rPr lang="de-DE" sz="1200" b="1" dirty="0" smtClean="0">
                <a:hlinkClick r:id="rId3"/>
              </a:rPr>
              <a:t>Luther.Gerhard@ingenieur.de</a:t>
            </a:r>
            <a:r>
              <a:rPr lang="de-DE" sz="1200" b="1" dirty="0">
                <a:hlinkClick r:id="rId3"/>
              </a:rPr>
              <a:t/>
            </a:r>
            <a:br>
              <a:rPr lang="de-DE" sz="1200" b="1" dirty="0">
                <a:hlinkClick r:id="rId3"/>
              </a:rPr>
            </a:br>
            <a:r>
              <a:rPr lang="de-DE" sz="1200" b="1" dirty="0"/>
              <a:t>                    </a:t>
            </a:r>
            <a:r>
              <a:rPr lang="de-DE" sz="1200" b="1" dirty="0">
                <a:hlinkClick r:id="rId4"/>
              </a:rPr>
              <a:t>luther.gerhard@mx.uni-saarland.de</a:t>
            </a:r>
            <a:r>
              <a:rPr lang="de-DE" sz="1200" b="1" dirty="0"/>
              <a:t> </a:t>
            </a:r>
            <a:endParaRPr lang="de-DE" sz="1200" dirty="0"/>
          </a:p>
          <a:p>
            <a:pPr>
              <a:spcBef>
                <a:spcPct val="20000"/>
              </a:spcBef>
            </a:pPr>
            <a:r>
              <a:rPr lang="de-DE" sz="1200" b="1" dirty="0"/>
              <a:t>Homepage</a:t>
            </a:r>
            <a:r>
              <a:rPr lang="de-DE" sz="1200" dirty="0"/>
              <a:t>: </a:t>
            </a:r>
            <a:r>
              <a:rPr lang="de-DE" sz="1200" b="1" dirty="0">
                <a:hlinkClick r:id="rId5"/>
              </a:rPr>
              <a:t>http://www.uni-saarland.de/fak7/fze</a:t>
            </a:r>
            <a:endParaRPr lang="de-DE" sz="12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0" y="0"/>
            <a:ext cx="3131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 smtClean="0"/>
              <a:t>V_Luther2015_BWP.Forum_KWK-vs.WP_kurz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54770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49560" y="727792"/>
            <a:ext cx="8244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Nun stellen wir uns die Kernfrage:  </a:t>
            </a:r>
            <a:endParaRPr lang="de-DE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2254781" y="1209468"/>
            <a:ext cx="4634437" cy="648072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73000">
                <a:srgbClr val="FF7A00"/>
              </a:gs>
              <a:gs pos="90000">
                <a:srgbClr val="FF0300"/>
              </a:gs>
              <a:gs pos="92000">
                <a:srgbClr val="4D0808"/>
              </a:gs>
            </a:gsLst>
            <a:lin ang="18900000" scaled="0"/>
            <a:tileRect/>
          </a:gradFill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1" dirty="0" smtClean="0"/>
              <a:t>Wärmepumpe oder KWK -</a:t>
            </a:r>
            <a:br>
              <a:rPr lang="de-DE" sz="2400" b="1" dirty="0" smtClean="0"/>
            </a:br>
            <a:r>
              <a:rPr lang="de-DE" sz="1600" b="1" dirty="0" smtClean="0"/>
              <a:t>wer trägt die Energiewende im Wärmebereich</a:t>
            </a:r>
            <a:endParaRPr lang="de-DE" sz="24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025606" y="2276872"/>
            <a:ext cx="70927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und untersuchen dafür zwei Teilfragen:</a:t>
            </a:r>
          </a:p>
          <a:p>
            <a:endParaRPr lang="de-DE" dirty="0" smtClean="0"/>
          </a:p>
          <a:p>
            <a:r>
              <a:rPr lang="de-DE" dirty="0" smtClean="0"/>
              <a:t>Kap 2.:  </a:t>
            </a:r>
            <a:r>
              <a:rPr lang="de-DE" b="1" dirty="0" smtClean="0"/>
              <a:t>Vergleich der Prozessketten</a:t>
            </a:r>
            <a:r>
              <a:rPr lang="de-DE" dirty="0" smtClean="0"/>
              <a:t>:     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                 Erdgas   -&gt;     </a:t>
            </a:r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KWK</a:t>
            </a:r>
            <a:r>
              <a:rPr lang="de-DE" dirty="0" smtClean="0"/>
              <a:t>    -&gt;  Strom + Wärme</a:t>
            </a:r>
            <a:br>
              <a:rPr lang="de-DE" dirty="0" smtClean="0"/>
            </a:br>
            <a:r>
              <a:rPr lang="de-DE" dirty="0" smtClean="0"/>
              <a:t>                                  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                  Erdgas   -&gt;     </a:t>
            </a:r>
            <a:r>
              <a:rPr lang="de-DE" b="1" dirty="0" smtClean="0">
                <a:solidFill>
                  <a:srgbClr val="FF0000"/>
                </a:solidFill>
              </a:rPr>
              <a:t>GuD</a:t>
            </a:r>
            <a:r>
              <a:rPr lang="de-DE" dirty="0" smtClean="0"/>
              <a:t>    -&gt;    Strom </a:t>
            </a:r>
            <a:endParaRPr lang="de-DE" dirty="0"/>
          </a:p>
          <a:p>
            <a:r>
              <a:rPr lang="de-DE" dirty="0" smtClean="0"/>
              <a:t>                                                     </a:t>
            </a:r>
            <a:r>
              <a:rPr lang="de-DE" sz="1400" dirty="0" smtClean="0"/>
              <a:t>  </a:t>
            </a:r>
            <a:r>
              <a:rPr lang="de-DE" dirty="0" smtClean="0"/>
              <a:t>           </a:t>
            </a:r>
            <a:r>
              <a:rPr lang="de-DE" b="1" dirty="0" smtClean="0">
                <a:solidFill>
                  <a:srgbClr val="3333FF"/>
                </a:solidFill>
              </a:rPr>
              <a:t>WP </a:t>
            </a:r>
            <a:r>
              <a:rPr lang="de-DE" dirty="0" smtClean="0"/>
              <a:t>    -&gt;    +  Wärme</a:t>
            </a:r>
          </a:p>
          <a:p>
            <a:endParaRPr lang="de-DE" dirty="0"/>
          </a:p>
          <a:p>
            <a:r>
              <a:rPr lang="de-DE" dirty="0" smtClean="0"/>
              <a:t>Kap 3.:  </a:t>
            </a:r>
            <a:r>
              <a:rPr lang="de-DE" b="1" dirty="0" smtClean="0"/>
              <a:t>Was passt besser zur RE basierten Energiewende  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782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891530"/>
          </a:xfrm>
        </p:spPr>
        <p:txBody>
          <a:bodyPr/>
          <a:lstStyle/>
          <a:p>
            <a:r>
              <a:rPr lang="de-DE" sz="3600" dirty="0" smtClean="0"/>
              <a:t>2. Vergleich: KWK und  {GuD + WP}</a:t>
            </a:r>
          </a:p>
        </p:txBody>
      </p:sp>
      <p:sp>
        <p:nvSpPr>
          <p:cNvPr id="58371" name="Textfeld 4"/>
          <p:cNvSpPr txBox="1">
            <a:spLocks noChangeArrowheads="1"/>
          </p:cNvSpPr>
          <p:nvPr/>
        </p:nvSpPr>
        <p:spPr bwMode="auto">
          <a:xfrm>
            <a:off x="4067175" y="4149725"/>
            <a:ext cx="381793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KWK  = KraftWärme -Kopplung</a:t>
            </a:r>
          </a:p>
          <a:p>
            <a:r>
              <a:rPr lang="de-DE"/>
              <a:t> GuD  = Gas-und Dampf -Kraftwerk</a:t>
            </a:r>
          </a:p>
          <a:p>
            <a:r>
              <a:rPr lang="de-DE"/>
              <a:t>  WP = elektrische Wärmepumpe</a:t>
            </a:r>
          </a:p>
        </p:txBody>
      </p:sp>
      <p:sp>
        <p:nvSpPr>
          <p:cNvPr id="58372" name="Textfeld 3"/>
          <p:cNvSpPr txBox="1">
            <a:spLocks noChangeArrowheads="1"/>
          </p:cNvSpPr>
          <p:nvPr/>
        </p:nvSpPr>
        <p:spPr bwMode="auto">
          <a:xfrm flipH="1">
            <a:off x="35496" y="49002"/>
            <a:ext cx="2174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600" b="1" dirty="0"/>
              <a:t> </a:t>
            </a:r>
            <a:r>
              <a:rPr lang="de-DE" sz="1600" b="1" dirty="0" smtClean="0"/>
              <a:t>2 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38246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734956" y="188913"/>
            <a:ext cx="7385163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3200" b="1" dirty="0">
                <a:solidFill>
                  <a:srgbClr val="000000"/>
                </a:solidFill>
              </a:rPr>
              <a:t>Die EU schreibt </a:t>
            </a:r>
            <a:r>
              <a:rPr lang="de-DE" sz="3200" b="1" dirty="0" smtClean="0">
                <a:solidFill>
                  <a:srgbClr val="000000"/>
                </a:solidFill>
              </a:rPr>
              <a:t>vor</a:t>
            </a:r>
            <a:r>
              <a:rPr lang="de-DE" sz="3200" b="1" dirty="0">
                <a:solidFill>
                  <a:srgbClr val="000000"/>
                </a:solidFill>
              </a:rPr>
              <a:t>,</a:t>
            </a:r>
          </a:p>
          <a:p>
            <a:pPr algn="ctr"/>
            <a:r>
              <a:rPr lang="de-DE" sz="2400" b="1" dirty="0">
                <a:solidFill>
                  <a:srgbClr val="000000"/>
                </a:solidFill>
              </a:rPr>
              <a:t>dass bei Förderung der KWK in den Mitgliedsländern,</a:t>
            </a:r>
          </a:p>
          <a:p>
            <a:pPr algn="ctr"/>
            <a:r>
              <a:rPr lang="de-DE" sz="2000" b="1" dirty="0">
                <a:solidFill>
                  <a:srgbClr val="000000"/>
                </a:solidFill>
              </a:rPr>
              <a:t>zum Vergleich mit der getrennter Erzeugung von Strom und Wärme</a:t>
            </a:r>
            <a:r>
              <a:rPr lang="de-DE" sz="2400" b="1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de-DE" b="1" dirty="0">
                <a:solidFill>
                  <a:srgbClr val="000000"/>
                </a:solidFill>
              </a:rPr>
              <a:t>betrachtet wird:</a:t>
            </a:r>
          </a:p>
          <a:p>
            <a:pPr algn="ctr"/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98438" y="3176588"/>
            <a:ext cx="88741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400">
                <a:solidFill>
                  <a:srgbClr val="000000"/>
                </a:solidFill>
              </a:rPr>
              <a:t>2. </a:t>
            </a:r>
            <a:r>
              <a:rPr lang="de-DE" sz="2400" u="sng">
                <a:solidFill>
                  <a:srgbClr val="000000"/>
                </a:solidFill>
              </a:rPr>
              <a:t>Gleiche </a:t>
            </a:r>
            <a:r>
              <a:rPr lang="de-DE" sz="2400" b="1" u="sng">
                <a:solidFill>
                  <a:srgbClr val="0066FF"/>
                </a:solidFill>
              </a:rPr>
              <a:t>Primärenergie</a:t>
            </a:r>
            <a:r>
              <a:rPr lang="de-DE" sz="2400">
                <a:solidFill>
                  <a:srgbClr val="000000"/>
                </a:solidFill>
              </a:rPr>
              <a:t>träger</a:t>
            </a:r>
            <a:r>
              <a:rPr lang="de-DE" sz="800">
                <a:solidFill>
                  <a:srgbClr val="000000"/>
                </a:solidFill>
              </a:rPr>
              <a:t>   </a:t>
            </a:r>
          </a:p>
          <a:p>
            <a:r>
              <a:rPr lang="de-DE" sz="2400">
                <a:solidFill>
                  <a:srgbClr val="000000"/>
                </a:solidFill>
              </a:rPr>
              <a:t>      </a:t>
            </a:r>
            <a:r>
              <a:rPr lang="de-DE">
                <a:solidFill>
                  <a:srgbClr val="000000"/>
                </a:solidFill>
              </a:rPr>
              <a:t>also z.B. Erdgaseinsatz nicht nur bei KWK sondern auch bei getrennter Erzeugung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85725" y="2060575"/>
            <a:ext cx="901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2400">
                <a:solidFill>
                  <a:srgbClr val="000000"/>
                </a:solidFill>
              </a:rPr>
              <a:t>1. </a:t>
            </a:r>
            <a:r>
              <a:rPr lang="de-DE" sz="2400" b="1" u="sng">
                <a:solidFill>
                  <a:srgbClr val="CC0066"/>
                </a:solidFill>
              </a:rPr>
              <a:t>Eine detaillierte Gleicheit der Wärme- und Stromproduktion</a:t>
            </a:r>
            <a:r>
              <a:rPr lang="de-DE" sz="2400">
                <a:solidFill>
                  <a:srgbClr val="000000"/>
                </a:solidFill>
              </a:rPr>
              <a:t> </a:t>
            </a:r>
            <a:r>
              <a:rPr lang="de-DE">
                <a:solidFill>
                  <a:srgbClr val="000000"/>
                </a:solidFill>
              </a:rPr>
              <a:t/>
            </a:r>
            <a:br>
              <a:rPr lang="de-DE">
                <a:solidFill>
                  <a:srgbClr val="000000"/>
                </a:solidFill>
              </a:rPr>
            </a:br>
            <a:r>
              <a:rPr lang="de-DE" sz="800">
                <a:solidFill>
                  <a:srgbClr val="000000"/>
                </a:solidFill>
              </a:rPr>
              <a:t>  </a:t>
            </a:r>
          </a:p>
          <a:p>
            <a:r>
              <a:rPr lang="de-DE">
                <a:solidFill>
                  <a:srgbClr val="000000"/>
                </a:solidFill>
              </a:rPr>
              <a:t>             also gleiche Strom- und gleiche Wärmeproduktion auch in getrennter Erzeugung.</a:t>
            </a:r>
            <a:endParaRPr lang="de-DE" sz="1400">
              <a:solidFill>
                <a:srgbClr val="000000"/>
              </a:solidFill>
            </a:endParaRP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193675" y="4473575"/>
            <a:ext cx="61430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rgbClr val="000000"/>
                </a:solidFill>
              </a:rPr>
              <a:t>3. </a:t>
            </a:r>
            <a:r>
              <a:rPr lang="de-DE" sz="2400" b="1" u="sng" dirty="0">
                <a:solidFill>
                  <a:srgbClr val="FF66FF"/>
                </a:solidFill>
              </a:rPr>
              <a:t>Moderne</a:t>
            </a:r>
            <a:r>
              <a:rPr lang="de-DE" sz="2400" dirty="0">
                <a:solidFill>
                  <a:srgbClr val="000000"/>
                </a:solidFill>
              </a:rPr>
              <a:t> Anlagen der getrennten Erzeugung</a:t>
            </a:r>
            <a:r>
              <a:rPr lang="de-DE" sz="800" dirty="0">
                <a:solidFill>
                  <a:srgbClr val="000000"/>
                </a:solidFill>
              </a:rPr>
              <a:t>   </a:t>
            </a:r>
          </a:p>
          <a:p>
            <a:r>
              <a:rPr lang="de-DE" sz="2400" dirty="0">
                <a:solidFill>
                  <a:srgbClr val="000000"/>
                </a:solidFill>
              </a:rPr>
              <a:t>                  </a:t>
            </a:r>
            <a:r>
              <a:rPr lang="de-DE" dirty="0">
                <a:solidFill>
                  <a:srgbClr val="000000"/>
                </a:solidFill>
              </a:rPr>
              <a:t>also z.B.:  GUD und </a:t>
            </a:r>
            <a:r>
              <a:rPr lang="de-DE" dirty="0" smtClean="0">
                <a:solidFill>
                  <a:srgbClr val="000000"/>
                </a:solidFill>
              </a:rPr>
              <a:t>Brennwertkessel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71438" y="80963"/>
            <a:ext cx="2276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400" dirty="0" smtClean="0">
                <a:solidFill>
                  <a:srgbClr val="000000"/>
                </a:solidFill>
              </a:rPr>
              <a:t>2.1</a:t>
            </a:r>
            <a:endParaRPr lang="de-DE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9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97514" y="6597585"/>
            <a:ext cx="8874986" cy="251795"/>
          </a:xfrm>
          <a:prstGeom prst="rect">
            <a:avLst/>
          </a:prstGeom>
          <a:noFill/>
        </p:spPr>
        <p:txBody>
          <a:bodyPr wrap="square" lIns="36000" tIns="18000" rIns="36000" bIns="18000" rtlCol="0">
            <a:spAutoFit/>
          </a:bodyPr>
          <a:lstStyle/>
          <a:p>
            <a:r>
              <a:rPr lang="de-DE" sz="1200" dirty="0" smtClean="0"/>
              <a:t>Quelle des Grundbildes: Bundesverband Kraftwärmekopplung (</a:t>
            </a:r>
            <a:r>
              <a:rPr lang="de-DE" sz="1200" dirty="0" err="1" smtClean="0"/>
              <a:t>B.KWK</a:t>
            </a:r>
            <a:r>
              <a:rPr lang="de-DE" sz="1200" dirty="0" smtClean="0"/>
              <a:t>): http</a:t>
            </a:r>
            <a:r>
              <a:rPr lang="de-DE" sz="1200" dirty="0"/>
              <a:t>://</a:t>
            </a:r>
            <a:r>
              <a:rPr lang="de-DE" sz="1200" dirty="0" err="1"/>
              <a:t>www.bkwk.de</a:t>
            </a:r>
            <a:r>
              <a:rPr lang="de-DE" sz="1200" dirty="0"/>
              <a:t>/</a:t>
            </a:r>
            <a:r>
              <a:rPr lang="de-DE" sz="1200" dirty="0" err="1"/>
              <a:t>infos_zahlen_zur_kwk</a:t>
            </a:r>
            <a:r>
              <a:rPr lang="de-DE" sz="1200" dirty="0"/>
              <a:t>/</a:t>
            </a:r>
            <a:r>
              <a:rPr lang="de-DE" sz="1200" dirty="0" err="1"/>
              <a:t>grafiken_und_poster</a:t>
            </a:r>
            <a:r>
              <a:rPr lang="de-DE" sz="1400" dirty="0"/>
              <a:t>/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97514" y="224644"/>
            <a:ext cx="8748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u="sng" dirty="0" smtClean="0"/>
              <a:t>Vergleich </a:t>
            </a:r>
            <a:r>
              <a:rPr lang="de-DE" u="sng" dirty="0"/>
              <a:t>des </a:t>
            </a:r>
            <a:r>
              <a:rPr lang="de-DE" u="sng" dirty="0" err="1" smtClean="0"/>
              <a:t>B.KWK</a:t>
            </a:r>
            <a:r>
              <a:rPr lang="de-DE" dirty="0" smtClean="0"/>
              <a:t>:   Vorteil </a:t>
            </a:r>
            <a:r>
              <a:rPr lang="de-DE" dirty="0"/>
              <a:t>der gekoppelten Erzeugung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31540" y="5949280"/>
            <a:ext cx="8352928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Fazit:</a:t>
            </a:r>
            <a:r>
              <a:rPr lang="de-DE" dirty="0" smtClean="0"/>
              <a:t> Es werden gar </a:t>
            </a:r>
            <a:r>
              <a:rPr lang="de-DE" b="1" dirty="0" smtClean="0"/>
              <a:t>keine modernen Technologien </a:t>
            </a:r>
            <a:br>
              <a:rPr lang="de-DE" b="1" dirty="0" smtClean="0"/>
            </a:br>
            <a:r>
              <a:rPr lang="de-DE" b="1" dirty="0" smtClean="0"/>
              <a:t>                                                                            </a:t>
            </a:r>
            <a:r>
              <a:rPr lang="de-DE" dirty="0" smtClean="0"/>
              <a:t>sondern </a:t>
            </a:r>
            <a:r>
              <a:rPr lang="de-DE" b="1" dirty="0" smtClean="0"/>
              <a:t>Brennstoffe </a:t>
            </a:r>
            <a:r>
              <a:rPr lang="de-DE" dirty="0" smtClean="0"/>
              <a:t>miteinander verglichen.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0" y="650193"/>
            <a:ext cx="7524328" cy="407077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45844" y="4764050"/>
            <a:ext cx="7884876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1. „</a:t>
            </a:r>
            <a:r>
              <a:rPr lang="de-DE" sz="1600" b="1" dirty="0" smtClean="0"/>
              <a:t>KWK Verdrängungsstrom</a:t>
            </a:r>
            <a:r>
              <a:rPr lang="de-DE" sz="1600" dirty="0" smtClean="0"/>
              <a:t>“ :   </a:t>
            </a:r>
            <a:r>
              <a:rPr lang="de-DE" sz="1600" dirty="0" smtClean="0">
                <a:solidFill>
                  <a:srgbClr val="C00000"/>
                </a:solidFill>
              </a:rPr>
              <a:t>Eine </a:t>
            </a:r>
            <a:r>
              <a:rPr lang="de-DE" sz="1600" b="1" dirty="0" err="1" smtClean="0"/>
              <a:t>adhoc</a:t>
            </a:r>
            <a:r>
              <a:rPr lang="de-DE" sz="1600" b="1" dirty="0" smtClean="0"/>
              <a:t> Begriffskonstruktion, </a:t>
            </a:r>
            <a:r>
              <a:rPr lang="de-DE" sz="1600" dirty="0" smtClean="0">
                <a:solidFill>
                  <a:srgbClr val="C00000"/>
                </a:solidFill>
              </a:rPr>
              <a:t> mit noch mehr alten</a:t>
            </a:r>
            <a:br>
              <a:rPr lang="de-DE" sz="1600" dirty="0" smtClean="0">
                <a:solidFill>
                  <a:srgbClr val="C00000"/>
                </a:solidFill>
              </a:rPr>
            </a:br>
            <a:r>
              <a:rPr lang="de-DE" sz="1600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  </a:t>
            </a:r>
            <a:r>
              <a:rPr lang="de-DE" sz="1600" dirty="0" err="1" smtClean="0">
                <a:solidFill>
                  <a:srgbClr val="C00000"/>
                </a:solidFill>
              </a:rPr>
              <a:t>KoKW‘s</a:t>
            </a:r>
            <a:r>
              <a:rPr lang="de-DE" sz="1600" dirty="0" smtClean="0">
                <a:solidFill>
                  <a:srgbClr val="C00000"/>
                </a:solidFill>
              </a:rPr>
              <a:t> als im </a:t>
            </a:r>
            <a:r>
              <a:rPr lang="de-DE" sz="1600" dirty="0" err="1" smtClean="0">
                <a:solidFill>
                  <a:srgbClr val="C00000"/>
                </a:solidFill>
              </a:rPr>
              <a:t>StromMix</a:t>
            </a:r>
            <a:r>
              <a:rPr lang="de-DE" sz="16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de-DE" sz="1600" b="1" dirty="0" smtClean="0"/>
              <a:t>2</a:t>
            </a:r>
            <a:r>
              <a:rPr lang="de-DE" sz="1600" b="1" i="1" dirty="0" smtClean="0"/>
              <a:t>.</a:t>
            </a:r>
            <a:r>
              <a:rPr lang="de-DE" sz="1600" dirty="0" smtClean="0">
                <a:solidFill>
                  <a:srgbClr val="C00000"/>
                </a:solidFill>
              </a:rPr>
              <a:t>  </a:t>
            </a:r>
            <a:r>
              <a:rPr lang="de-DE" sz="1600" dirty="0" smtClean="0"/>
              <a:t>Heizkessel mit nur 80% Wirkungsgrad.  (Sicherlich kein Brennwertkessel)</a:t>
            </a:r>
          </a:p>
          <a:p>
            <a:r>
              <a:rPr lang="de-DE" sz="1600" b="1" dirty="0" smtClean="0">
                <a:solidFill>
                  <a:srgbClr val="3333FF"/>
                </a:solidFill>
              </a:rPr>
              <a:t>3.  Wo bleibt der eigentliche Konkurrent: die Wärmepumpe ?</a:t>
            </a:r>
            <a:endParaRPr lang="de-DE" sz="1600" b="1" dirty="0">
              <a:solidFill>
                <a:srgbClr val="3333FF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 rot="21123106">
            <a:off x="414105" y="811049"/>
            <a:ext cx="7459640" cy="282573"/>
          </a:xfrm>
          <a:prstGeom prst="rect">
            <a:avLst/>
          </a:prstGeom>
          <a:solidFill>
            <a:srgbClr val="FFFF99"/>
          </a:solidFill>
        </p:spPr>
        <p:txBody>
          <a:bodyPr wrap="square" tIns="18000" bIns="18000" rtlCol="0">
            <a:spAutoFit/>
          </a:bodyPr>
          <a:lstStyle/>
          <a:p>
            <a:r>
              <a:rPr lang="de-DE" sz="1600" dirty="0" smtClean="0"/>
              <a:t> </a:t>
            </a:r>
            <a:r>
              <a:rPr lang="de-DE" sz="1600" b="1" dirty="0" smtClean="0">
                <a:solidFill>
                  <a:srgbClr val="C00000"/>
                </a:solidFill>
              </a:rPr>
              <a:t>Leider eine Täuschung, - aber mit tollem Ergebnis:  37,5 % Einsparung durch KWK !!</a:t>
            </a:r>
            <a:endParaRPr lang="de-DE" sz="1600" dirty="0"/>
          </a:p>
        </p:txBody>
      </p:sp>
      <p:sp>
        <p:nvSpPr>
          <p:cNvPr id="2" name="Abgerundetes Rechteck 1"/>
          <p:cNvSpPr/>
          <p:nvPr/>
        </p:nvSpPr>
        <p:spPr>
          <a:xfrm>
            <a:off x="3491880" y="4473116"/>
            <a:ext cx="2556284" cy="216024"/>
          </a:xfrm>
          <a:prstGeom prst="roundRect">
            <a:avLst/>
          </a:prstGeom>
          <a:solidFill>
            <a:srgbClr val="FFFF00">
              <a:alpha val="17000"/>
            </a:srgb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5496" y="45204"/>
            <a:ext cx="2276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400" dirty="0" smtClean="0">
                <a:solidFill>
                  <a:srgbClr val="000000"/>
                </a:solidFill>
              </a:rPr>
              <a:t>2.2</a:t>
            </a: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6695728" y="4293096"/>
            <a:ext cx="1260648" cy="216024"/>
          </a:xfrm>
          <a:prstGeom prst="roundRect">
            <a:avLst/>
          </a:prstGeom>
          <a:solidFill>
            <a:srgbClr val="FFFF00">
              <a:alpha val="17000"/>
            </a:srgb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37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feil nach rechts 54"/>
          <p:cNvSpPr/>
          <p:nvPr/>
        </p:nvSpPr>
        <p:spPr>
          <a:xfrm rot="6845487">
            <a:off x="6194425" y="3954463"/>
            <a:ext cx="571500" cy="323850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0419" name="Textfeld 39"/>
          <p:cNvSpPr txBox="1">
            <a:spLocks noChangeArrowheads="1"/>
          </p:cNvSpPr>
          <p:nvPr/>
        </p:nvSpPr>
        <p:spPr bwMode="auto">
          <a:xfrm>
            <a:off x="5543550" y="3068638"/>
            <a:ext cx="3349625" cy="831850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lIns="36000" rIns="36000">
            <a:spAutoFit/>
          </a:bodyPr>
          <a:lstStyle/>
          <a:p>
            <a:r>
              <a:rPr lang="de-DE" sz="1600" b="1" u="sng">
                <a:cs typeface="Arial" charset="0"/>
              </a:rPr>
              <a:t>Einsparung bei GuD +WP:</a:t>
            </a:r>
          </a:p>
          <a:p>
            <a:r>
              <a:rPr lang="de-DE" sz="800" b="1">
                <a:cs typeface="Arial" charset="0"/>
              </a:rPr>
              <a:t>   </a:t>
            </a:r>
          </a:p>
          <a:p>
            <a:r>
              <a:rPr lang="de-DE" sz="2400" b="1">
                <a:cs typeface="Arial" charset="0"/>
              </a:rPr>
              <a:t>   12,5 %</a:t>
            </a:r>
            <a:r>
              <a:rPr lang="de-DE" sz="1400" b="1">
                <a:cs typeface="Arial" charset="0"/>
              </a:rPr>
              <a:t>-Punkte  </a:t>
            </a:r>
            <a:r>
              <a:rPr lang="de-DE" sz="2400" b="1">
                <a:cs typeface="Arial" charset="0"/>
              </a:rPr>
              <a:t>Erdgas</a:t>
            </a:r>
          </a:p>
        </p:txBody>
      </p:sp>
      <p:grpSp>
        <p:nvGrpSpPr>
          <p:cNvPr id="2" name="Gruppieren 51"/>
          <p:cNvGrpSpPr>
            <a:grpSpLocks/>
          </p:cNvGrpSpPr>
          <p:nvPr/>
        </p:nvGrpSpPr>
        <p:grpSpPr bwMode="auto">
          <a:xfrm>
            <a:off x="431800" y="1412875"/>
            <a:ext cx="6156325" cy="5184775"/>
            <a:chOff x="431620" y="1052736"/>
            <a:chExt cx="6156604" cy="5184576"/>
          </a:xfrm>
        </p:grpSpPr>
        <p:sp>
          <p:nvSpPr>
            <p:cNvPr id="7" name="Pfeil nach unten 6"/>
            <p:cNvSpPr/>
            <p:nvPr/>
          </p:nvSpPr>
          <p:spPr>
            <a:xfrm>
              <a:off x="2123972" y="4868940"/>
              <a:ext cx="576289" cy="720697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" name="Rechteck 4"/>
            <p:cNvSpPr/>
            <p:nvPr/>
          </p:nvSpPr>
          <p:spPr>
            <a:xfrm>
              <a:off x="3851250" y="4113319"/>
              <a:ext cx="1441515" cy="755621"/>
            </a:xfrm>
            <a:prstGeom prst="rect">
              <a:avLst/>
            </a:prstGeom>
            <a:solidFill>
              <a:srgbClr val="00FFFF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b="1" dirty="0" err="1">
                  <a:solidFill>
                    <a:srgbClr val="C00000"/>
                  </a:solidFill>
                  <a:cs typeface="Arial" pitchFamily="34" charset="0"/>
                </a:rPr>
                <a:t>GuD</a:t>
              </a:r>
              <a:r>
                <a:rPr lang="de-DE" b="1" dirty="0">
                  <a:solidFill>
                    <a:srgbClr val="C00000"/>
                  </a:solidFill>
                  <a:cs typeface="Arial" pitchFamily="34" charset="0"/>
                </a:rPr>
                <a:t/>
              </a:r>
              <a:br>
                <a:rPr lang="de-DE" b="1" dirty="0">
                  <a:solidFill>
                    <a:srgbClr val="C00000"/>
                  </a:solidFill>
                  <a:cs typeface="Arial" pitchFamily="34" charset="0"/>
                </a:rPr>
              </a:br>
              <a:r>
                <a:rPr lang="el-GR" b="1" dirty="0">
                  <a:solidFill>
                    <a:srgbClr val="C00000"/>
                  </a:solidFill>
                  <a:cs typeface="Arial" pitchFamily="34" charset="0"/>
                </a:rPr>
                <a:t>η</a:t>
              </a:r>
              <a:r>
                <a:rPr lang="de-DE" b="1" baseline="-25000" dirty="0" err="1">
                  <a:solidFill>
                    <a:srgbClr val="C00000"/>
                  </a:solidFill>
                  <a:cs typeface="Arial" pitchFamily="34" charset="0"/>
                </a:rPr>
                <a:t>el</a:t>
              </a:r>
              <a:r>
                <a:rPr lang="de-DE" b="1" dirty="0">
                  <a:solidFill>
                    <a:srgbClr val="C00000"/>
                  </a:solidFill>
                  <a:cs typeface="Arial" pitchFamily="34" charset="0"/>
                </a:rPr>
                <a:t> =60%</a:t>
              </a:r>
            </a:p>
          </p:txBody>
        </p:sp>
        <p:sp>
          <p:nvSpPr>
            <p:cNvPr id="8" name="Pfeil nach unten 7"/>
            <p:cNvSpPr/>
            <p:nvPr/>
          </p:nvSpPr>
          <p:spPr>
            <a:xfrm>
              <a:off x="4284658" y="4868940"/>
              <a:ext cx="574701" cy="720697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9" name="Pfeil nach unten 8"/>
            <p:cNvSpPr/>
            <p:nvPr/>
          </p:nvSpPr>
          <p:spPr>
            <a:xfrm flipV="1">
              <a:off x="4437065" y="3681535"/>
              <a:ext cx="179395" cy="431783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2" name="Pfeil nach unten 11"/>
            <p:cNvSpPr/>
            <p:nvPr/>
          </p:nvSpPr>
          <p:spPr>
            <a:xfrm flipV="1">
              <a:off x="2050943" y="1052736"/>
              <a:ext cx="720758" cy="2736745"/>
            </a:xfrm>
            <a:prstGeom prst="down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chemeClr val="tx2"/>
                </a:solidFill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>
              <a:off x="3851250" y="3041798"/>
              <a:ext cx="1441515" cy="639737"/>
            </a:xfrm>
            <a:prstGeom prst="rect">
              <a:avLst/>
            </a:prstGeom>
            <a:solidFill>
              <a:srgbClr val="00FFFF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400" b="1" dirty="0">
                  <a:solidFill>
                    <a:srgbClr val="0000FF"/>
                  </a:solidFill>
                  <a:cs typeface="Arial" pitchFamily="34" charset="0"/>
                </a:rPr>
                <a:t>Wärmepumpe</a:t>
              </a:r>
            </a:p>
            <a:p>
              <a:pPr algn="ctr">
                <a:defRPr/>
              </a:pPr>
              <a:r>
                <a:rPr lang="de-DE" sz="1400" b="1" dirty="0">
                  <a:solidFill>
                    <a:srgbClr val="0000FF"/>
                  </a:solidFill>
                  <a:cs typeface="Arial" pitchFamily="34" charset="0"/>
                </a:rPr>
                <a:t>JAZ=4</a:t>
              </a:r>
            </a:p>
          </p:txBody>
        </p:sp>
        <p:sp>
          <p:nvSpPr>
            <p:cNvPr id="17" name="Pfeil nach unten 16"/>
            <p:cNvSpPr/>
            <p:nvPr/>
          </p:nvSpPr>
          <p:spPr>
            <a:xfrm flipV="1">
              <a:off x="4103674" y="1089248"/>
              <a:ext cx="720758" cy="1943025"/>
            </a:xfrm>
            <a:prstGeom prst="down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chemeClr val="tx2"/>
                </a:solidFill>
              </a:endParaRPr>
            </a:p>
          </p:txBody>
        </p:sp>
        <p:sp>
          <p:nvSpPr>
            <p:cNvPr id="60436" name="Textfeld 23"/>
            <p:cNvSpPr txBox="1">
              <a:spLocks noChangeArrowheads="1"/>
            </p:cNvSpPr>
            <p:nvPr/>
          </p:nvSpPr>
          <p:spPr bwMode="auto">
            <a:xfrm>
              <a:off x="2303748" y="5193196"/>
              <a:ext cx="252028" cy="24622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 sz="1600" b="1">
                  <a:cs typeface="Arial" charset="0"/>
                </a:rPr>
                <a:t>40</a:t>
              </a:r>
            </a:p>
          </p:txBody>
        </p:sp>
        <p:sp>
          <p:nvSpPr>
            <p:cNvPr id="60437" name="Textfeld 28"/>
            <p:cNvSpPr txBox="1">
              <a:spLocks noChangeArrowheads="1"/>
            </p:cNvSpPr>
            <p:nvPr/>
          </p:nvSpPr>
          <p:spPr bwMode="auto">
            <a:xfrm>
              <a:off x="4463988" y="5193196"/>
              <a:ext cx="252028" cy="24622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 sz="1600" b="1">
                  <a:solidFill>
                    <a:srgbClr val="C00000"/>
                  </a:solidFill>
                  <a:cs typeface="Arial" charset="0"/>
                </a:rPr>
                <a:t>40</a:t>
              </a:r>
            </a:p>
          </p:txBody>
        </p:sp>
        <p:sp>
          <p:nvSpPr>
            <p:cNvPr id="60438" name="Textfeld 29"/>
            <p:cNvSpPr txBox="1">
              <a:spLocks noChangeArrowheads="1"/>
            </p:cNvSpPr>
            <p:nvPr/>
          </p:nvSpPr>
          <p:spPr bwMode="auto">
            <a:xfrm>
              <a:off x="4608004" y="3866855"/>
              <a:ext cx="396044" cy="24622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 sz="1600" b="1">
                  <a:solidFill>
                    <a:srgbClr val="C00000"/>
                  </a:solidFill>
                  <a:cs typeface="Arial" charset="0"/>
                </a:rPr>
                <a:t>12,5</a:t>
              </a:r>
            </a:p>
          </p:txBody>
        </p:sp>
        <p:sp>
          <p:nvSpPr>
            <p:cNvPr id="60439" name="Textfeld 30"/>
            <p:cNvSpPr txBox="1">
              <a:spLocks noChangeArrowheads="1"/>
            </p:cNvSpPr>
            <p:nvPr/>
          </p:nvSpPr>
          <p:spPr bwMode="auto">
            <a:xfrm>
              <a:off x="2303748" y="2636912"/>
              <a:ext cx="252028" cy="24622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 sz="1600" b="1">
                  <a:cs typeface="Arial" charset="0"/>
                </a:rPr>
                <a:t>50</a:t>
              </a:r>
            </a:p>
          </p:txBody>
        </p:sp>
        <p:sp>
          <p:nvSpPr>
            <p:cNvPr id="4" name="Rechteck 3"/>
            <p:cNvSpPr/>
            <p:nvPr/>
          </p:nvSpPr>
          <p:spPr>
            <a:xfrm>
              <a:off x="1692152" y="3032273"/>
              <a:ext cx="1439928" cy="1836667"/>
            </a:xfrm>
            <a:prstGeom prst="rect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000" b="1" dirty="0">
                <a:solidFill>
                  <a:srgbClr val="0000FF"/>
                </a:solidFill>
                <a:cs typeface="Arial" pitchFamily="34" charset="0"/>
              </a:endParaRPr>
            </a:p>
            <a:p>
              <a:pPr algn="ctr">
                <a:defRPr/>
              </a:pPr>
              <a:r>
                <a:rPr lang="el-GR" b="1" dirty="0">
                  <a:solidFill>
                    <a:srgbClr val="0000FF"/>
                  </a:solidFill>
                  <a:cs typeface="Arial" pitchFamily="34" charset="0"/>
                </a:rPr>
                <a:t>η</a:t>
              </a:r>
              <a:r>
                <a:rPr lang="de-DE" b="1" baseline="-25000" dirty="0" err="1">
                  <a:solidFill>
                    <a:srgbClr val="0000FF"/>
                  </a:solidFill>
                  <a:cs typeface="Arial" pitchFamily="34" charset="0"/>
                </a:rPr>
                <a:t>th</a:t>
              </a:r>
              <a:r>
                <a:rPr lang="de-DE" b="1" dirty="0">
                  <a:solidFill>
                    <a:srgbClr val="0000FF"/>
                  </a:solidFill>
                  <a:cs typeface="Arial" pitchFamily="34" charset="0"/>
                </a:rPr>
                <a:t> =50%</a:t>
              </a:r>
              <a:r>
                <a:rPr lang="de-DE" sz="2000" b="1" dirty="0">
                  <a:solidFill>
                    <a:srgbClr val="0000FF"/>
                  </a:solidFill>
                  <a:cs typeface="Arial" pitchFamily="34" charset="0"/>
                </a:rPr>
                <a:t/>
              </a:r>
              <a:br>
                <a:rPr lang="de-DE" sz="2000" b="1" dirty="0">
                  <a:solidFill>
                    <a:srgbClr val="0000FF"/>
                  </a:solidFill>
                  <a:cs typeface="Arial" pitchFamily="34" charset="0"/>
                </a:rPr>
              </a:br>
              <a:r>
                <a:rPr lang="de-DE" sz="400" b="1" dirty="0">
                  <a:solidFill>
                    <a:srgbClr val="0000FF"/>
                  </a:solidFill>
                  <a:cs typeface="Arial" pitchFamily="34" charset="0"/>
                </a:rPr>
                <a:t>   </a:t>
              </a:r>
            </a:p>
            <a:p>
              <a:pPr algn="ctr">
                <a:defRPr/>
              </a:pPr>
              <a:r>
                <a:rPr lang="de-DE" sz="2000" b="1" dirty="0">
                  <a:solidFill>
                    <a:srgbClr val="FF0000"/>
                  </a:solidFill>
                  <a:cs typeface="Arial" pitchFamily="34" charset="0"/>
                </a:rPr>
                <a:t>Kraft</a:t>
              </a:r>
              <a:r>
                <a:rPr lang="de-DE" sz="2000" b="1" dirty="0">
                  <a:solidFill>
                    <a:schemeClr val="tx1"/>
                  </a:solidFill>
                  <a:cs typeface="Arial" pitchFamily="34" charset="0"/>
                </a:rPr>
                <a:t> -</a:t>
              </a:r>
              <a:br>
                <a:rPr lang="de-DE" sz="2000" b="1" dirty="0">
                  <a:solidFill>
                    <a:schemeClr val="tx1"/>
                  </a:solidFill>
                  <a:cs typeface="Arial" pitchFamily="34" charset="0"/>
                </a:rPr>
              </a:br>
              <a:r>
                <a:rPr lang="de-DE" sz="2000" b="1" dirty="0">
                  <a:solidFill>
                    <a:srgbClr val="0000FF"/>
                  </a:solidFill>
                  <a:cs typeface="Arial" pitchFamily="34" charset="0"/>
                </a:rPr>
                <a:t>Wärme</a:t>
              </a:r>
              <a:r>
                <a:rPr lang="de-DE" sz="2000" b="1" dirty="0">
                  <a:solidFill>
                    <a:schemeClr val="tx1"/>
                  </a:solidFill>
                  <a:cs typeface="Arial" pitchFamily="34" charset="0"/>
                </a:rPr>
                <a:t>-</a:t>
              </a:r>
            </a:p>
            <a:p>
              <a:pPr algn="ctr">
                <a:defRPr/>
              </a:pPr>
              <a:r>
                <a:rPr lang="de-DE" sz="2000" b="1" dirty="0">
                  <a:solidFill>
                    <a:schemeClr val="tx1"/>
                  </a:solidFill>
                  <a:cs typeface="Arial" pitchFamily="34" charset="0"/>
                </a:rPr>
                <a:t>Kopplung</a:t>
              </a:r>
              <a:br>
                <a:rPr lang="de-DE" sz="2000" b="1" dirty="0">
                  <a:solidFill>
                    <a:schemeClr val="tx1"/>
                  </a:solidFill>
                  <a:cs typeface="Arial" pitchFamily="34" charset="0"/>
                </a:rPr>
              </a:br>
              <a:r>
                <a:rPr lang="de-DE" sz="400" b="1" dirty="0">
                  <a:solidFill>
                    <a:schemeClr val="tx1"/>
                  </a:solidFill>
                  <a:cs typeface="Arial" pitchFamily="34" charset="0"/>
                </a:rPr>
                <a:t>  </a:t>
              </a:r>
              <a:r>
                <a:rPr lang="de-DE" sz="2000" b="1" dirty="0">
                  <a:solidFill>
                    <a:schemeClr val="tx1"/>
                  </a:solidFill>
                  <a:cs typeface="Arial" pitchFamily="34" charset="0"/>
                </a:rPr>
                <a:t/>
              </a:r>
              <a:br>
                <a:rPr lang="de-DE" sz="2000" b="1" dirty="0">
                  <a:solidFill>
                    <a:schemeClr val="tx1"/>
                  </a:solidFill>
                  <a:cs typeface="Arial" pitchFamily="34" charset="0"/>
                </a:rPr>
              </a:br>
              <a:r>
                <a:rPr lang="el-GR" b="1" dirty="0">
                  <a:solidFill>
                    <a:srgbClr val="C00000"/>
                  </a:solidFill>
                  <a:cs typeface="Arial" pitchFamily="34" charset="0"/>
                </a:rPr>
                <a:t> η</a:t>
              </a:r>
              <a:r>
                <a:rPr lang="de-DE" b="1" baseline="-25000" dirty="0" err="1">
                  <a:solidFill>
                    <a:srgbClr val="C00000"/>
                  </a:solidFill>
                  <a:cs typeface="Arial" pitchFamily="34" charset="0"/>
                </a:rPr>
                <a:t>el</a:t>
              </a:r>
              <a:r>
                <a:rPr lang="de-DE" b="1" dirty="0">
                  <a:solidFill>
                    <a:srgbClr val="C00000"/>
                  </a:solidFill>
                  <a:cs typeface="Arial" pitchFamily="34" charset="0"/>
                </a:rPr>
                <a:t> =40%</a:t>
              </a:r>
              <a:endParaRPr lang="de-DE" b="1" dirty="0">
                <a:solidFill>
                  <a:schemeClr val="tx1"/>
                </a:solidFill>
                <a:cs typeface="Arial" pitchFamily="34" charset="0"/>
              </a:endParaRPr>
            </a:p>
            <a:p>
              <a:pPr algn="ctr">
                <a:defRPr/>
              </a:pPr>
              <a:endParaRPr lang="de-DE" sz="20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4" name="Rechteck 33"/>
            <p:cNvSpPr/>
            <p:nvPr/>
          </p:nvSpPr>
          <p:spPr>
            <a:xfrm>
              <a:off x="3851250" y="3032273"/>
              <a:ext cx="1441515" cy="183666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60442" name="Textfeld 34"/>
            <p:cNvSpPr txBox="1">
              <a:spLocks noChangeArrowheads="1"/>
            </p:cNvSpPr>
            <p:nvPr/>
          </p:nvSpPr>
          <p:spPr bwMode="auto">
            <a:xfrm>
              <a:off x="2303748" y="1202559"/>
              <a:ext cx="252028" cy="24622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 sz="1600" b="1">
                  <a:cs typeface="Arial" charset="0"/>
                </a:rPr>
                <a:t>50</a:t>
              </a:r>
            </a:p>
          </p:txBody>
        </p:sp>
        <p:sp>
          <p:nvSpPr>
            <p:cNvPr id="60443" name="Textfeld 35"/>
            <p:cNvSpPr txBox="1">
              <a:spLocks noChangeArrowheads="1"/>
            </p:cNvSpPr>
            <p:nvPr/>
          </p:nvSpPr>
          <p:spPr bwMode="auto">
            <a:xfrm>
              <a:off x="4355976" y="1196752"/>
              <a:ext cx="252028" cy="24622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de-DE" sz="1600" b="1">
                  <a:cs typeface="Arial" charset="0"/>
                </a:rPr>
                <a:t>50</a:t>
              </a:r>
            </a:p>
          </p:txBody>
        </p:sp>
        <p:sp>
          <p:nvSpPr>
            <p:cNvPr id="38" name="Pfeil nach rechts 37"/>
            <p:cNvSpPr/>
            <p:nvPr/>
          </p:nvSpPr>
          <p:spPr>
            <a:xfrm>
              <a:off x="431620" y="3860916"/>
              <a:ext cx="1260532" cy="971513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400" dirty="0">
                  <a:solidFill>
                    <a:schemeClr val="tx1"/>
                  </a:solidFill>
                  <a:cs typeface="Arial" pitchFamily="34" charset="0"/>
                </a:rPr>
                <a:t>Erdgas</a:t>
              </a:r>
              <a:r>
                <a:rPr lang="de-DE" dirty="0">
                  <a:solidFill>
                    <a:schemeClr val="tx1"/>
                  </a:solidFill>
                  <a:cs typeface="Arial" pitchFamily="34" charset="0"/>
                </a:rPr>
                <a:t> </a:t>
              </a:r>
              <a:br>
                <a:rPr lang="de-DE" dirty="0">
                  <a:solidFill>
                    <a:schemeClr val="tx1"/>
                  </a:solidFill>
                  <a:cs typeface="Arial" pitchFamily="34" charset="0"/>
                </a:rPr>
              </a:br>
              <a:r>
                <a:rPr lang="de-DE" b="1" dirty="0">
                  <a:solidFill>
                    <a:schemeClr val="tx1"/>
                  </a:solidFill>
                  <a:cs typeface="Arial" pitchFamily="34" charset="0"/>
                </a:rPr>
                <a:t> </a:t>
              </a:r>
              <a:r>
                <a:rPr lang="de-DE" sz="2000" b="1" dirty="0">
                  <a:solidFill>
                    <a:schemeClr val="tx1"/>
                  </a:solidFill>
                  <a:cs typeface="Arial" pitchFamily="34" charset="0"/>
                </a:rPr>
                <a:t>100 %</a:t>
              </a:r>
            </a:p>
          </p:txBody>
        </p:sp>
        <p:sp>
          <p:nvSpPr>
            <p:cNvPr id="39" name="Pfeil nach rechts 38"/>
            <p:cNvSpPr/>
            <p:nvPr/>
          </p:nvSpPr>
          <p:spPr>
            <a:xfrm flipH="1">
              <a:off x="5327692" y="3968862"/>
              <a:ext cx="1260532" cy="90007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400" dirty="0">
                  <a:solidFill>
                    <a:schemeClr val="tx1"/>
                  </a:solidFill>
                  <a:cs typeface="Arial" pitchFamily="34" charset="0"/>
                </a:rPr>
                <a:t>Erdgas</a:t>
              </a:r>
              <a:r>
                <a:rPr lang="de-DE" sz="1600" dirty="0">
                  <a:solidFill>
                    <a:schemeClr val="tx1"/>
                  </a:solidFill>
                  <a:cs typeface="Arial" pitchFamily="34" charset="0"/>
                </a:rPr>
                <a:t> </a:t>
              </a:r>
              <a:r>
                <a:rPr lang="de-DE" sz="1600" b="1" dirty="0">
                  <a:solidFill>
                    <a:schemeClr val="tx1"/>
                  </a:solidFill>
                  <a:cs typeface="Arial" pitchFamily="34" charset="0"/>
                </a:rPr>
                <a:t/>
              </a:r>
              <a:br>
                <a:rPr lang="de-DE" sz="1600" b="1" dirty="0">
                  <a:solidFill>
                    <a:schemeClr val="tx1"/>
                  </a:solidFill>
                  <a:cs typeface="Arial" pitchFamily="34" charset="0"/>
                </a:rPr>
              </a:br>
              <a:r>
                <a:rPr lang="de-DE" b="1" dirty="0">
                  <a:solidFill>
                    <a:schemeClr val="tx1"/>
                  </a:solidFill>
                  <a:cs typeface="Arial" pitchFamily="34" charset="0"/>
                </a:rPr>
                <a:t>87.5 %</a:t>
              </a:r>
            </a:p>
          </p:txBody>
        </p:sp>
        <p:grpSp>
          <p:nvGrpSpPr>
            <p:cNvPr id="3" name="Gruppieren 43"/>
            <p:cNvGrpSpPr>
              <a:grpSpLocks/>
            </p:cNvGrpSpPr>
            <p:nvPr/>
          </p:nvGrpSpPr>
          <p:grpSpPr bwMode="auto">
            <a:xfrm>
              <a:off x="2699792" y="1412776"/>
              <a:ext cx="1431776" cy="900100"/>
              <a:chOff x="2888196" y="692696"/>
              <a:chExt cx="1431776" cy="720000"/>
            </a:xfrm>
          </p:grpSpPr>
          <p:cxnSp>
            <p:nvCxnSpPr>
              <p:cNvPr id="42" name="Gerade Verbindung 41"/>
              <p:cNvCxnSpPr/>
              <p:nvPr/>
            </p:nvCxnSpPr>
            <p:spPr>
              <a:xfrm flipV="1">
                <a:off x="3599897" y="692943"/>
                <a:ext cx="720758" cy="71998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42"/>
              <p:cNvCxnSpPr/>
              <p:nvPr/>
            </p:nvCxnSpPr>
            <p:spPr>
              <a:xfrm>
                <a:off x="2888665" y="692943"/>
                <a:ext cx="720758" cy="71998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447" name="Textfeld 44"/>
            <p:cNvSpPr txBox="1">
              <a:spLocks noChangeArrowheads="1"/>
            </p:cNvSpPr>
            <p:nvPr/>
          </p:nvSpPr>
          <p:spPr bwMode="auto">
            <a:xfrm>
              <a:off x="2771800" y="1630541"/>
              <a:ext cx="1296144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b="1">
                  <a:solidFill>
                    <a:srgbClr val="0000FF"/>
                  </a:solidFill>
                  <a:cs typeface="Arial" charset="0"/>
                </a:rPr>
                <a:t>gleichviel Wärme</a:t>
              </a:r>
            </a:p>
          </p:txBody>
        </p:sp>
        <p:grpSp>
          <p:nvGrpSpPr>
            <p:cNvPr id="6" name="Gruppieren 46"/>
            <p:cNvGrpSpPr>
              <a:grpSpLocks/>
            </p:cNvGrpSpPr>
            <p:nvPr/>
          </p:nvGrpSpPr>
          <p:grpSpPr bwMode="auto">
            <a:xfrm>
              <a:off x="2708176" y="5337212"/>
              <a:ext cx="1611796" cy="900100"/>
              <a:chOff x="2888196" y="692696"/>
              <a:chExt cx="1431776" cy="720000"/>
            </a:xfrm>
          </p:grpSpPr>
          <p:cxnSp>
            <p:nvCxnSpPr>
              <p:cNvPr id="48" name="Gerade Verbindung 47"/>
              <p:cNvCxnSpPr/>
              <p:nvPr/>
            </p:nvCxnSpPr>
            <p:spPr>
              <a:xfrm flipV="1">
                <a:off x="3600396" y="692714"/>
                <a:ext cx="719231" cy="71998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48"/>
              <p:cNvCxnSpPr/>
              <p:nvPr/>
            </p:nvCxnSpPr>
            <p:spPr>
              <a:xfrm>
                <a:off x="2888216" y="692714"/>
                <a:ext cx="719231" cy="71998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449" name="Textfeld 45"/>
            <p:cNvSpPr txBox="1">
              <a:spLocks noChangeArrowheads="1"/>
            </p:cNvSpPr>
            <p:nvPr/>
          </p:nvSpPr>
          <p:spPr bwMode="auto">
            <a:xfrm>
              <a:off x="2843808" y="5553236"/>
              <a:ext cx="1296144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b="1">
                  <a:solidFill>
                    <a:srgbClr val="FF0000"/>
                  </a:solidFill>
                  <a:cs typeface="Arial" charset="0"/>
                </a:rPr>
                <a:t>gleichviel Strom</a:t>
              </a:r>
            </a:p>
          </p:txBody>
        </p:sp>
      </p:grpSp>
      <p:sp>
        <p:nvSpPr>
          <p:cNvPr id="50" name="Rechteck 49"/>
          <p:cNvSpPr/>
          <p:nvPr/>
        </p:nvSpPr>
        <p:spPr>
          <a:xfrm>
            <a:off x="539750" y="80963"/>
            <a:ext cx="7235825" cy="539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400" b="1" dirty="0">
                <a:solidFill>
                  <a:schemeClr val="tx1"/>
                </a:solidFill>
                <a:cs typeface="Arial" pitchFamily="34" charset="0"/>
              </a:rPr>
              <a:t>Primärenergieeinsparung  durch {</a:t>
            </a:r>
            <a:r>
              <a:rPr lang="de-DE" sz="2400" b="1" dirty="0" err="1">
                <a:solidFill>
                  <a:srgbClr val="C00000"/>
                </a:solidFill>
                <a:cs typeface="Arial" pitchFamily="34" charset="0"/>
              </a:rPr>
              <a:t>GuD</a:t>
            </a:r>
            <a:r>
              <a:rPr lang="de-DE" sz="2400" b="1" dirty="0">
                <a:solidFill>
                  <a:schemeClr val="tx1"/>
                </a:solidFill>
                <a:cs typeface="Arial" pitchFamily="34" charset="0"/>
              </a:rPr>
              <a:t> und WP} </a:t>
            </a:r>
          </a:p>
        </p:txBody>
      </p:sp>
      <p:sp>
        <p:nvSpPr>
          <p:cNvPr id="60422" name="Textfeld 50"/>
          <p:cNvSpPr txBox="1">
            <a:spLocks noChangeArrowheads="1"/>
          </p:cNvSpPr>
          <p:nvPr/>
        </p:nvSpPr>
        <p:spPr bwMode="auto">
          <a:xfrm>
            <a:off x="71438" y="6597650"/>
            <a:ext cx="3348037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r>
              <a:rPr lang="de-DE" sz="900">
                <a:cs typeface="Arial" charset="0"/>
              </a:rPr>
              <a:t>G. Luther, Uni Saarbrücken, Technische Physik, Stand 2011 AD</a:t>
            </a:r>
          </a:p>
        </p:txBody>
      </p:sp>
      <p:sp>
        <p:nvSpPr>
          <p:cNvPr id="60423" name="Textfeld 52"/>
          <p:cNvSpPr txBox="1">
            <a:spLocks noChangeArrowheads="1"/>
          </p:cNvSpPr>
          <p:nvPr/>
        </p:nvSpPr>
        <p:spPr bwMode="auto">
          <a:xfrm>
            <a:off x="792163" y="944563"/>
            <a:ext cx="2592387" cy="36988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 u="sng">
                <a:cs typeface="Arial" charset="0"/>
              </a:rPr>
              <a:t>KWK</a:t>
            </a:r>
            <a:r>
              <a:rPr lang="de-DE" u="sng">
                <a:cs typeface="Arial" charset="0"/>
              </a:rPr>
              <a:t>:          </a:t>
            </a:r>
          </a:p>
        </p:txBody>
      </p:sp>
      <p:sp>
        <p:nvSpPr>
          <p:cNvPr id="60424" name="Textfeld 53"/>
          <p:cNvSpPr txBox="1">
            <a:spLocks noChangeArrowheads="1"/>
          </p:cNvSpPr>
          <p:nvPr/>
        </p:nvSpPr>
        <p:spPr bwMode="auto">
          <a:xfrm>
            <a:off x="3527425" y="944563"/>
            <a:ext cx="4645025" cy="36988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b="1" u="sng">
                <a:solidFill>
                  <a:srgbClr val="FF0000"/>
                </a:solidFill>
                <a:cs typeface="Arial" charset="0"/>
              </a:rPr>
              <a:t>GuD-Kraftwerk</a:t>
            </a:r>
            <a:r>
              <a:rPr lang="de-DE" u="sng">
                <a:cs typeface="Arial" charset="0"/>
              </a:rPr>
              <a:t> und </a:t>
            </a:r>
            <a:r>
              <a:rPr lang="de-DE" b="1" u="sng">
                <a:solidFill>
                  <a:srgbClr val="0000FF"/>
                </a:solidFill>
                <a:cs typeface="Arial" charset="0"/>
              </a:rPr>
              <a:t>Wärmepumpe</a:t>
            </a:r>
            <a:r>
              <a:rPr lang="de-DE" u="sng">
                <a:cs typeface="Arial" charset="0"/>
              </a:rPr>
              <a:t>:</a:t>
            </a:r>
          </a:p>
        </p:txBody>
      </p:sp>
      <p:cxnSp>
        <p:nvCxnSpPr>
          <p:cNvPr id="56" name="Gerade Verbindung 55"/>
          <p:cNvCxnSpPr/>
          <p:nvPr/>
        </p:nvCxnSpPr>
        <p:spPr>
          <a:xfrm>
            <a:off x="3455988" y="836613"/>
            <a:ext cx="0" cy="10445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6" name="Textfeld 58"/>
          <p:cNvSpPr txBox="1">
            <a:spLocks noChangeArrowheads="1"/>
          </p:cNvSpPr>
          <p:nvPr/>
        </p:nvSpPr>
        <p:spPr bwMode="auto">
          <a:xfrm>
            <a:off x="6840538" y="5624513"/>
            <a:ext cx="2052637" cy="10779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800" b="1">
                <a:cs typeface="Arial" charset="0"/>
              </a:rPr>
              <a:t>KWK  = Kraftwärmekopplung</a:t>
            </a:r>
          </a:p>
          <a:p>
            <a:r>
              <a:rPr lang="de-DE" sz="800" b="1">
                <a:solidFill>
                  <a:srgbClr val="FF0000"/>
                </a:solidFill>
                <a:cs typeface="Arial" charset="0"/>
              </a:rPr>
              <a:t>GuD  </a:t>
            </a:r>
            <a:r>
              <a:rPr lang="de-DE" sz="800" b="1">
                <a:solidFill>
                  <a:srgbClr val="C00000"/>
                </a:solidFill>
                <a:cs typeface="Arial" charset="0"/>
              </a:rPr>
              <a:t>= </a:t>
            </a:r>
            <a:r>
              <a:rPr lang="de-DE" sz="800" b="1">
                <a:cs typeface="Arial" charset="0"/>
              </a:rPr>
              <a:t>Gas-und Dampfkraftwerk</a:t>
            </a:r>
            <a:br>
              <a:rPr lang="de-DE" sz="800" b="1">
                <a:cs typeface="Arial" charset="0"/>
              </a:rPr>
            </a:br>
            <a:r>
              <a:rPr lang="de-DE" sz="800" b="1">
                <a:solidFill>
                  <a:srgbClr val="FF0000"/>
                </a:solidFill>
                <a:cs typeface="Arial" charset="0"/>
              </a:rPr>
              <a:t>      </a:t>
            </a:r>
            <a:r>
              <a:rPr lang="el-GR" sz="800" b="1">
                <a:solidFill>
                  <a:srgbClr val="FF0000"/>
                </a:solidFill>
                <a:cs typeface="Arial" charset="0"/>
              </a:rPr>
              <a:t>η</a:t>
            </a:r>
            <a:r>
              <a:rPr lang="de-DE" sz="800" b="1" baseline="-25000">
                <a:solidFill>
                  <a:srgbClr val="FF0000"/>
                </a:solidFill>
                <a:cs typeface="Arial" charset="0"/>
              </a:rPr>
              <a:t>el </a:t>
            </a:r>
            <a:r>
              <a:rPr lang="de-DE" sz="800" b="1">
                <a:solidFill>
                  <a:srgbClr val="FF0000"/>
                </a:solidFill>
                <a:cs typeface="Arial" charset="0"/>
              </a:rPr>
              <a:t> </a:t>
            </a:r>
            <a:r>
              <a:rPr lang="de-DE" sz="800">
                <a:solidFill>
                  <a:srgbClr val="FF0000"/>
                </a:solidFill>
                <a:cs typeface="Arial" charset="0"/>
              </a:rPr>
              <a:t>= </a:t>
            </a:r>
            <a:r>
              <a:rPr lang="de-DE" sz="800" b="1">
                <a:solidFill>
                  <a:srgbClr val="FF0000"/>
                </a:solidFill>
                <a:cs typeface="Arial" charset="0"/>
              </a:rPr>
              <a:t>elektrischer </a:t>
            </a:r>
            <a:r>
              <a:rPr lang="de-DE" sz="800">
                <a:cs typeface="Arial" charset="0"/>
              </a:rPr>
              <a:t>Wirkungsgrad </a:t>
            </a:r>
          </a:p>
          <a:p>
            <a:r>
              <a:rPr lang="de-DE" sz="800" b="1">
                <a:solidFill>
                  <a:srgbClr val="FF0000"/>
                </a:solidFill>
                <a:cs typeface="Arial" charset="0"/>
              </a:rPr>
              <a:t>    </a:t>
            </a:r>
            <a:r>
              <a:rPr lang="el-GR" sz="800" b="1">
                <a:solidFill>
                  <a:srgbClr val="0000FF"/>
                </a:solidFill>
                <a:cs typeface="Arial" charset="0"/>
              </a:rPr>
              <a:t>η</a:t>
            </a:r>
            <a:r>
              <a:rPr lang="de-DE" sz="800" b="1" baseline="-25000">
                <a:solidFill>
                  <a:srgbClr val="0000FF"/>
                </a:solidFill>
                <a:cs typeface="Arial" charset="0"/>
              </a:rPr>
              <a:t>th </a:t>
            </a:r>
            <a:r>
              <a:rPr lang="de-DE" sz="800" b="1">
                <a:solidFill>
                  <a:srgbClr val="0000FF"/>
                </a:solidFill>
                <a:cs typeface="Arial" charset="0"/>
              </a:rPr>
              <a:t> </a:t>
            </a:r>
            <a:r>
              <a:rPr lang="de-DE" sz="800">
                <a:solidFill>
                  <a:srgbClr val="0000FF"/>
                </a:solidFill>
                <a:cs typeface="Arial" charset="0"/>
              </a:rPr>
              <a:t>= </a:t>
            </a:r>
            <a:r>
              <a:rPr lang="de-DE" sz="800" b="1">
                <a:solidFill>
                  <a:srgbClr val="0000FF"/>
                </a:solidFill>
                <a:cs typeface="Arial" charset="0"/>
              </a:rPr>
              <a:t>thermischer </a:t>
            </a:r>
            <a:r>
              <a:rPr lang="de-DE" sz="800">
                <a:cs typeface="Arial" charset="0"/>
              </a:rPr>
              <a:t>Wirkungsgrad </a:t>
            </a:r>
          </a:p>
          <a:p>
            <a:endParaRPr lang="de-DE" sz="800" b="1">
              <a:cs typeface="Arial" charset="0"/>
            </a:endParaRPr>
          </a:p>
          <a:p>
            <a:r>
              <a:rPr lang="de-DE" sz="800" b="1">
                <a:cs typeface="Arial" charset="0"/>
              </a:rPr>
              <a:t>  WP   = Wärmepumpe</a:t>
            </a:r>
            <a:endParaRPr lang="de-DE" sz="800" b="1">
              <a:solidFill>
                <a:srgbClr val="C00000"/>
              </a:solidFill>
              <a:cs typeface="Arial" charset="0"/>
            </a:endParaRPr>
          </a:p>
          <a:p>
            <a:r>
              <a:rPr lang="de-DE" sz="800" b="1">
                <a:solidFill>
                  <a:srgbClr val="0000FF"/>
                </a:solidFill>
                <a:cs typeface="Arial" charset="0"/>
              </a:rPr>
              <a:t> </a:t>
            </a:r>
            <a:r>
              <a:rPr lang="de-DE" sz="800">
                <a:solidFill>
                  <a:srgbClr val="0000FF"/>
                </a:solidFill>
                <a:cs typeface="Arial" charset="0"/>
              </a:rPr>
              <a:t>JAZ  </a:t>
            </a:r>
            <a:r>
              <a:rPr lang="de-DE" sz="800">
                <a:cs typeface="Arial" charset="0"/>
              </a:rPr>
              <a:t>= </a:t>
            </a:r>
            <a:r>
              <a:rPr lang="de-DE" sz="800">
                <a:solidFill>
                  <a:srgbClr val="0000FF"/>
                </a:solidFill>
                <a:cs typeface="Arial" charset="0"/>
              </a:rPr>
              <a:t> </a:t>
            </a:r>
            <a:r>
              <a:rPr lang="de-DE" sz="800">
                <a:cs typeface="Arial" charset="0"/>
              </a:rPr>
              <a:t>JahresArbeitsZahl</a:t>
            </a:r>
            <a:r>
              <a:rPr lang="de-DE" sz="800" b="1">
                <a:cs typeface="Arial" charset="0"/>
              </a:rPr>
              <a:t/>
            </a:r>
            <a:br>
              <a:rPr lang="de-DE" sz="800" b="1">
                <a:cs typeface="Arial" charset="0"/>
              </a:rPr>
            </a:br>
            <a:r>
              <a:rPr lang="de-DE" sz="800" b="1">
                <a:cs typeface="Arial" charset="0"/>
              </a:rPr>
              <a:t> </a:t>
            </a:r>
            <a:r>
              <a:rPr lang="de-DE" sz="800">
                <a:cs typeface="Arial" charset="0"/>
              </a:rPr>
              <a:t>         =  </a:t>
            </a:r>
            <a:r>
              <a:rPr lang="de-DE" sz="800" b="1">
                <a:solidFill>
                  <a:srgbClr val="0000FF"/>
                </a:solidFill>
                <a:cs typeface="Arial" charset="0"/>
              </a:rPr>
              <a:t>WärmeOutpu</a:t>
            </a:r>
            <a:r>
              <a:rPr lang="de-DE" sz="800">
                <a:cs typeface="Arial" charset="0"/>
              </a:rPr>
              <a:t>t </a:t>
            </a:r>
            <a:r>
              <a:rPr lang="de-DE" sz="800" b="1">
                <a:cs typeface="Arial" charset="0"/>
              </a:rPr>
              <a:t>/ </a:t>
            </a:r>
            <a:r>
              <a:rPr lang="de-DE" sz="800" b="1">
                <a:solidFill>
                  <a:srgbClr val="FF0000"/>
                </a:solidFill>
                <a:cs typeface="Arial" charset="0"/>
              </a:rPr>
              <a:t>StromInput </a:t>
            </a:r>
          </a:p>
        </p:txBody>
      </p:sp>
      <p:sp>
        <p:nvSpPr>
          <p:cNvPr id="60427" name="Textfeld 40"/>
          <p:cNvSpPr txBox="1">
            <a:spLocks noChangeArrowheads="1"/>
          </p:cNvSpPr>
          <p:nvPr/>
        </p:nvSpPr>
        <p:spPr bwMode="auto">
          <a:xfrm>
            <a:off x="4356100" y="2930525"/>
            <a:ext cx="252413" cy="2460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600" b="1">
                <a:cs typeface="Arial" charset="0"/>
              </a:rPr>
              <a:t>50</a:t>
            </a:r>
          </a:p>
        </p:txBody>
      </p:sp>
      <p:sp>
        <p:nvSpPr>
          <p:cNvPr id="60428" name="Textfeld 43"/>
          <p:cNvSpPr txBox="1">
            <a:spLocks noChangeArrowheads="1"/>
          </p:cNvSpPr>
          <p:nvPr/>
        </p:nvSpPr>
        <p:spPr bwMode="auto">
          <a:xfrm>
            <a:off x="7164388" y="4545013"/>
            <a:ext cx="169227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>
                <a:cs typeface="Arial" charset="0"/>
              </a:rPr>
              <a:t>denn:  87.5*</a:t>
            </a:r>
            <a:r>
              <a:rPr lang="de-DE" sz="1000">
                <a:solidFill>
                  <a:srgbClr val="C00000"/>
                </a:solidFill>
                <a:cs typeface="Arial" charset="0"/>
              </a:rPr>
              <a:t>0.6</a:t>
            </a:r>
            <a:r>
              <a:rPr lang="de-DE" sz="1000">
                <a:cs typeface="Arial" charset="0"/>
              </a:rPr>
              <a:t>=    </a:t>
            </a:r>
            <a:r>
              <a:rPr lang="de-DE" sz="1000">
                <a:solidFill>
                  <a:srgbClr val="C00000"/>
                </a:solidFill>
                <a:cs typeface="Arial" charset="0"/>
              </a:rPr>
              <a:t>52.5</a:t>
            </a:r>
            <a:r>
              <a:rPr lang="de-DE" sz="1000">
                <a:cs typeface="Arial" charset="0"/>
              </a:rPr>
              <a:t/>
            </a:r>
            <a:br>
              <a:rPr lang="de-DE" sz="1000">
                <a:cs typeface="Arial" charset="0"/>
              </a:rPr>
            </a:br>
            <a:r>
              <a:rPr lang="de-DE" sz="1000">
                <a:cs typeface="Arial" charset="0"/>
              </a:rPr>
              <a:t>                         =  </a:t>
            </a:r>
            <a:r>
              <a:rPr lang="de-DE" sz="1000">
                <a:solidFill>
                  <a:srgbClr val="C00000"/>
                </a:solidFill>
                <a:cs typeface="Arial" charset="0"/>
              </a:rPr>
              <a:t>40+12.5</a:t>
            </a:r>
          </a:p>
        </p:txBody>
      </p:sp>
    </p:spTree>
    <p:extLst>
      <p:ext uri="{BB962C8B-B14F-4D97-AF65-F5344CB8AC3E}">
        <p14:creationId xmlns:p14="http://schemas.microsoft.com/office/powerpoint/2010/main" val="100757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70981" y="224644"/>
            <a:ext cx="8244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Vergleich: Brennstoffaufwand für die </a:t>
            </a:r>
            <a:r>
              <a:rPr lang="de-DE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Wärme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produktion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8445867" y="6597352"/>
            <a:ext cx="5400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143508" y="6592706"/>
            <a:ext cx="7776864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/</a:t>
            </a:r>
            <a:r>
              <a:rPr 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Lüking 2015/  </a:t>
            </a:r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in  </a:t>
            </a:r>
            <a:r>
              <a:rPr lang="de-DE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VDE</a:t>
            </a:r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-Studie (2015): </a:t>
            </a:r>
            <a:r>
              <a:rPr lang="de-DE" sz="1100" dirty="0" smtClean="0">
                <a:latin typeface="Arial"/>
              </a:rPr>
              <a:t> „Potenziale </a:t>
            </a:r>
            <a:r>
              <a:rPr lang="de-DE" sz="1100" dirty="0">
                <a:latin typeface="Arial"/>
              </a:rPr>
              <a:t>für </a:t>
            </a:r>
            <a:r>
              <a:rPr lang="de-DE" sz="1100" dirty="0" smtClean="0">
                <a:latin typeface="Arial"/>
              </a:rPr>
              <a:t>Strom im </a:t>
            </a:r>
            <a:r>
              <a:rPr lang="de-DE" sz="1100" dirty="0">
                <a:latin typeface="Arial"/>
              </a:rPr>
              <a:t>Wärmemarkt bis </a:t>
            </a:r>
            <a:r>
              <a:rPr lang="de-DE" sz="1100" dirty="0" smtClean="0">
                <a:latin typeface="Arial"/>
              </a:rPr>
              <a:t>2050“</a:t>
            </a:r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Kapitel 5.2.2, p. 143 ff 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63827" y="5513774"/>
            <a:ext cx="83563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Bild 5-11 aus /</a:t>
            </a:r>
            <a:r>
              <a:rPr lang="de-DE" b="1" dirty="0" err="1" smtClean="0"/>
              <a:t>Lüking2015</a:t>
            </a:r>
            <a:r>
              <a:rPr lang="de-DE" dirty="0" smtClean="0"/>
              <a:t>/: </a:t>
            </a:r>
            <a:r>
              <a:rPr lang="de-DE" b="1" dirty="0" smtClean="0"/>
              <a:t>Vergleich </a:t>
            </a:r>
            <a:r>
              <a:rPr lang="de-DE" b="1" dirty="0"/>
              <a:t>der Brennstoffeffizienz </a:t>
            </a:r>
            <a:r>
              <a:rPr lang="de-DE" dirty="0" smtClean="0"/>
              <a:t>von  </a:t>
            </a:r>
            <a:r>
              <a:rPr lang="de-DE" b="1" dirty="0" smtClean="0"/>
              <a:t>KWK</a:t>
            </a:r>
            <a:r>
              <a:rPr lang="de-DE" dirty="0" smtClean="0"/>
              <a:t>-Prozessen,</a:t>
            </a:r>
            <a:br>
              <a:rPr lang="de-DE" dirty="0" smtClean="0"/>
            </a:br>
            <a:r>
              <a:rPr lang="de-DE" dirty="0" smtClean="0"/>
              <a:t>                                                  </a:t>
            </a:r>
            <a:r>
              <a:rPr lang="de-DE" dirty="0">
                <a:solidFill>
                  <a:srgbClr val="008000"/>
                </a:solidFill>
              </a:rPr>
              <a:t>Gas-</a:t>
            </a:r>
            <a:r>
              <a:rPr lang="de-DE" dirty="0"/>
              <a:t> und </a:t>
            </a:r>
            <a:r>
              <a:rPr lang="de-DE" b="1" dirty="0" err="1" smtClean="0">
                <a:solidFill>
                  <a:srgbClr val="C00000"/>
                </a:solidFill>
              </a:rPr>
              <a:t>EIektro</a:t>
            </a:r>
            <a:r>
              <a:rPr lang="de-DE" b="1" dirty="0" smtClean="0">
                <a:solidFill>
                  <a:srgbClr val="C00000"/>
                </a:solidFill>
              </a:rPr>
              <a:t>- Wärmepumpen</a:t>
            </a:r>
            <a:r>
              <a:rPr lang="de-DE" dirty="0" smtClean="0"/>
              <a:t>  und</a:t>
            </a:r>
            <a:br>
              <a:rPr lang="de-DE" dirty="0" smtClean="0"/>
            </a:br>
            <a:r>
              <a:rPr lang="de-DE" dirty="0" smtClean="0"/>
              <a:t>                                                   solar </a:t>
            </a:r>
            <a:r>
              <a:rPr lang="de-DE" dirty="0"/>
              <a:t>unterstützter </a:t>
            </a:r>
            <a:r>
              <a:rPr lang="de-DE" dirty="0" smtClean="0"/>
              <a:t>Brennwerttechnik. </a:t>
            </a:r>
            <a:endParaRPr lang="de-DE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455555" y="764704"/>
            <a:ext cx="8172909" cy="4497474"/>
            <a:chOff x="455555" y="872716"/>
            <a:chExt cx="8172909" cy="449747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555" y="872716"/>
              <a:ext cx="8172909" cy="4497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hteck 2"/>
            <p:cNvSpPr/>
            <p:nvPr/>
          </p:nvSpPr>
          <p:spPr>
            <a:xfrm>
              <a:off x="1979712" y="4761148"/>
              <a:ext cx="6268663" cy="492443"/>
            </a:xfrm>
            <a:prstGeom prst="rect">
              <a:avLst/>
            </a:prstGeom>
          </p:spPr>
          <p:txBody>
            <a:bodyPr wrap="square" tIns="0" bIns="0">
              <a:spAutoFit/>
            </a:bodyPr>
            <a:lstStyle/>
            <a:p>
              <a:r>
                <a:rPr lang="de-DE" sz="1600" b="1" dirty="0" smtClean="0"/>
                <a:t>                                                                                         , </a:t>
              </a:r>
              <a:endParaRPr lang="de-DE" sz="1600" b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de-DE" sz="1600" b="1" dirty="0" smtClean="0">
                  <a:solidFill>
                    <a:schemeClr val="accent6">
                      <a:lumMod val="50000"/>
                    </a:schemeClr>
                  </a:solidFill>
                </a:rPr>
                <a:t>               Brennwertkessel </a:t>
              </a:r>
              <a:r>
                <a:rPr lang="de-DE" sz="1600" b="1" dirty="0">
                  <a:solidFill>
                    <a:schemeClr val="accent6">
                      <a:lumMod val="50000"/>
                    </a:schemeClr>
                  </a:solidFill>
                </a:rPr>
                <a:t>ohne solarthermische </a:t>
              </a:r>
              <a:r>
                <a:rPr lang="de-DE" sz="1600" b="1" dirty="0" smtClean="0">
                  <a:solidFill>
                    <a:schemeClr val="accent6">
                      <a:lumMod val="50000"/>
                    </a:schemeClr>
                  </a:solidFill>
                </a:rPr>
                <a:t>Unterstützung </a:t>
              </a:r>
              <a:r>
                <a:rPr lang="de-DE" sz="16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BSA</a:t>
              </a:r>
              <a:r>
                <a:rPr lang="de-DE" sz="1600" b="1" dirty="0" smtClean="0">
                  <a:solidFill>
                    <a:schemeClr val="accent6">
                      <a:lumMod val="50000"/>
                    </a:schemeClr>
                  </a:solidFill>
                </a:rPr>
                <a:t> =1.0</a:t>
              </a:r>
              <a:endParaRPr lang="de-DE" sz="16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cxnSp>
          <p:nvCxnSpPr>
            <p:cNvPr id="8" name="Gerade Verbindung mit Pfeil 7"/>
            <p:cNvCxnSpPr/>
            <p:nvPr/>
          </p:nvCxnSpPr>
          <p:spPr>
            <a:xfrm flipH="1" flipV="1">
              <a:off x="3167844" y="4401108"/>
              <a:ext cx="1044116" cy="720080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mit Pfeil 11"/>
            <p:cNvCxnSpPr/>
            <p:nvPr/>
          </p:nvCxnSpPr>
          <p:spPr>
            <a:xfrm flipV="1">
              <a:off x="8247845" y="4797152"/>
              <a:ext cx="0" cy="456439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Abgerundetes Rechteck 14"/>
          <p:cNvSpPr/>
          <p:nvPr/>
        </p:nvSpPr>
        <p:spPr>
          <a:xfrm>
            <a:off x="827584" y="1232756"/>
            <a:ext cx="3168352" cy="3960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Abgerundetes Rechteck 16"/>
          <p:cNvSpPr/>
          <p:nvPr/>
        </p:nvSpPr>
        <p:spPr>
          <a:xfrm>
            <a:off x="2231740" y="3501008"/>
            <a:ext cx="1764196" cy="324036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58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feld 4"/>
          <p:cNvSpPr txBox="1">
            <a:spLocks noChangeArrowheads="1"/>
          </p:cNvSpPr>
          <p:nvPr/>
        </p:nvSpPr>
        <p:spPr bwMode="auto">
          <a:xfrm>
            <a:off x="611560" y="1592796"/>
            <a:ext cx="7956884" cy="147732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b="1" dirty="0"/>
              <a:t>Fazit:</a:t>
            </a:r>
            <a:r>
              <a:rPr lang="de-DE" dirty="0"/>
              <a:t> </a:t>
            </a:r>
          </a:p>
          <a:p>
            <a:r>
              <a:rPr lang="de-DE" dirty="0"/>
              <a:t>     </a:t>
            </a:r>
            <a:r>
              <a:rPr lang="de-DE" dirty="0" smtClean="0"/>
              <a:t> </a:t>
            </a:r>
            <a:r>
              <a:rPr lang="de-DE" dirty="0"/>
              <a:t>Die von der KWK-Lobby, </a:t>
            </a:r>
            <a:r>
              <a:rPr lang="de-DE" dirty="0" smtClean="0"/>
              <a:t> </a:t>
            </a:r>
            <a:r>
              <a:rPr lang="de-DE" dirty="0"/>
              <a:t>oberflächlichen Politikern und  Journalisten</a:t>
            </a:r>
          </a:p>
          <a:p>
            <a:r>
              <a:rPr lang="de-DE" dirty="0"/>
              <a:t>     </a:t>
            </a:r>
            <a:r>
              <a:rPr lang="de-DE" dirty="0" smtClean="0"/>
              <a:t>    </a:t>
            </a:r>
            <a:r>
              <a:rPr lang="de-DE" dirty="0"/>
              <a:t>immer wieder vorgetragene Behauptung 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      von </a:t>
            </a:r>
            <a:r>
              <a:rPr lang="de-DE" dirty="0"/>
              <a:t>einer großartigen </a:t>
            </a:r>
            <a:r>
              <a:rPr lang="de-DE" b="1" dirty="0" smtClean="0">
                <a:solidFill>
                  <a:srgbClr val="C00000"/>
                </a:solidFill>
              </a:rPr>
              <a:t>Überlegenheit der KWK </a:t>
            </a:r>
            <a:r>
              <a:rPr lang="de-DE" dirty="0" smtClean="0"/>
              <a:t>(Kraftwärmekopplung)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         </a:t>
            </a:r>
            <a:r>
              <a:rPr lang="de-DE" dirty="0" smtClean="0"/>
              <a:t>                                                                  </a:t>
            </a:r>
            <a:r>
              <a:rPr lang="de-DE" dirty="0">
                <a:solidFill>
                  <a:srgbClr val="C00000"/>
                </a:solidFill>
              </a:rPr>
              <a:t>ist </a:t>
            </a:r>
            <a:r>
              <a:rPr lang="de-DE" b="1" dirty="0">
                <a:solidFill>
                  <a:srgbClr val="C00000"/>
                </a:solidFill>
              </a:rPr>
              <a:t>ein Mythos </a:t>
            </a:r>
            <a:r>
              <a:rPr lang="de-DE" dirty="0"/>
              <a:t>(freundlich ausgedrückt).</a:t>
            </a:r>
          </a:p>
        </p:txBody>
      </p:sp>
      <p:sp>
        <p:nvSpPr>
          <p:cNvPr id="61443" name="Textfeld 5"/>
          <p:cNvSpPr txBox="1">
            <a:spLocks noChangeArrowheads="1"/>
          </p:cNvSpPr>
          <p:nvPr/>
        </p:nvSpPr>
        <p:spPr bwMode="auto">
          <a:xfrm>
            <a:off x="503238" y="441325"/>
            <a:ext cx="81105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600">
                <a:cs typeface="Arial" charset="0"/>
              </a:rPr>
              <a:t>Überlegenheit der KWK ist ein Mythos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1438" y="44624"/>
            <a:ext cx="60433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400" dirty="0" smtClean="0">
                <a:solidFill>
                  <a:srgbClr val="000000"/>
                </a:solidFill>
              </a:rPr>
              <a:t>2.4 Fazit</a:t>
            </a:r>
            <a:endParaRPr lang="de-DE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58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1800200"/>
          </a:xfrm>
        </p:spPr>
        <p:txBody>
          <a:bodyPr/>
          <a:lstStyle/>
          <a:p>
            <a:pPr marL="0" indent="0" algn="ctr">
              <a:buNone/>
            </a:pPr>
            <a:r>
              <a:rPr lang="de-DE" altLang="de-DE" b="1" dirty="0"/>
              <a:t>3.  </a:t>
            </a:r>
            <a:r>
              <a:rPr lang="de-DE" altLang="de-DE" b="1" dirty="0" smtClean="0"/>
              <a:t>   KWK </a:t>
            </a:r>
            <a:r>
              <a:rPr lang="de-DE" altLang="de-DE" b="1" dirty="0"/>
              <a:t>oder WP </a:t>
            </a:r>
            <a:r>
              <a:rPr lang="de-DE" altLang="de-DE" b="1" dirty="0" smtClean="0"/>
              <a:t>–</a:t>
            </a:r>
          </a:p>
          <a:p>
            <a:pPr marL="0" indent="0" algn="ctr">
              <a:buNone/>
            </a:pPr>
            <a:r>
              <a:rPr lang="de-DE" altLang="de-DE" b="1" dirty="0" smtClean="0"/>
              <a:t>was </a:t>
            </a:r>
            <a:r>
              <a:rPr lang="de-DE" altLang="de-DE" b="1" dirty="0"/>
              <a:t>passt besser zur Energiewende  </a:t>
            </a:r>
            <a:br>
              <a:rPr lang="de-DE" altLang="de-DE" b="1" dirty="0"/>
            </a:br>
            <a:r>
              <a:rPr lang="de-DE" altLang="de-DE" b="1" dirty="0"/>
              <a:t>     </a:t>
            </a:r>
            <a:r>
              <a:rPr lang="de-DE" altLang="de-DE" sz="2400" b="1" dirty="0" smtClean="0"/>
              <a:t>( </a:t>
            </a:r>
            <a:r>
              <a:rPr lang="de-DE" altLang="de-DE" sz="2400" b="1" dirty="0"/>
              <a:t>mit </a:t>
            </a:r>
            <a:r>
              <a:rPr lang="de-DE" altLang="de-DE" sz="2400" b="1" dirty="0">
                <a:solidFill>
                  <a:srgbClr val="FF0000"/>
                </a:solidFill>
              </a:rPr>
              <a:t>RE-Strom als </a:t>
            </a:r>
            <a:r>
              <a:rPr lang="de-DE" altLang="de-DE" sz="2400" b="1" dirty="0" smtClean="0">
                <a:solidFill>
                  <a:srgbClr val="FF0000"/>
                </a:solidFill>
              </a:rPr>
              <a:t>Primärenergie</a:t>
            </a:r>
            <a:r>
              <a:rPr lang="de-DE" altLang="de-DE" sz="2400" b="1" dirty="0" smtClean="0"/>
              <a:t>)  </a:t>
            </a:r>
            <a:r>
              <a:rPr lang="de-DE" altLang="de-DE" b="1" dirty="0" smtClean="0"/>
              <a:t>?</a:t>
            </a:r>
            <a:endParaRPr lang="de-DE" altLang="de-DE" b="1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42875" y="115888"/>
            <a:ext cx="1490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1400" b="1" dirty="0"/>
              <a:t>3</a:t>
            </a:r>
            <a:r>
              <a:rPr lang="de-DE" altLang="de-DE" sz="1400" b="1" dirty="0" smtClean="0"/>
              <a:t>.</a:t>
            </a:r>
            <a:endParaRPr lang="de-DE" alt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18592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4643" y="4944154"/>
            <a:ext cx="2973521" cy="1905226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8979" y="4944154"/>
            <a:ext cx="2973521" cy="1905226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4643" y="3359978"/>
            <a:ext cx="2973521" cy="1905226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8979" y="3395982"/>
            <a:ext cx="2973521" cy="1905226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00120" y="1703794"/>
            <a:ext cx="2973521" cy="1905226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4643" y="1700808"/>
            <a:ext cx="2973521" cy="1905226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99" y="4944154"/>
            <a:ext cx="2973521" cy="1905226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500" y="3359978"/>
            <a:ext cx="2973521" cy="1905226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500" y="1703794"/>
            <a:ext cx="2973521" cy="1905226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018" y="8620"/>
            <a:ext cx="2973521" cy="1905226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59832" y="8620"/>
            <a:ext cx="2973521" cy="1905226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98979" y="8620"/>
            <a:ext cx="2973521" cy="1905226"/>
          </a:xfrm>
          <a:prstGeom prst="rect">
            <a:avLst/>
          </a:prstGeom>
        </p:spPr>
      </p:pic>
      <p:cxnSp>
        <p:nvCxnSpPr>
          <p:cNvPr id="17" name="Gerade Verbindung 16"/>
          <p:cNvCxnSpPr/>
          <p:nvPr/>
        </p:nvCxnSpPr>
        <p:spPr>
          <a:xfrm flipV="1">
            <a:off x="288504" y="1088740"/>
            <a:ext cx="88200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flipV="1">
            <a:off x="288504" y="2780928"/>
            <a:ext cx="88200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flipV="1">
            <a:off x="288504" y="4437112"/>
            <a:ext cx="88200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flipV="1">
            <a:off x="288504" y="6021288"/>
            <a:ext cx="8820000" cy="0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899592" y="152636"/>
            <a:ext cx="7776864" cy="40568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r>
              <a:rPr lang="de-DE" sz="24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</a:t>
            </a:r>
            <a:r>
              <a:rPr lang="de-DE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de-DE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</a:t>
            </a:r>
            <a:r>
              <a:rPr lang="de-DE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Stromleistung, </a:t>
            </a: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DEU 2013 AD; </a:t>
            </a:r>
            <a:r>
              <a:rPr lang="de-DE" sz="24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sz="2400" b="1" baseline="-25000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24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8 GW</a:t>
            </a:r>
            <a:endParaRPr lang="de-DE" sz="24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63888" y="6690229"/>
            <a:ext cx="4608512" cy="15915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EEX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–Strombörse ;   Datenaufbereitung: Göran 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Borgolte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RWTH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Aachen (2014)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251520" y="1340768"/>
            <a:ext cx="8820000" cy="4932548"/>
            <a:chOff x="323528" y="1241140"/>
            <a:chExt cx="8820000" cy="4932548"/>
          </a:xfrm>
        </p:grpSpPr>
        <p:cxnSp>
          <p:nvCxnSpPr>
            <p:cNvPr id="34" name="Gerade Verbindung 33"/>
            <p:cNvCxnSpPr/>
            <p:nvPr/>
          </p:nvCxnSpPr>
          <p:spPr>
            <a:xfrm flipV="1">
              <a:off x="323528" y="1241140"/>
              <a:ext cx="882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/>
          </p:nvCxnSpPr>
          <p:spPr>
            <a:xfrm flipV="1">
              <a:off x="323528" y="2933328"/>
              <a:ext cx="882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/>
          </p:nvCxnSpPr>
          <p:spPr>
            <a:xfrm flipV="1">
              <a:off x="323528" y="4589512"/>
              <a:ext cx="882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/>
          </p:nvCxnSpPr>
          <p:spPr>
            <a:xfrm flipV="1">
              <a:off x="323528" y="6173688"/>
              <a:ext cx="88200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" name="Textfeld 2"/>
          <p:cNvSpPr txBox="1"/>
          <p:nvPr/>
        </p:nvSpPr>
        <p:spPr>
          <a:xfrm>
            <a:off x="3095836" y="5431286"/>
            <a:ext cx="2664296" cy="523220"/>
          </a:xfrm>
          <a:prstGeom prst="rect">
            <a:avLst/>
          </a:prstGeom>
          <a:solidFill>
            <a:srgbClr val="FFFF00"/>
          </a:solidFill>
          <a:ln>
            <a:solidFill>
              <a:srgbClr val="3333FF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e-DE" b="1" baseline="30000" dirty="0" smtClean="0">
                <a:solidFill>
                  <a:srgbClr val="3333FF"/>
                </a:solidFill>
              </a:rPr>
              <a:t> </a:t>
            </a:r>
            <a:r>
              <a:rPr lang="de-DE" sz="1600" b="1" baseline="30000" dirty="0" smtClean="0">
                <a:solidFill>
                  <a:srgbClr val="3333FF"/>
                </a:solidFill>
              </a:rPr>
              <a:t>___  </a:t>
            </a:r>
            <a:r>
              <a:rPr lang="de-DE" sz="1600" b="1" dirty="0" smtClean="0">
                <a:solidFill>
                  <a:srgbClr val="3333FF"/>
                </a:solidFill>
              </a:rPr>
              <a:t>{ ÜsF =1.0} </a:t>
            </a:r>
            <a:r>
              <a:rPr lang="de-DE" sz="1400" b="1" dirty="0" smtClean="0">
                <a:solidFill>
                  <a:srgbClr val="3333FF"/>
                </a:solidFill>
              </a:rPr>
              <a:t>=„Bruttodeckung“</a:t>
            </a:r>
            <a:endParaRPr lang="de-DE" sz="1400" b="1" dirty="0">
              <a:solidFill>
                <a:srgbClr val="3333FF"/>
              </a:solidFill>
            </a:endParaRPr>
          </a:p>
          <a:p>
            <a:r>
              <a:rPr lang="de-DE" dirty="0" smtClean="0"/>
              <a:t> </a:t>
            </a:r>
            <a:r>
              <a:rPr lang="de-DE" sz="1600" b="1" dirty="0" smtClean="0"/>
              <a:t>---</a:t>
            </a:r>
            <a:r>
              <a:rPr lang="de-DE" sz="1600" dirty="0" smtClean="0"/>
              <a:t>  </a:t>
            </a:r>
            <a:r>
              <a:rPr lang="de-DE" sz="1600" b="1" dirty="0" smtClean="0"/>
              <a:t>{ ÜsF =1.5}</a:t>
            </a:r>
            <a:r>
              <a:rPr lang="de-DE" b="1" dirty="0" smtClean="0"/>
              <a:t> </a:t>
            </a:r>
            <a:r>
              <a:rPr lang="de-DE" sz="1400" b="1" dirty="0" smtClean="0"/>
              <a:t> mit</a:t>
            </a:r>
            <a:r>
              <a:rPr lang="de-DE" b="1" dirty="0"/>
              <a:t> </a:t>
            </a:r>
            <a:r>
              <a:rPr lang="de-DE" sz="1400" b="1" dirty="0" smtClean="0"/>
              <a:t>Überschuss!</a:t>
            </a:r>
            <a:endParaRPr lang="de-DE" b="1" dirty="0"/>
          </a:p>
        </p:txBody>
      </p:sp>
      <p:sp>
        <p:nvSpPr>
          <p:cNvPr id="26" name="Rechteck 25"/>
          <p:cNvSpPr/>
          <p:nvPr/>
        </p:nvSpPr>
        <p:spPr>
          <a:xfrm>
            <a:off x="-16067" y="10074"/>
            <a:ext cx="215516" cy="1692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de-DE" sz="1100" b="1" dirty="0" smtClean="0">
                <a:latin typeface="Arial" pitchFamily="34" charset="0"/>
                <a:cs typeface="Arial" pitchFamily="34" charset="0"/>
              </a:rPr>
              <a:t>3.1</a:t>
            </a:r>
            <a:endParaRPr lang="de-DE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7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007604" y="1797784"/>
            <a:ext cx="73988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dirty="0" smtClean="0">
                <a:latin typeface="Arial" pitchFamily="34" charset="0"/>
                <a:cs typeface="Arial" pitchFamily="34" charset="0"/>
              </a:rPr>
              <a:t>Ein  </a:t>
            </a:r>
            <a:r>
              <a:rPr lang="de-DE" sz="2400" b="1" dirty="0" err="1" smtClean="0">
                <a:latin typeface="Arial" pitchFamily="34" charset="0"/>
                <a:cs typeface="Arial" pitchFamily="34" charset="0"/>
              </a:rPr>
              <a:t>LösungsSzenario</a:t>
            </a:r>
            <a:r>
              <a:rPr lang="de-DE" sz="24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ctr"/>
            <a:endParaRPr lang="de-DE" sz="2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2400" b="1" dirty="0" smtClean="0">
                <a:latin typeface="Arial" pitchFamily="34" charset="0"/>
                <a:cs typeface="Arial" pitchFamily="34" charset="0"/>
              </a:rPr>
              <a:t>für Strom zu 100% aus RE 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in Deutschland </a:t>
            </a:r>
          </a:p>
          <a:p>
            <a:endParaRPr lang="de-DE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79512" y="116632"/>
            <a:ext cx="3960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1400" b="1" dirty="0" smtClean="0">
                <a:latin typeface="Arial" pitchFamily="34" charset="0"/>
                <a:cs typeface="Arial" pitchFamily="34" charset="0"/>
              </a:rPr>
              <a:t>3.2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825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494083" y="2774420"/>
            <a:ext cx="6330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 smtClean="0">
                <a:solidFill>
                  <a:srgbClr val="000000"/>
                </a:solidFill>
              </a:rPr>
              <a:t>0. Aktivitäten der DPG zum Thema KWK und WP</a:t>
            </a:r>
            <a:endParaRPr lang="de-DE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4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5496" y="0"/>
            <a:ext cx="252028" cy="2856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12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de-DE" sz="12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215516" y="980728"/>
            <a:ext cx="8796073" cy="4479482"/>
            <a:chOff x="215516" y="980728"/>
            <a:chExt cx="8796073" cy="4479482"/>
          </a:xfrm>
        </p:grpSpPr>
        <p:sp>
          <p:nvSpPr>
            <p:cNvPr id="2" name="Rechteck 1"/>
            <p:cNvSpPr/>
            <p:nvPr/>
          </p:nvSpPr>
          <p:spPr>
            <a:xfrm>
              <a:off x="215516" y="980728"/>
              <a:ext cx="8796073" cy="447948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txBody>
            <a:bodyPr wrap="square" tIns="108000">
              <a:spAutoFit/>
            </a:bodyPr>
            <a:lstStyle/>
            <a:p>
              <a:r>
                <a:rPr lang="de-DE" u="sng" dirty="0" smtClean="0">
                  <a:latin typeface="Arial" pitchFamily="34" charset="0"/>
                  <a:cs typeface="Arial" pitchFamily="34" charset="0"/>
                </a:rPr>
                <a:t> Allgemeines </a:t>
              </a:r>
              <a:r>
                <a:rPr lang="de-DE" b="1" u="sng" dirty="0" err="1" smtClean="0">
                  <a:latin typeface="Arial" pitchFamily="34" charset="0"/>
                  <a:cs typeface="Arial" pitchFamily="34" charset="0"/>
                </a:rPr>
                <a:t>LösungsSzenario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: </a:t>
              </a:r>
            </a:p>
            <a:p>
              <a:endParaRPr lang="de-DE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de-DE" sz="2000" dirty="0" smtClean="0">
                  <a:latin typeface="Arial" pitchFamily="34" charset="0"/>
                  <a:cs typeface="Arial" pitchFamily="34" charset="0"/>
                </a:rPr>
                <a:t>  (.0)  Stromversorgung zu </a:t>
              </a:r>
              <a:r>
                <a:rPr lang="de-DE" sz="2400" b="1" dirty="0" smtClean="0">
                  <a:latin typeface="Arial" pitchFamily="34" charset="0"/>
                  <a:cs typeface="Arial" pitchFamily="34" charset="0"/>
                </a:rPr>
                <a:t>100 %  aus RE  </a:t>
              </a:r>
              <a:r>
                <a:rPr lang="de-DE" sz="2000" dirty="0" smtClean="0">
                  <a:latin typeface="Arial" pitchFamily="34" charset="0"/>
                  <a:cs typeface="Arial" pitchFamily="34" charset="0"/>
                </a:rPr>
                <a:t>(der deutsche Plan A  )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  (.1</a:t>
              </a:r>
              <a:r>
                <a:rPr lang="de-DE" sz="2000" dirty="0" smtClean="0">
                  <a:latin typeface="Arial" pitchFamily="34" charset="0"/>
                  <a:cs typeface="Arial" pitchFamily="34" charset="0"/>
                </a:rPr>
                <a:t>)  </a:t>
              </a:r>
              <a:r>
                <a:rPr lang="de-DE" sz="20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Vollständiges</a:t>
              </a:r>
              <a:r>
                <a:rPr lang="de-DE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2400" b="1" dirty="0" smtClean="0">
                  <a:latin typeface="Arial" pitchFamily="34" charset="0"/>
                  <a:cs typeface="Arial" pitchFamily="34" charset="0"/>
                </a:rPr>
                <a:t>Back </a:t>
              </a:r>
              <a:r>
                <a:rPr lang="de-DE" sz="2400" b="1" dirty="0" err="1">
                  <a:latin typeface="Arial" pitchFamily="34" charset="0"/>
                  <a:cs typeface="Arial" pitchFamily="34" charset="0"/>
                </a:rPr>
                <a:t>U</a:t>
              </a:r>
              <a:r>
                <a:rPr lang="de-DE" sz="2400" b="1" dirty="0" err="1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de-DE" sz="2400" b="1" dirty="0" smtClean="0">
                  <a:latin typeface="Arial" pitchFamily="34" charset="0"/>
                  <a:cs typeface="Arial" pitchFamily="34" charset="0"/>
                </a:rPr>
                <a:t> durch Gaskraftwerke</a:t>
              </a:r>
              <a:endParaRPr lang="de-DE" sz="2000" b="1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de-DE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                             (= </a:t>
              </a:r>
              <a:r>
                <a:rPr lang="de-DE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100 % der nachgefragten Leistung) </a:t>
              </a:r>
              <a:br>
                <a:rPr lang="de-DE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5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          </a:t>
              </a:r>
              <a:r>
                <a:rPr lang="de-DE" sz="1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de-DE" sz="1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de-DE" sz="1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             </a:t>
              </a:r>
              <a:r>
                <a:rPr lang="de-DE" sz="1400" dirty="0" smtClean="0">
                  <a:latin typeface="Arial" pitchFamily="34" charset="0"/>
                  <a:cs typeface="Arial" pitchFamily="34" charset="0"/>
                </a:rPr>
                <a:t>Bem</a:t>
              </a:r>
              <a:r>
                <a:rPr lang="de-DE" sz="1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.: Das k</a:t>
              </a:r>
              <a:r>
                <a:rPr lang="de-DE" sz="1400" dirty="0" smtClean="0">
                  <a:latin typeface="Arial" pitchFamily="34" charset="0"/>
                  <a:cs typeface="Arial" pitchFamily="34" charset="0"/>
                </a:rPr>
                <a:t>ostet nur </a:t>
              </a:r>
              <a:r>
                <a:rPr lang="de-DE" sz="1400" b="1" dirty="0" smtClean="0">
                  <a:latin typeface="Arial" pitchFamily="34" charset="0"/>
                  <a:cs typeface="Arial" pitchFamily="34" charset="0"/>
                </a:rPr>
                <a:t>0,7 ct/kWh </a:t>
              </a:r>
              <a:r>
                <a:rPr lang="de-DE" sz="1400" dirty="0" smtClean="0">
                  <a:latin typeface="Arial" pitchFamily="34" charset="0"/>
                  <a:cs typeface="Arial" pitchFamily="34" charset="0"/>
                </a:rPr>
                <a:t>bei Umlegung auf den gesamten(!) Stromverbrauch.</a:t>
              </a:r>
            </a:p>
            <a:p>
              <a:endParaRPr lang="de-DE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de-DE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(.2)  </a:t>
              </a:r>
              <a:r>
                <a:rPr lang="de-DE" sz="2400" b="1" dirty="0" smtClean="0">
                  <a:latin typeface="Arial" pitchFamily="34" charset="0"/>
                  <a:cs typeface="Arial" pitchFamily="34" charset="0"/>
                </a:rPr>
                <a:t>Zwei Speichertypen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:</a:t>
              </a:r>
            </a:p>
            <a:p>
              <a:r>
                <a:rPr lang="de-DE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           </a:t>
              </a:r>
              <a:r>
                <a:rPr lang="el-GR" sz="2000" b="1" dirty="0" smtClean="0">
                  <a:latin typeface="Arial" pitchFamily="34" charset="0"/>
                  <a:cs typeface="Arial" pitchFamily="34" charset="0"/>
                </a:rPr>
                <a:t>η</a:t>
              </a:r>
              <a:r>
                <a:rPr lang="de-DE" b="1" baseline="-25000" dirty="0" smtClean="0">
                  <a:latin typeface="Arial" pitchFamily="34" charset="0"/>
                  <a:cs typeface="Arial" pitchFamily="34" charset="0"/>
                </a:rPr>
                <a:t>G </a:t>
              </a:r>
              <a:r>
                <a:rPr lang="de-DE" b="1" dirty="0" smtClean="0">
                  <a:latin typeface="Arial" pitchFamily="34" charset="0"/>
                  <a:cs typeface="Arial" pitchFamily="34" charset="0"/>
                </a:rPr>
                <a:t>= 0.25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;   Gasspeicher (aus </a:t>
              </a:r>
              <a:r>
                <a:rPr lang="de-DE" dirty="0" err="1" smtClean="0">
                  <a:latin typeface="Arial" pitchFamily="34" charset="0"/>
                  <a:cs typeface="Arial" pitchFamily="34" charset="0"/>
                </a:rPr>
                <a:t>P2G</a:t>
              </a:r>
              <a:r>
                <a:rPr lang="de-DE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oder H2; vorläufig Erdgas) :</a:t>
              </a:r>
            </a:p>
            <a:p>
              <a:r>
                <a:rPr lang="de-DE" sz="9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900" dirty="0" smtClean="0">
                  <a:latin typeface="Arial" pitchFamily="34" charset="0"/>
                  <a:cs typeface="Arial" pitchFamily="34" charset="0"/>
                </a:rPr>
                <a:t>     </a:t>
              </a:r>
              <a:br>
                <a:rPr lang="de-DE" sz="900" dirty="0" smtClean="0">
                  <a:latin typeface="Arial" pitchFamily="34" charset="0"/>
                  <a:cs typeface="Arial" pitchFamily="34" charset="0"/>
                </a:rPr>
              </a:br>
              <a:r>
                <a:rPr lang="de-DE" dirty="0" smtClean="0"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l-GR" sz="20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η</a:t>
              </a:r>
              <a:r>
                <a:rPr lang="de-DE" b="1" baseline="-250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 </a:t>
              </a:r>
              <a:r>
                <a:rPr lang="de-DE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= 0.80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;    </a:t>
              </a:r>
              <a:r>
                <a:rPr lang="de-DE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PSKW- artige Speicher 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(PSKW, </a:t>
              </a:r>
              <a:r>
                <a:rPr lang="de-DE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Bergspeicher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;  </a:t>
              </a:r>
              <a:r>
                <a:rPr lang="de-DE" b="1" dirty="0" smtClean="0">
                  <a:latin typeface="Arial" pitchFamily="34" charset="0"/>
                  <a:cs typeface="Arial" pitchFamily="34" charset="0"/>
                </a:rPr>
                <a:t>Batterien</a:t>
              </a:r>
              <a:r>
                <a:rPr lang="de-DE" dirty="0" smtClean="0">
                  <a:latin typeface="Arial" pitchFamily="34" charset="0"/>
                  <a:cs typeface="Arial" pitchFamily="34" charset="0"/>
                </a:rPr>
                <a:t>) </a:t>
              </a:r>
            </a:p>
            <a:p>
              <a:endParaRPr lang="de-DE" dirty="0">
                <a:latin typeface="Arial" pitchFamily="34" charset="0"/>
                <a:cs typeface="Arial" pitchFamily="34" charset="0"/>
              </a:endParaRPr>
            </a:p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  (.3)  Speicherverluste gedeckt durch </a:t>
              </a:r>
              <a:r>
                <a:rPr lang="de-DE" sz="2400" b="1" dirty="0" smtClean="0">
                  <a:latin typeface="Arial" pitchFamily="34" charset="0"/>
                  <a:cs typeface="Arial" pitchFamily="34" charset="0"/>
                </a:rPr>
                <a:t>Überkapazitäten </a:t>
              </a:r>
              <a:r>
                <a:rPr lang="de-DE" sz="2000" b="1" dirty="0" smtClean="0">
                  <a:latin typeface="Arial" pitchFamily="34" charset="0"/>
                  <a:cs typeface="Arial" pitchFamily="34" charset="0"/>
                </a:rPr>
                <a:t>der RE-Installation</a:t>
              </a:r>
              <a:endParaRPr lang="de-DE" sz="2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chteck 3"/>
            <p:cNvSpPr/>
            <p:nvPr/>
          </p:nvSpPr>
          <p:spPr>
            <a:xfrm>
              <a:off x="935596" y="3825044"/>
              <a:ext cx="1260140" cy="864096"/>
            </a:xfrm>
            <a:prstGeom prst="rect">
              <a:avLst/>
            </a:prstGeom>
            <a:solidFill>
              <a:srgbClr val="FFFF00">
                <a:alpha val="3098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8873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/>
          <p:cNvSpPr/>
          <p:nvPr/>
        </p:nvSpPr>
        <p:spPr>
          <a:xfrm rot="16200000">
            <a:off x="3779844" y="4239168"/>
            <a:ext cx="180001" cy="140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7128284" y="4725144"/>
            <a:ext cx="1651278" cy="28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s Rechteck 2"/>
          <p:cNvSpPr/>
          <p:nvPr/>
        </p:nvSpPr>
        <p:spPr>
          <a:xfrm>
            <a:off x="4606363" y="754689"/>
            <a:ext cx="2556284" cy="1440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Verbrauch</a:t>
            </a:r>
            <a:endParaRPr lang="de-DE" sz="32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215516" y="1664804"/>
            <a:ext cx="126014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dirty="0"/>
              <a:t> </a:t>
            </a:r>
            <a:r>
              <a:rPr lang="de-DE" sz="2400" b="1" dirty="0" smtClean="0"/>
              <a:t>PV </a:t>
            </a:r>
            <a:r>
              <a:rPr lang="de-DE" dirty="0" smtClean="0"/>
              <a:t>in</a:t>
            </a:r>
          </a:p>
          <a:p>
            <a:pPr algn="ctr"/>
            <a:r>
              <a:rPr lang="de-DE" dirty="0" smtClean="0"/>
              <a:t>S. + O. + W.</a:t>
            </a:r>
          </a:p>
          <a:p>
            <a:pPr algn="ctr"/>
            <a:r>
              <a:rPr lang="de-DE" dirty="0" smtClean="0"/>
              <a:t>Lagen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98764" y="433117"/>
            <a:ext cx="106888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Wind</a:t>
            </a:r>
          </a:p>
          <a:p>
            <a:pPr algn="ctr"/>
            <a:r>
              <a:rPr lang="de-DE" dirty="0" smtClean="0"/>
              <a:t>On + Off</a:t>
            </a:r>
          </a:p>
          <a:p>
            <a:pPr algn="ctr"/>
            <a:r>
              <a:rPr lang="de-DE" dirty="0" smtClean="0"/>
              <a:t> </a:t>
            </a:r>
            <a:r>
              <a:rPr lang="de-DE" dirty="0" err="1" smtClean="0"/>
              <a:t>Shore</a:t>
            </a:r>
            <a:endParaRPr lang="de-DE" dirty="0"/>
          </a:p>
        </p:txBody>
      </p:sp>
      <p:sp>
        <p:nvSpPr>
          <p:cNvPr id="6" name="Abgerundetes Rechteck 5"/>
          <p:cNvSpPr/>
          <p:nvPr/>
        </p:nvSpPr>
        <p:spPr>
          <a:xfrm>
            <a:off x="4561917" y="2492185"/>
            <a:ext cx="2566367" cy="1440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PSKW-artige</a:t>
            </a:r>
            <a:r>
              <a:rPr lang="de-DE" sz="2400" dirty="0" smtClean="0"/>
              <a:t> </a:t>
            </a:r>
            <a:r>
              <a:rPr lang="de-DE" sz="2400" b="1" dirty="0" smtClean="0"/>
              <a:t>Speicher</a:t>
            </a:r>
            <a:br>
              <a:rPr lang="de-DE" sz="2400" b="1" dirty="0" smtClean="0"/>
            </a:br>
            <a:r>
              <a:rPr lang="de-DE" sz="2400" b="1" dirty="0" smtClean="0">
                <a:solidFill>
                  <a:srgbClr val="FF0000"/>
                </a:solidFill>
              </a:rPr>
              <a:t>[beschränkt]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 rot="5400000">
            <a:off x="2141656" y="489491"/>
            <a:ext cx="720000" cy="19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3151683" y="1839492"/>
            <a:ext cx="360000" cy="158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 rot="16200000">
            <a:off x="3797114" y="639528"/>
            <a:ext cx="324000" cy="12945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 rot="16200000">
            <a:off x="3761860" y="2654965"/>
            <a:ext cx="360000" cy="12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oben und unten 15"/>
          <p:cNvSpPr/>
          <p:nvPr/>
        </p:nvSpPr>
        <p:spPr>
          <a:xfrm>
            <a:off x="1696186" y="1134871"/>
            <a:ext cx="468052" cy="7200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17"/>
          <p:cNvCxnSpPr/>
          <p:nvPr/>
        </p:nvCxnSpPr>
        <p:spPr>
          <a:xfrm flipV="1">
            <a:off x="1529662" y="1124744"/>
            <a:ext cx="3006334" cy="101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feil nach unten 18"/>
          <p:cNvSpPr/>
          <p:nvPr/>
        </p:nvSpPr>
        <p:spPr>
          <a:xfrm>
            <a:off x="4103992" y="1117486"/>
            <a:ext cx="396000" cy="324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4609656" y="1088740"/>
            <a:ext cx="399726" cy="43088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606363" y="3091342"/>
            <a:ext cx="399726" cy="43088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4572000" y="4416325"/>
            <a:ext cx="2590647" cy="1440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Gas</a:t>
            </a:r>
          </a:p>
          <a:p>
            <a:pPr algn="ctr"/>
            <a:r>
              <a:rPr lang="de-DE" sz="2400" b="1" dirty="0" smtClean="0"/>
              <a:t>  Speicher</a:t>
            </a:r>
            <a:br>
              <a:rPr lang="de-DE" sz="2400" b="1" dirty="0" smtClean="0"/>
            </a:br>
            <a:r>
              <a:rPr lang="de-DE" sz="2400" b="1" dirty="0" smtClean="0"/>
              <a:t>(riesig)</a:t>
            </a:r>
            <a:endParaRPr lang="de-DE" sz="2400" b="1" dirty="0"/>
          </a:p>
        </p:txBody>
      </p:sp>
      <p:sp>
        <p:nvSpPr>
          <p:cNvPr id="23" name="Textfeld 22"/>
          <p:cNvSpPr txBox="1"/>
          <p:nvPr/>
        </p:nvSpPr>
        <p:spPr>
          <a:xfrm>
            <a:off x="4572000" y="4725144"/>
            <a:ext cx="399726" cy="43088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3151683" y="3429000"/>
            <a:ext cx="226730" cy="15348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0" name="Gruppieren 49"/>
          <p:cNvGrpSpPr/>
          <p:nvPr/>
        </p:nvGrpSpPr>
        <p:grpSpPr>
          <a:xfrm>
            <a:off x="3491838" y="1448780"/>
            <a:ext cx="1044000" cy="1656000"/>
            <a:chOff x="3923886" y="1628801"/>
            <a:chExt cx="612110" cy="1440159"/>
          </a:xfrm>
        </p:grpSpPr>
        <p:cxnSp>
          <p:nvCxnSpPr>
            <p:cNvPr id="26" name="Gerade Verbindung 25"/>
            <p:cNvCxnSpPr/>
            <p:nvPr/>
          </p:nvCxnSpPr>
          <p:spPr>
            <a:xfrm flipV="1">
              <a:off x="3923886" y="1628801"/>
              <a:ext cx="0" cy="14401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3923996" y="3068959"/>
              <a:ext cx="612000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Abgerundetes Rechteck 31"/>
          <p:cNvSpPr/>
          <p:nvPr/>
        </p:nvSpPr>
        <p:spPr>
          <a:xfrm>
            <a:off x="161510" y="224644"/>
            <a:ext cx="1386154" cy="2520000"/>
          </a:xfrm>
          <a:prstGeom prst="roundRect">
            <a:avLst/>
          </a:prstGeom>
          <a:solidFill>
            <a:srgbClr val="92D050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34" name="Pfeil nach oben und unten 33"/>
          <p:cNvSpPr/>
          <p:nvPr/>
        </p:nvSpPr>
        <p:spPr>
          <a:xfrm>
            <a:off x="4031815" y="3105004"/>
            <a:ext cx="287998" cy="3600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7" name="Gruppieren 16"/>
          <p:cNvGrpSpPr/>
          <p:nvPr/>
        </p:nvGrpSpPr>
        <p:grpSpPr>
          <a:xfrm>
            <a:off x="2483768" y="4977172"/>
            <a:ext cx="1387995" cy="1728192"/>
            <a:chOff x="2879812" y="4977172"/>
            <a:chExt cx="1387995" cy="1728192"/>
          </a:xfrm>
        </p:grpSpPr>
        <p:sp>
          <p:nvSpPr>
            <p:cNvPr id="8" name="Zylinder 7"/>
            <p:cNvSpPr/>
            <p:nvPr/>
          </p:nvSpPr>
          <p:spPr>
            <a:xfrm>
              <a:off x="2879812" y="6273316"/>
              <a:ext cx="1387995" cy="43204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Abschaltung</a:t>
              </a:r>
              <a:endParaRPr lang="de-DE" dirty="0"/>
            </a:p>
          </p:txBody>
        </p:sp>
        <p:grpSp>
          <p:nvGrpSpPr>
            <p:cNvPr id="43" name="Gruppieren 42"/>
            <p:cNvGrpSpPr/>
            <p:nvPr/>
          </p:nvGrpSpPr>
          <p:grpSpPr>
            <a:xfrm flipH="1">
              <a:off x="3563888" y="4977172"/>
              <a:ext cx="356296" cy="1440160"/>
              <a:chOff x="3491900" y="5049180"/>
              <a:chExt cx="196161" cy="1213750"/>
            </a:xfrm>
          </p:grpSpPr>
          <p:sp>
            <p:nvSpPr>
              <p:cNvPr id="25" name="Rechteck 24"/>
              <p:cNvSpPr/>
              <p:nvPr/>
            </p:nvSpPr>
            <p:spPr>
              <a:xfrm>
                <a:off x="3688061" y="5049180"/>
                <a:ext cx="0" cy="1213750"/>
              </a:xfrm>
              <a:prstGeom prst="rect">
                <a:avLst/>
              </a:prstGeom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Rechteck 35"/>
              <p:cNvSpPr/>
              <p:nvPr/>
            </p:nvSpPr>
            <p:spPr>
              <a:xfrm rot="16200000" flipH="1">
                <a:off x="3581900" y="4960640"/>
                <a:ext cx="0" cy="180000"/>
              </a:xfrm>
              <a:prstGeom prst="rect">
                <a:avLst/>
              </a:prstGeom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39" name="Textfeld 38"/>
          <p:cNvSpPr txBox="1"/>
          <p:nvPr/>
        </p:nvSpPr>
        <p:spPr>
          <a:xfrm>
            <a:off x="2245352" y="4845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Potential der Stromleistungs-Flüsse</a:t>
            </a:r>
            <a:endParaRPr lang="de-DE" sz="2800" b="1" dirty="0"/>
          </a:p>
        </p:txBody>
      </p:sp>
      <p:sp>
        <p:nvSpPr>
          <p:cNvPr id="45" name="Rechteckiger Pfeil 44"/>
          <p:cNvSpPr/>
          <p:nvPr/>
        </p:nvSpPr>
        <p:spPr>
          <a:xfrm rot="5400000" flipV="1">
            <a:off x="3712843" y="3982118"/>
            <a:ext cx="1160250" cy="558071"/>
          </a:xfrm>
          <a:prstGeom prst="bentArrow">
            <a:avLst>
              <a:gd name="adj1" fmla="val 13156"/>
              <a:gd name="adj2" fmla="val 24738"/>
              <a:gd name="adj3" fmla="val 25000"/>
              <a:gd name="adj4" fmla="val 3782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3173777" y="5406315"/>
            <a:ext cx="1146195" cy="83099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bei</a:t>
            </a:r>
          </a:p>
          <a:p>
            <a:r>
              <a:rPr lang="de-DE" sz="1600" dirty="0" smtClean="0"/>
              <a:t>Konverter- Engpass</a:t>
            </a:r>
            <a:endParaRPr lang="de-DE" sz="1600" dirty="0"/>
          </a:p>
        </p:txBody>
      </p:sp>
      <p:grpSp>
        <p:nvGrpSpPr>
          <p:cNvPr id="30" name="Gruppieren 29"/>
          <p:cNvGrpSpPr/>
          <p:nvPr/>
        </p:nvGrpSpPr>
        <p:grpSpPr>
          <a:xfrm>
            <a:off x="3378413" y="3465156"/>
            <a:ext cx="1157583" cy="1368000"/>
            <a:chOff x="3342409" y="3465156"/>
            <a:chExt cx="1157583" cy="1368000"/>
          </a:xfrm>
        </p:grpSpPr>
        <p:cxnSp>
          <p:nvCxnSpPr>
            <p:cNvPr id="52" name="Gerade Verbindung 51"/>
            <p:cNvCxnSpPr/>
            <p:nvPr/>
          </p:nvCxnSpPr>
          <p:spPr>
            <a:xfrm flipV="1">
              <a:off x="3342409" y="3465156"/>
              <a:ext cx="0" cy="1368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/>
          </p:nvCxnSpPr>
          <p:spPr>
            <a:xfrm>
              <a:off x="3347992" y="4833155"/>
              <a:ext cx="1152000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Rechteck 59"/>
          <p:cNvSpPr/>
          <p:nvPr/>
        </p:nvSpPr>
        <p:spPr>
          <a:xfrm>
            <a:off x="7128284" y="3091342"/>
            <a:ext cx="162002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Textfeld 60"/>
          <p:cNvSpPr txBox="1"/>
          <p:nvPr/>
        </p:nvSpPr>
        <p:spPr>
          <a:xfrm>
            <a:off x="7601038" y="3104964"/>
            <a:ext cx="252000" cy="2880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7601038" y="4725144"/>
            <a:ext cx="298960" cy="30777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467544" y="3032956"/>
            <a:ext cx="257427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Strikte Priorität</a:t>
            </a:r>
            <a:endParaRPr lang="de-DE" sz="2400" b="1" dirty="0"/>
          </a:p>
        </p:txBody>
      </p:sp>
      <p:grpSp>
        <p:nvGrpSpPr>
          <p:cNvPr id="29" name="Gruppieren 28"/>
          <p:cNvGrpSpPr/>
          <p:nvPr/>
        </p:nvGrpSpPr>
        <p:grpSpPr>
          <a:xfrm>
            <a:off x="166408" y="4257092"/>
            <a:ext cx="2245352" cy="1672482"/>
            <a:chOff x="166408" y="4240794"/>
            <a:chExt cx="2245352" cy="1672482"/>
          </a:xfrm>
        </p:grpSpPr>
        <p:grpSp>
          <p:nvGrpSpPr>
            <p:cNvPr id="64" name="Gruppieren 63"/>
            <p:cNvGrpSpPr/>
            <p:nvPr/>
          </p:nvGrpSpPr>
          <p:grpSpPr>
            <a:xfrm>
              <a:off x="377548" y="4241426"/>
              <a:ext cx="2034212" cy="1563838"/>
              <a:chOff x="251520" y="3413334"/>
              <a:chExt cx="2034212" cy="1563838"/>
            </a:xfrm>
          </p:grpSpPr>
          <p:sp>
            <p:nvSpPr>
              <p:cNvPr id="55" name="Textfeld 54"/>
              <p:cNvSpPr txBox="1"/>
              <p:nvPr/>
            </p:nvSpPr>
            <p:spPr>
              <a:xfrm>
                <a:off x="760026" y="4262518"/>
                <a:ext cx="1512140" cy="714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schwankend</a:t>
                </a:r>
              </a:p>
              <a:p>
                <a:r>
                  <a:rPr lang="de-DE" dirty="0" smtClean="0"/>
                  <a:t>bis auf Null</a:t>
                </a:r>
                <a:endParaRPr lang="de-DE" dirty="0"/>
              </a:p>
            </p:txBody>
          </p:sp>
          <p:sp>
            <p:nvSpPr>
              <p:cNvPr id="28" name="Pfeil nach unten 27"/>
              <p:cNvSpPr/>
              <p:nvPr/>
            </p:nvSpPr>
            <p:spPr>
              <a:xfrm>
                <a:off x="251520" y="3541997"/>
                <a:ext cx="504000" cy="457329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" name="Textfeld 53"/>
              <p:cNvSpPr txBox="1"/>
              <p:nvPr/>
            </p:nvSpPr>
            <p:spPr>
              <a:xfrm>
                <a:off x="773592" y="3413334"/>
                <a:ext cx="1512140" cy="7146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mäßig</a:t>
                </a:r>
                <a:br>
                  <a:rPr lang="de-DE" dirty="0" smtClean="0"/>
                </a:br>
                <a:r>
                  <a:rPr lang="de-DE" dirty="0" smtClean="0"/>
                  <a:t>schwankend</a:t>
                </a:r>
                <a:endParaRPr lang="de-DE" dirty="0"/>
              </a:p>
            </p:txBody>
          </p:sp>
          <p:sp>
            <p:nvSpPr>
              <p:cNvPr id="56" name="Pfeil nach oben und unten 55"/>
              <p:cNvSpPr/>
              <p:nvPr/>
            </p:nvSpPr>
            <p:spPr>
              <a:xfrm>
                <a:off x="251520" y="4181061"/>
                <a:ext cx="468052" cy="796111"/>
              </a:xfrm>
              <a:prstGeom prst="upDown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67" name="Rechteck 66"/>
            <p:cNvSpPr/>
            <p:nvPr/>
          </p:nvSpPr>
          <p:spPr>
            <a:xfrm>
              <a:off x="166408" y="4240794"/>
              <a:ext cx="2245352" cy="1672482"/>
            </a:xfrm>
            <a:prstGeom prst="rect">
              <a:avLst/>
            </a:prstGeom>
            <a:solidFill>
              <a:srgbClr val="EAEAEA">
                <a:alpha val="1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9" name="Pfeil nach oben und unten 68"/>
          <p:cNvSpPr/>
          <p:nvPr/>
        </p:nvSpPr>
        <p:spPr>
          <a:xfrm>
            <a:off x="8010382" y="3096658"/>
            <a:ext cx="287998" cy="32201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Pfeil nach oben und unten 69"/>
          <p:cNvSpPr/>
          <p:nvPr/>
        </p:nvSpPr>
        <p:spPr>
          <a:xfrm>
            <a:off x="8028384" y="4689140"/>
            <a:ext cx="288000" cy="3240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1" name="Gruppieren 30"/>
          <p:cNvGrpSpPr/>
          <p:nvPr/>
        </p:nvGrpSpPr>
        <p:grpSpPr>
          <a:xfrm>
            <a:off x="6665246" y="5577043"/>
            <a:ext cx="2099358" cy="1200329"/>
            <a:chOff x="6665246" y="5577043"/>
            <a:chExt cx="2099358" cy="1200329"/>
          </a:xfrm>
        </p:grpSpPr>
        <p:sp>
          <p:nvSpPr>
            <p:cNvPr id="72" name="Rechteckiger Pfeil 71"/>
            <p:cNvSpPr/>
            <p:nvPr/>
          </p:nvSpPr>
          <p:spPr>
            <a:xfrm rot="16200000">
              <a:off x="7016114" y="5539180"/>
              <a:ext cx="347264" cy="1049000"/>
            </a:xfrm>
            <a:prstGeom prst="bentArrow">
              <a:avLst>
                <a:gd name="adj1" fmla="val 25000"/>
                <a:gd name="adj2" fmla="val 18600"/>
                <a:gd name="adj3" fmla="val 25000"/>
                <a:gd name="adj4" fmla="val 4375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7596336" y="5577043"/>
              <a:ext cx="1168268" cy="120032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 smtClean="0"/>
                <a:t>Import</a:t>
              </a:r>
            </a:p>
            <a:p>
              <a:r>
                <a:rPr lang="de-DE" b="1" dirty="0" smtClean="0">
                  <a:solidFill>
                    <a:schemeClr val="tx1"/>
                  </a:solidFill>
                </a:rPr>
                <a:t>     </a:t>
              </a:r>
              <a:r>
                <a:rPr lang="de-DE" sz="2400" b="1" dirty="0" smtClean="0">
                  <a:solidFill>
                    <a:schemeClr val="bg1"/>
                  </a:solidFill>
                </a:rPr>
                <a:t>Gas </a:t>
              </a:r>
              <a:r>
                <a:rPr lang="de-DE" sz="1400" b="1" dirty="0" smtClean="0">
                  <a:solidFill>
                    <a:schemeClr val="tx1"/>
                  </a:solidFill>
                </a:rPr>
                <a:t/>
              </a:r>
              <a:br>
                <a:rPr lang="de-DE" sz="1400" b="1" dirty="0" smtClean="0">
                  <a:solidFill>
                    <a:schemeClr val="tx1"/>
                  </a:solidFill>
                </a:rPr>
              </a:br>
              <a:r>
                <a:rPr lang="de-DE" sz="1400" b="1" dirty="0" smtClean="0">
                  <a:solidFill>
                    <a:schemeClr val="tx1"/>
                  </a:solidFill>
                </a:rPr>
                <a:t>zum Jahres- Ausgleich </a:t>
              </a:r>
              <a:endParaRPr lang="de-DE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6" name="Rechteck 65"/>
          <p:cNvSpPr/>
          <p:nvPr/>
        </p:nvSpPr>
        <p:spPr>
          <a:xfrm>
            <a:off x="6912260" y="5268530"/>
            <a:ext cx="112918" cy="1589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hteck 72"/>
          <p:cNvSpPr/>
          <p:nvPr/>
        </p:nvSpPr>
        <p:spPr>
          <a:xfrm>
            <a:off x="8460432" y="1088740"/>
            <a:ext cx="324000" cy="3888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Pfeil nach rechts 1"/>
          <p:cNvSpPr/>
          <p:nvPr/>
        </p:nvSpPr>
        <p:spPr>
          <a:xfrm flipH="1">
            <a:off x="7162647" y="944724"/>
            <a:ext cx="1306690" cy="6120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Pfeil nach oben und unten 41"/>
          <p:cNvSpPr/>
          <p:nvPr/>
        </p:nvSpPr>
        <p:spPr>
          <a:xfrm>
            <a:off x="4257007" y="4797184"/>
            <a:ext cx="209995" cy="2880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Pfeil nach oben und unten 76"/>
          <p:cNvSpPr/>
          <p:nvPr/>
        </p:nvSpPr>
        <p:spPr>
          <a:xfrm>
            <a:off x="8028418" y="1088740"/>
            <a:ext cx="287998" cy="32201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Textfeld 56"/>
          <p:cNvSpPr txBox="1"/>
          <p:nvPr/>
        </p:nvSpPr>
        <p:spPr>
          <a:xfrm>
            <a:off x="8217450" y="3861048"/>
            <a:ext cx="819046" cy="46166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/>
          <a:p>
            <a:r>
              <a:rPr lang="de-DE" b="1" dirty="0" smtClean="0"/>
              <a:t>F</a:t>
            </a:r>
            <a:r>
              <a:rPr lang="de-DE" b="1" dirty="0" smtClean="0"/>
              <a:t>all </a:t>
            </a:r>
            <a:r>
              <a:rPr lang="de-DE" sz="2400" b="1" dirty="0" smtClean="0">
                <a:solidFill>
                  <a:srgbClr val="FF0000"/>
                </a:solidFill>
              </a:rPr>
              <a:t>A:</a:t>
            </a:r>
            <a:endParaRPr lang="de-DE" sz="2400" b="1" dirty="0" smtClean="0">
              <a:solidFill>
                <a:srgbClr val="FF0000"/>
              </a:solidFill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2924862" y="2240868"/>
            <a:ext cx="819046" cy="46166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/>
          <a:p>
            <a:r>
              <a:rPr lang="de-DE" b="1" dirty="0" smtClean="0"/>
              <a:t>F</a:t>
            </a:r>
            <a:r>
              <a:rPr lang="de-DE" b="1" dirty="0" smtClean="0"/>
              <a:t>all </a:t>
            </a:r>
            <a:r>
              <a:rPr lang="de-DE" sz="2400" b="1" dirty="0" smtClean="0">
                <a:solidFill>
                  <a:srgbClr val="008000"/>
                </a:solidFill>
              </a:rPr>
              <a:t>B:</a:t>
            </a:r>
            <a:endParaRPr lang="de-DE" sz="2400" b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7544" y="613867"/>
            <a:ext cx="8496192" cy="1131079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r>
              <a:rPr lang="de-DE" sz="2000" b="1" u="sng" dirty="0" smtClean="0"/>
              <a:t>1. Konzept: Stromgeführte KWK Anlagen  laufen in RE Engpasszeiten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        - hoher KWK Anteil an der Back </a:t>
            </a:r>
            <a:r>
              <a:rPr lang="de-DE" sz="2000" dirty="0" err="1" smtClean="0"/>
              <a:t>up</a:t>
            </a:r>
            <a:r>
              <a:rPr lang="de-DE" sz="2000" dirty="0" smtClean="0"/>
              <a:t> Kapazität   </a:t>
            </a:r>
          </a:p>
          <a:p>
            <a:r>
              <a:rPr lang="de-DE" sz="2000" dirty="0"/>
              <a:t> </a:t>
            </a:r>
            <a:r>
              <a:rPr lang="de-DE" sz="2000" dirty="0" smtClean="0"/>
              <a:t>       - KWK-Anlagen tragen die </a:t>
            </a:r>
            <a:r>
              <a:rPr lang="de-DE" sz="2000" b="1" u="sng" dirty="0" smtClean="0"/>
              <a:t>Verantwortung</a:t>
            </a:r>
            <a:r>
              <a:rPr lang="de-DE" sz="2000" dirty="0" smtClean="0"/>
              <a:t> für die Wärmeversorgung </a:t>
            </a:r>
          </a:p>
          <a:p>
            <a:r>
              <a:rPr lang="de-DE" sz="1050" dirty="0" smtClean="0"/>
              <a:t>  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28724" y="44624"/>
            <a:ext cx="7959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KWK vs. Wärmepumpe – wer passt zur  Energiewende</a:t>
            </a:r>
            <a:endParaRPr lang="de-DE" sz="2400" b="1" dirty="0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8244408" y="6741368"/>
            <a:ext cx="756084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35496" y="44624"/>
            <a:ext cx="324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dirty="0" smtClean="0"/>
              <a:t>3.4</a:t>
            </a:r>
            <a:endParaRPr lang="de-DE" sz="12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60758" y="6151366"/>
            <a:ext cx="8802978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de-DE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 KWK Einsatz zur </a:t>
            </a:r>
            <a:r>
              <a:rPr lang="de-DE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verantwortlichen Wärmeversorgung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bei vollendeter Energiewende etwa eine </a:t>
            </a:r>
            <a:b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Utopie?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7504" y="1808820"/>
            <a:ext cx="468052" cy="1200329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sz="2400" b="1" dirty="0" smtClean="0"/>
          </a:p>
          <a:p>
            <a:r>
              <a:rPr lang="de-DE" sz="2400" b="1" dirty="0" smtClean="0">
                <a:solidFill>
                  <a:srgbClr val="FF0000"/>
                </a:solidFill>
              </a:rPr>
              <a:t>A:</a:t>
            </a:r>
          </a:p>
          <a:p>
            <a:endParaRPr lang="de-DE" sz="2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143508" y="4077072"/>
            <a:ext cx="468052" cy="46166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008000"/>
                </a:solidFill>
              </a:rPr>
              <a:t>B:</a:t>
            </a:r>
            <a:endParaRPr lang="de-DE" sz="2400" b="1" dirty="0">
              <a:solidFill>
                <a:srgbClr val="0080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47564" y="3897052"/>
            <a:ext cx="7904733" cy="215443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 lIns="54000" rIns="54000">
            <a:spAutoFit/>
          </a:bodyPr>
          <a:lstStyle/>
          <a:p>
            <a:r>
              <a:rPr lang="de-DE" sz="2000" b="1" u="sng" dirty="0" smtClean="0">
                <a:solidFill>
                  <a:srgbClr val="009900"/>
                </a:solidFill>
              </a:rPr>
              <a:t>Kein Bedarf </a:t>
            </a:r>
            <a:r>
              <a:rPr lang="de-DE" sz="2000" u="sng" dirty="0">
                <a:solidFill>
                  <a:srgbClr val="FF0000"/>
                </a:solidFill>
              </a:rPr>
              <a:t>für Sp25 Strom</a:t>
            </a:r>
            <a:endParaRPr lang="de-DE" sz="2000" dirty="0" smtClean="0">
              <a:solidFill>
                <a:srgbClr val="0000FF"/>
              </a:solidFill>
            </a:endParaRPr>
          </a:p>
          <a:p>
            <a:r>
              <a:rPr lang="de-DE" dirty="0" smtClean="0">
                <a:solidFill>
                  <a:srgbClr val="0000FF"/>
                </a:solidFill>
              </a:rPr>
              <a:t>  (</a:t>
            </a:r>
            <a:r>
              <a:rPr lang="de-DE" dirty="0"/>
              <a:t>3.)   Wenn  </a:t>
            </a:r>
            <a:r>
              <a:rPr lang="de-DE" b="1" dirty="0">
                <a:solidFill>
                  <a:srgbClr val="0000FF"/>
                </a:solidFill>
              </a:rPr>
              <a:t>Wärmebedarf</a:t>
            </a:r>
            <a:r>
              <a:rPr lang="de-DE" dirty="0"/>
              <a:t> und </a:t>
            </a:r>
            <a:r>
              <a:rPr lang="de-DE" b="1" dirty="0">
                <a:solidFill>
                  <a:srgbClr val="0000FF"/>
                </a:solidFill>
              </a:rPr>
              <a:t>Wärmespeicher leer</a:t>
            </a:r>
            <a:r>
              <a:rPr lang="de-DE" dirty="0"/>
              <a:t>, aber </a:t>
            </a:r>
            <a:r>
              <a:rPr lang="de-DE" b="1" dirty="0">
                <a:solidFill>
                  <a:srgbClr val="009900"/>
                </a:solidFill>
              </a:rPr>
              <a:t>RE Überschuss </a:t>
            </a:r>
            <a:br>
              <a:rPr lang="de-DE" b="1" dirty="0">
                <a:solidFill>
                  <a:srgbClr val="009900"/>
                </a:solidFill>
              </a:rPr>
            </a:br>
            <a:r>
              <a:rPr lang="de-DE" b="1" dirty="0">
                <a:solidFill>
                  <a:srgbClr val="009900"/>
                </a:solidFill>
              </a:rPr>
              <a:t>                          </a:t>
            </a:r>
            <a:r>
              <a:rPr lang="de-DE" dirty="0">
                <a:solidFill>
                  <a:srgbClr val="3333FF"/>
                </a:solidFill>
              </a:rPr>
              <a:t>„</a:t>
            </a:r>
            <a:r>
              <a:rPr lang="de-DE" b="1" dirty="0">
                <a:solidFill>
                  <a:srgbClr val="3333FF"/>
                </a:solidFill>
              </a:rPr>
              <a:t>must </a:t>
            </a:r>
            <a:r>
              <a:rPr lang="de-DE" b="1" dirty="0" err="1">
                <a:solidFill>
                  <a:srgbClr val="3333FF"/>
                </a:solidFill>
              </a:rPr>
              <a:t>run</a:t>
            </a:r>
            <a:r>
              <a:rPr lang="de-DE" dirty="0"/>
              <a:t>“  ergibt  etwas peinliche Verschwendung,</a:t>
            </a:r>
            <a:r>
              <a:rPr lang="de-DE" dirty="0">
                <a:solidFill>
                  <a:srgbClr val="3333FF"/>
                </a:solidFill>
              </a:rPr>
              <a:t> </a:t>
            </a:r>
            <a:br>
              <a:rPr lang="de-DE" dirty="0">
                <a:solidFill>
                  <a:srgbClr val="3333FF"/>
                </a:solidFill>
              </a:rPr>
            </a:br>
            <a:r>
              <a:rPr lang="de-DE" dirty="0">
                <a:solidFill>
                  <a:srgbClr val="3333FF"/>
                </a:solidFill>
              </a:rPr>
              <a:t>                           </a:t>
            </a:r>
            <a:r>
              <a:rPr lang="de-DE" dirty="0" smtClean="0">
                <a:solidFill>
                  <a:srgbClr val="3333FF"/>
                </a:solidFill>
              </a:rPr>
              <a:t>                                         denn </a:t>
            </a:r>
            <a:r>
              <a:rPr lang="de-DE" dirty="0">
                <a:solidFill>
                  <a:srgbClr val="3333FF"/>
                </a:solidFill>
              </a:rPr>
              <a:t>knappes Gas muss verfeuert werden.</a:t>
            </a:r>
          </a:p>
          <a:p>
            <a:r>
              <a:rPr lang="de-DE" b="1" dirty="0">
                <a:solidFill>
                  <a:srgbClr val="3333FF"/>
                </a:solidFill>
              </a:rPr>
              <a:t>         </a:t>
            </a:r>
            <a:r>
              <a:rPr lang="de-DE" b="1" u="sng" dirty="0">
                <a:solidFill>
                  <a:srgbClr val="FF0000"/>
                </a:solidFill>
              </a:rPr>
              <a:t>Stromspeicher</a:t>
            </a:r>
            <a:r>
              <a:rPr lang="de-DE" b="1" dirty="0">
                <a:solidFill>
                  <a:srgbClr val="FF0000"/>
                </a:solidFill>
              </a:rPr>
              <a:t>:   mit teurem Gas-Strom füllen?</a:t>
            </a:r>
            <a:br>
              <a:rPr lang="de-DE" b="1" dirty="0">
                <a:solidFill>
                  <a:srgbClr val="FF0000"/>
                </a:solidFill>
              </a:rPr>
            </a:br>
            <a:r>
              <a:rPr lang="de-DE" b="1" dirty="0">
                <a:solidFill>
                  <a:srgbClr val="FF0000"/>
                </a:solidFill>
              </a:rPr>
              <a:t>                                         </a:t>
            </a:r>
            <a:r>
              <a:rPr lang="de-DE" b="1" dirty="0">
                <a:solidFill>
                  <a:srgbClr val="009900"/>
                </a:solidFill>
              </a:rPr>
              <a:t>werden schon durch RE-Überschuss-Strom gefüllt</a:t>
            </a:r>
            <a:r>
              <a:rPr lang="de-DE" b="1" dirty="0" smtClean="0">
                <a:solidFill>
                  <a:srgbClr val="009900"/>
                </a:solidFill>
              </a:rPr>
              <a:t>!</a:t>
            </a:r>
            <a:br>
              <a:rPr lang="de-DE" b="1" dirty="0" smtClean="0">
                <a:solidFill>
                  <a:srgbClr val="009900"/>
                </a:solidFill>
              </a:rPr>
            </a:br>
            <a:r>
              <a:rPr lang="de-DE" sz="600" b="1" dirty="0" smtClean="0">
                <a:solidFill>
                  <a:srgbClr val="009900"/>
                </a:solidFill>
              </a:rPr>
              <a:t> </a:t>
            </a:r>
            <a:r>
              <a:rPr lang="de-DE" b="1" dirty="0" smtClean="0">
                <a:solidFill>
                  <a:srgbClr val="009900"/>
                </a:solidFill>
              </a:rPr>
              <a:t/>
            </a:r>
            <a:br>
              <a:rPr lang="de-DE" b="1" dirty="0" smtClean="0">
                <a:solidFill>
                  <a:srgbClr val="009900"/>
                </a:solidFill>
              </a:rPr>
            </a:br>
            <a:r>
              <a:rPr lang="de-DE" b="1" dirty="0" smtClean="0">
                <a:solidFill>
                  <a:srgbClr val="009900"/>
                </a:solidFill>
              </a:rPr>
              <a:t> </a:t>
            </a:r>
            <a:r>
              <a:rPr lang="de-DE" dirty="0" smtClean="0"/>
              <a:t>(4.)  Ähnlich </a:t>
            </a:r>
            <a:r>
              <a:rPr lang="de-DE" dirty="0"/>
              <a:t>wie (3.) : </a:t>
            </a:r>
            <a:r>
              <a:rPr lang="de-DE" dirty="0">
                <a:solidFill>
                  <a:srgbClr val="0000FF"/>
                </a:solidFill>
              </a:rPr>
              <a:t>Wärmebedarf</a:t>
            </a:r>
            <a:r>
              <a:rPr lang="de-DE" dirty="0"/>
              <a:t> </a:t>
            </a:r>
            <a:r>
              <a:rPr lang="de-DE" dirty="0">
                <a:solidFill>
                  <a:srgbClr val="3333FF"/>
                </a:solidFill>
              </a:rPr>
              <a:t>bei leerem Speicher</a:t>
            </a:r>
            <a:r>
              <a:rPr lang="de-DE" dirty="0"/>
              <a:t>, aber </a:t>
            </a:r>
            <a:r>
              <a:rPr lang="de-DE" b="1" dirty="0">
                <a:solidFill>
                  <a:srgbClr val="009900"/>
                </a:solidFill>
              </a:rPr>
              <a:t>SP80 verfügbar </a:t>
            </a:r>
            <a:r>
              <a:rPr lang="de-DE" b="1" dirty="0" smtClean="0">
                <a:solidFill>
                  <a:srgbClr val="009900"/>
                </a:solidFill>
              </a:rPr>
              <a:t>.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11561" y="1700808"/>
            <a:ext cx="7940736" cy="2062103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2000" b="1" u="sng" dirty="0" smtClean="0">
                <a:solidFill>
                  <a:srgbClr val="FF0000"/>
                </a:solidFill>
              </a:rPr>
              <a:t>Bedarf </a:t>
            </a:r>
            <a:r>
              <a:rPr lang="de-DE" sz="2000" u="sng" dirty="0">
                <a:solidFill>
                  <a:srgbClr val="FF0000"/>
                </a:solidFill>
              </a:rPr>
              <a:t>für Sp25 Strom</a:t>
            </a:r>
            <a:endParaRPr lang="de-DE" u="sng" dirty="0">
              <a:solidFill>
                <a:srgbClr val="FF0000"/>
              </a:solidFill>
            </a:endParaRPr>
          </a:p>
          <a:p>
            <a:r>
              <a:rPr lang="de-DE" dirty="0" smtClean="0"/>
              <a:t>  </a:t>
            </a:r>
            <a:r>
              <a:rPr lang="de-DE" dirty="0"/>
              <a:t>(1.)   Wenn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GasSpeicher</a:t>
            </a:r>
            <a:r>
              <a:rPr lang="de-DE" dirty="0">
                <a:solidFill>
                  <a:srgbClr val="FF0000"/>
                </a:solidFill>
              </a:rPr>
              <a:t> (</a:t>
            </a:r>
            <a:r>
              <a:rPr lang="de-DE" b="1" dirty="0">
                <a:solidFill>
                  <a:srgbClr val="FF0000"/>
                </a:solidFill>
              </a:rPr>
              <a:t>Sp25</a:t>
            </a:r>
            <a:r>
              <a:rPr lang="de-DE" dirty="0">
                <a:solidFill>
                  <a:srgbClr val="FF0000"/>
                </a:solidFill>
              </a:rPr>
              <a:t>) -Strombedarf und </a:t>
            </a:r>
            <a:r>
              <a:rPr lang="de-DE" dirty="0">
                <a:solidFill>
                  <a:srgbClr val="0000FF"/>
                </a:solidFill>
              </a:rPr>
              <a:t>Wärmebedarf </a:t>
            </a:r>
            <a:r>
              <a:rPr lang="de-DE" b="1" u="sng" dirty="0"/>
              <a:t>gleichzeitig</a:t>
            </a:r>
            <a:r>
              <a:rPr lang="de-DE" b="1" dirty="0"/>
              <a:t>.</a:t>
            </a:r>
            <a:r>
              <a:rPr lang="de-DE" dirty="0">
                <a:solidFill>
                  <a:srgbClr val="0000FF"/>
                </a:solidFill>
              </a:rPr>
              <a:t> </a:t>
            </a:r>
          </a:p>
          <a:p>
            <a:r>
              <a:rPr lang="de-DE" dirty="0">
                <a:solidFill>
                  <a:srgbClr val="0000FF"/>
                </a:solidFill>
              </a:rPr>
              <a:t>              ok </a:t>
            </a:r>
          </a:p>
          <a:p>
            <a:r>
              <a:rPr lang="de-DE" dirty="0" smtClean="0">
                <a:solidFill>
                  <a:srgbClr val="0000FF"/>
                </a:solidFill>
              </a:rPr>
              <a:t>  </a:t>
            </a:r>
            <a:r>
              <a:rPr lang="de-DE" dirty="0">
                <a:solidFill>
                  <a:srgbClr val="0000FF"/>
                </a:solidFill>
              </a:rPr>
              <a:t>(</a:t>
            </a:r>
            <a:r>
              <a:rPr lang="de-DE" dirty="0"/>
              <a:t>2.)   Wenn nur </a:t>
            </a:r>
            <a:r>
              <a:rPr lang="de-DE" b="1" dirty="0">
                <a:solidFill>
                  <a:srgbClr val="FF0000"/>
                </a:solidFill>
              </a:rPr>
              <a:t>Sp25</a:t>
            </a:r>
            <a:r>
              <a:rPr lang="de-DE" dirty="0">
                <a:solidFill>
                  <a:srgbClr val="FF0000"/>
                </a:solidFill>
              </a:rPr>
              <a:t>-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Strombedarf</a:t>
            </a:r>
            <a:r>
              <a:rPr lang="de-DE" dirty="0"/>
              <a:t>  , aber </a:t>
            </a:r>
            <a:r>
              <a:rPr lang="de-DE" b="1" dirty="0">
                <a:solidFill>
                  <a:srgbClr val="0000FF"/>
                </a:solidFill>
              </a:rPr>
              <a:t>kein</a:t>
            </a:r>
            <a:r>
              <a:rPr lang="de-DE" dirty="0"/>
              <a:t> aktueller </a:t>
            </a:r>
            <a:r>
              <a:rPr lang="de-DE" dirty="0">
                <a:solidFill>
                  <a:srgbClr val="0000FF"/>
                </a:solidFill>
              </a:rPr>
              <a:t>Wärmebedarf</a:t>
            </a:r>
            <a:r>
              <a:rPr lang="de-DE" dirty="0"/>
              <a:t>:</a:t>
            </a:r>
          </a:p>
          <a:p>
            <a:r>
              <a:rPr lang="de-DE" dirty="0"/>
              <a:t>                   </a:t>
            </a:r>
            <a:r>
              <a:rPr lang="de-DE" dirty="0">
                <a:solidFill>
                  <a:srgbClr val="FF0000"/>
                </a:solidFill>
              </a:rPr>
              <a:t>stromgeführte</a:t>
            </a:r>
            <a:r>
              <a:rPr lang="de-DE" dirty="0"/>
              <a:t> KWK  überführt </a:t>
            </a:r>
            <a:r>
              <a:rPr lang="de-DE" b="1" u="sng" dirty="0"/>
              <a:t>Wärme in </a:t>
            </a:r>
            <a:r>
              <a:rPr lang="de-DE" b="1" u="sng" dirty="0">
                <a:solidFill>
                  <a:srgbClr val="0000FF"/>
                </a:solidFill>
              </a:rPr>
              <a:t>Wärmespeicher</a:t>
            </a:r>
            <a:r>
              <a:rPr lang="de-DE" b="1" u="sng" dirty="0"/>
              <a:t> 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              Aber:  </a:t>
            </a:r>
            <a:r>
              <a:rPr lang="de-DE" dirty="0">
                <a:solidFill>
                  <a:srgbClr val="3333FF"/>
                </a:solidFill>
              </a:rPr>
              <a:t>Speicherkapazität beachten:  </a:t>
            </a:r>
            <a:r>
              <a:rPr lang="de-DE" dirty="0" err="1">
                <a:solidFill>
                  <a:srgbClr val="3333FF"/>
                </a:solidFill>
              </a:rPr>
              <a:t>Intraday</a:t>
            </a:r>
            <a:r>
              <a:rPr lang="de-DE" dirty="0">
                <a:solidFill>
                  <a:srgbClr val="3333FF"/>
                </a:solidFill>
              </a:rPr>
              <a:t>  vielleicht machbar</a:t>
            </a:r>
          </a:p>
          <a:p>
            <a:r>
              <a:rPr lang="de-DE" dirty="0">
                <a:solidFill>
                  <a:srgbClr val="3333FF"/>
                </a:solidFill>
              </a:rPr>
              <a:t>                                                                              mehr als 1 Tag:     ???  </a:t>
            </a:r>
            <a:endParaRPr lang="de-DE" dirty="0"/>
          </a:p>
        </p:txBody>
      </p:sp>
      <p:sp>
        <p:nvSpPr>
          <p:cNvPr id="13" name="Ellipse 12"/>
          <p:cNvSpPr/>
          <p:nvPr/>
        </p:nvSpPr>
        <p:spPr>
          <a:xfrm>
            <a:off x="8566150" y="257175"/>
            <a:ext cx="222250" cy="22225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444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7938" y="195742"/>
            <a:ext cx="8604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Die KWK –Lobby sieht die KWK geradezu  als Instrument der Energiewende</a:t>
            </a:r>
            <a:r>
              <a:rPr lang="de-DE" sz="2000" dirty="0" smtClean="0"/>
              <a:t>: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0" y="6093296"/>
            <a:ext cx="9216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</a:t>
            </a:r>
            <a:r>
              <a:rPr lang="de-DE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www.bkwk.de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fileadmin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users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bkwk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Newsletter_Dateien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/2015/B_KWK-Stellungnahme_07_09_2015_zum__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Referentenentwurf_KWKG_2016.pdf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Seite 2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59786" y="1160748"/>
            <a:ext cx="8496944" cy="456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Ein Originalzitat  des </a:t>
            </a:r>
            <a:r>
              <a:rPr lang="de-DE" b="1" u="sng" dirty="0" err="1" smtClean="0"/>
              <a:t>B.KWK</a:t>
            </a:r>
            <a:r>
              <a:rPr lang="de-DE" b="1" u="sng" dirty="0" smtClean="0"/>
              <a:t>:</a:t>
            </a:r>
          </a:p>
          <a:p>
            <a:r>
              <a:rPr lang="de-DE" sz="1050" b="1" u="sng" dirty="0"/>
              <a:t> </a:t>
            </a:r>
            <a:r>
              <a:rPr lang="de-DE" sz="1050" b="1" u="sng" dirty="0" smtClean="0"/>
              <a:t>  </a:t>
            </a:r>
          </a:p>
          <a:p>
            <a:r>
              <a:rPr lang="de-DE" b="1" dirty="0" smtClean="0"/>
              <a:t>„</a:t>
            </a:r>
            <a:r>
              <a:rPr lang="de-DE" dirty="0" smtClean="0"/>
              <a:t>Die </a:t>
            </a:r>
            <a:r>
              <a:rPr lang="de-DE" dirty="0"/>
              <a:t>KWK </a:t>
            </a:r>
            <a:r>
              <a:rPr lang="de-DE" dirty="0" smtClean="0"/>
              <a:t>... </a:t>
            </a:r>
            <a:r>
              <a:rPr lang="de-DE" dirty="0"/>
              <a:t>ist in der Lage, den </a:t>
            </a:r>
            <a:r>
              <a:rPr lang="de-DE" b="1" dirty="0"/>
              <a:t>weiteren Ausbau </a:t>
            </a:r>
            <a:r>
              <a:rPr lang="de-DE" dirty="0"/>
              <a:t>der elektrischen Energieerzeugung</a:t>
            </a:r>
          </a:p>
          <a:p>
            <a:r>
              <a:rPr lang="de-DE" dirty="0"/>
              <a:t>aus erneuerbaren Quellen wie </a:t>
            </a:r>
            <a:r>
              <a:rPr lang="de-DE" b="1" dirty="0">
                <a:solidFill>
                  <a:srgbClr val="FF0000"/>
                </a:solidFill>
              </a:rPr>
              <a:t>Wind und Sonne zu </a:t>
            </a:r>
            <a:r>
              <a:rPr lang="de-DE" b="1" dirty="0" smtClean="0">
                <a:solidFill>
                  <a:srgbClr val="FF0000"/>
                </a:solidFill>
              </a:rPr>
              <a:t>unterstützen</a:t>
            </a:r>
            <a:r>
              <a:rPr lang="de-DE" dirty="0" smtClean="0"/>
              <a:t>......  .</a:t>
            </a:r>
          </a:p>
          <a:p>
            <a:endParaRPr lang="de-DE" dirty="0" smtClean="0"/>
          </a:p>
          <a:p>
            <a:r>
              <a:rPr lang="de-DE" dirty="0" smtClean="0"/>
              <a:t> </a:t>
            </a:r>
            <a:r>
              <a:rPr lang="de-DE" dirty="0"/>
              <a:t>In </a:t>
            </a:r>
            <a:r>
              <a:rPr lang="de-DE" b="1" u="sng" dirty="0" smtClean="0"/>
              <a:t>Verbindung mit </a:t>
            </a:r>
            <a:r>
              <a:rPr lang="de-DE" b="1" u="sng" dirty="0"/>
              <a:t>Wärme- und </a:t>
            </a:r>
            <a:r>
              <a:rPr lang="de-DE" b="1" u="sng" dirty="0" smtClean="0"/>
              <a:t>Kältespeichern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 </a:t>
            </a:r>
            <a:r>
              <a:rPr lang="de-DE" dirty="0"/>
              <a:t>ist die KWK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                   -   flexibel </a:t>
            </a:r>
            <a:r>
              <a:rPr lang="de-DE" dirty="0"/>
              <a:t>einsetzbar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 und kann</a:t>
            </a:r>
            <a:br>
              <a:rPr lang="de-DE" dirty="0" smtClean="0"/>
            </a:br>
            <a:r>
              <a:rPr lang="de-DE" dirty="0" smtClean="0"/>
              <a:t>                       -   </a:t>
            </a:r>
            <a:r>
              <a:rPr lang="de-DE" b="1" dirty="0">
                <a:solidFill>
                  <a:srgbClr val="FF0000"/>
                </a:solidFill>
              </a:rPr>
              <a:t>ohne </a:t>
            </a:r>
            <a:r>
              <a:rPr lang="de-DE" b="1" dirty="0" smtClean="0">
                <a:solidFill>
                  <a:srgbClr val="FF0000"/>
                </a:solidFill>
              </a:rPr>
              <a:t>Must-Run- </a:t>
            </a:r>
            <a:r>
              <a:rPr lang="de-DE" dirty="0" smtClean="0"/>
              <a:t>Problematik 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-  sowohl</a:t>
            </a:r>
            <a:r>
              <a:rPr lang="de-DE" i="1" dirty="0" smtClean="0"/>
              <a:t> </a:t>
            </a:r>
            <a:r>
              <a:rPr lang="de-DE" b="1" i="1" dirty="0">
                <a:solidFill>
                  <a:srgbClr val="FF0000"/>
                </a:solidFill>
              </a:rPr>
              <a:t>strommarktorientiert</a:t>
            </a:r>
            <a:r>
              <a:rPr lang="de-DE" i="1" dirty="0"/>
              <a:t> </a:t>
            </a:r>
            <a:r>
              <a:rPr lang="de-DE" dirty="0"/>
              <a:t>als </a:t>
            </a:r>
            <a:r>
              <a:rPr lang="de-DE" dirty="0" smtClean="0"/>
              <a:t>auch netzdienlich betrieben  werden.</a:t>
            </a:r>
          </a:p>
          <a:p>
            <a:endParaRPr lang="de-DE" dirty="0"/>
          </a:p>
          <a:p>
            <a:r>
              <a:rPr lang="de-DE" dirty="0" smtClean="0"/>
              <a:t> </a:t>
            </a:r>
            <a:r>
              <a:rPr lang="de-DE" dirty="0"/>
              <a:t>Die </a:t>
            </a:r>
            <a:r>
              <a:rPr lang="de-DE" dirty="0" smtClean="0"/>
              <a:t>KWK hebt [hat] </a:t>
            </a:r>
            <a:r>
              <a:rPr lang="de-DE" dirty="0"/>
              <a:t>zudem </a:t>
            </a:r>
            <a:r>
              <a:rPr lang="de-DE" b="1" dirty="0">
                <a:solidFill>
                  <a:srgbClr val="FF0000"/>
                </a:solidFill>
              </a:rPr>
              <a:t>eindeutig Effizienzvorteile</a:t>
            </a:r>
            <a:r>
              <a:rPr lang="de-DE" dirty="0"/>
              <a:t> im bislang wenig beachteten Wärmemarkt und </a:t>
            </a:r>
            <a:r>
              <a:rPr lang="de-DE" dirty="0" smtClean="0"/>
              <a:t>leistet einen </a:t>
            </a:r>
            <a:r>
              <a:rPr lang="de-DE" dirty="0"/>
              <a:t>wesentlichen Beitrag zum Klimaschutz</a:t>
            </a:r>
            <a:r>
              <a:rPr lang="de-DE" b="1" dirty="0" smtClean="0"/>
              <a:t>.“ </a:t>
            </a:r>
          </a:p>
          <a:p>
            <a:endParaRPr lang="de-DE" dirty="0"/>
          </a:p>
          <a:p>
            <a:r>
              <a:rPr lang="de-DE" sz="1400" dirty="0" smtClean="0">
                <a:solidFill>
                  <a:srgbClr val="0000FF"/>
                </a:solidFill>
              </a:rPr>
              <a:t>Wörtliches Zitat (aber geändertes Layout) aus der offiziellen und im Netz veröffentlichten Stellungnahme vom 7.9.2015 des Bundesverbandes Kraftwärmekopplung zum  R</a:t>
            </a:r>
            <a:r>
              <a:rPr lang="de-DE" sz="1400" dirty="0" smtClean="0">
                <a:solidFill>
                  <a:srgbClr val="0000FF"/>
                </a:solidFill>
                <a:latin typeface="+mj-lt"/>
              </a:rPr>
              <a:t>eferentenentwurf des KWK-G 2016 vom 28.08.2015.</a:t>
            </a:r>
            <a:endParaRPr lang="de-DE" sz="1400" dirty="0">
              <a:solidFill>
                <a:srgbClr val="0000FF"/>
              </a:solidFill>
              <a:latin typeface="+mj-lt"/>
            </a:endParaRPr>
          </a:p>
        </p:txBody>
      </p:sp>
      <p:grpSp>
        <p:nvGrpSpPr>
          <p:cNvPr id="22" name="Gruppieren 21"/>
          <p:cNvGrpSpPr/>
          <p:nvPr/>
        </p:nvGrpSpPr>
        <p:grpSpPr>
          <a:xfrm>
            <a:off x="2915816" y="2132856"/>
            <a:ext cx="5868143" cy="2304256"/>
            <a:chOff x="2915816" y="2132856"/>
            <a:chExt cx="5868143" cy="2304256"/>
          </a:xfrm>
        </p:grpSpPr>
        <p:sp>
          <p:nvSpPr>
            <p:cNvPr id="6" name="Stern mit 7 Zacken 5"/>
            <p:cNvSpPr/>
            <p:nvPr/>
          </p:nvSpPr>
          <p:spPr>
            <a:xfrm>
              <a:off x="4788024" y="2132856"/>
              <a:ext cx="3995935" cy="1728192"/>
            </a:xfrm>
            <a:prstGeom prst="star7">
              <a:avLst/>
            </a:prstGeom>
            <a:gradFill>
              <a:gsLst>
                <a:gs pos="1000">
                  <a:srgbClr val="5E9EFF"/>
                </a:gs>
                <a:gs pos="27000">
                  <a:srgbClr val="85C2FF"/>
                </a:gs>
                <a:gs pos="61000">
                  <a:srgbClr val="C4D6EB"/>
                </a:gs>
                <a:gs pos="87000">
                  <a:srgbClr val="FFEBFA"/>
                </a:gs>
              </a:gsLst>
              <a:lin ang="5400000" scaled="0"/>
            </a:gradFill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z="1050" b="1" dirty="0" smtClean="0">
                  <a:solidFill>
                    <a:srgbClr val="FF0000"/>
                  </a:solidFill>
                  <a:latin typeface="Algerian" panose="04020705040A02060702" pitchFamily="82" charset="0"/>
                </a:rPr>
                <a:t> </a:t>
              </a:r>
              <a:r>
                <a:rPr lang="de-DE" sz="800" b="1" dirty="0" smtClean="0">
                  <a:solidFill>
                    <a:srgbClr val="FF0000"/>
                  </a:solidFill>
                  <a:latin typeface="Algerian" panose="04020705040A02060702" pitchFamily="82" charset="0"/>
                </a:rPr>
                <a:t> </a:t>
              </a:r>
              <a:endParaRPr lang="de-DE" sz="2000" b="1" dirty="0" smtClean="0">
                <a:solidFill>
                  <a:srgbClr val="FF0000"/>
                </a:solidFill>
                <a:latin typeface="Algerian" panose="04020705040A02060702" pitchFamily="82" charset="0"/>
              </a:endParaRPr>
            </a:p>
            <a:p>
              <a:pPr algn="ctr"/>
              <a:r>
                <a:rPr lang="de-DE" sz="2400" b="1" dirty="0" smtClean="0">
                  <a:solidFill>
                    <a:schemeClr val="tx1"/>
                  </a:solidFill>
                  <a:latin typeface="Berlin Sans FB Demi" panose="020E0802020502020306" pitchFamily="34" charset="0"/>
                </a:rPr>
                <a:t>Stimmt aber </a:t>
              </a:r>
            </a:p>
            <a:p>
              <a:pPr algn="ctr"/>
              <a:r>
                <a:rPr lang="de-DE" sz="2400" b="1" dirty="0" smtClean="0">
                  <a:solidFill>
                    <a:schemeClr val="tx1"/>
                  </a:solidFill>
                  <a:latin typeface="Berlin Sans FB Demi" panose="020E0802020502020306" pitchFamily="34" charset="0"/>
                </a:rPr>
                <a:t>alles  leider nicht</a:t>
              </a:r>
              <a:endParaRPr lang="de-DE" sz="2400" b="1" dirty="0">
                <a:solidFill>
                  <a:schemeClr val="tx1"/>
                </a:solidFill>
                <a:latin typeface="Berlin Sans FB Demi" panose="020E0802020502020306" pitchFamily="34" charset="0"/>
              </a:endParaRPr>
            </a:p>
          </p:txBody>
        </p:sp>
        <p:cxnSp>
          <p:nvCxnSpPr>
            <p:cNvPr id="8" name="Gerade Verbindung mit Pfeil 7"/>
            <p:cNvCxnSpPr/>
            <p:nvPr/>
          </p:nvCxnSpPr>
          <p:spPr>
            <a:xfrm>
              <a:off x="3959932" y="2204864"/>
              <a:ext cx="1296144" cy="57606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/>
            <p:cNvCxnSpPr/>
            <p:nvPr/>
          </p:nvCxnSpPr>
          <p:spPr>
            <a:xfrm flipV="1">
              <a:off x="2915816" y="2937442"/>
              <a:ext cx="2276636" cy="67569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/>
            <p:cNvCxnSpPr/>
            <p:nvPr/>
          </p:nvCxnSpPr>
          <p:spPr>
            <a:xfrm flipV="1">
              <a:off x="4206534" y="3442142"/>
              <a:ext cx="1265566" cy="50883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/>
            <p:cNvCxnSpPr/>
            <p:nvPr/>
          </p:nvCxnSpPr>
          <p:spPr>
            <a:xfrm flipV="1">
              <a:off x="5256076" y="3594542"/>
              <a:ext cx="368424" cy="84257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Ellipse 10"/>
          <p:cNvSpPr/>
          <p:nvPr/>
        </p:nvSpPr>
        <p:spPr>
          <a:xfrm>
            <a:off x="8566150" y="257175"/>
            <a:ext cx="222250" cy="22225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71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97514" y="6135687"/>
            <a:ext cx="880297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Passt </a:t>
            </a:r>
            <a:r>
              <a:rPr lang="de-DE" sz="1200" b="1" dirty="0" smtClean="0"/>
              <a:t>der WP Einsatz zur </a:t>
            </a:r>
            <a:r>
              <a:rPr lang="de-DE" sz="1200" b="1" u="sng" dirty="0" smtClean="0"/>
              <a:t>verantwortlichen Wärmeversorgung </a:t>
            </a:r>
            <a:r>
              <a:rPr lang="de-DE" sz="1200" b="1" dirty="0" smtClean="0"/>
              <a:t>bei vollendeter Energiewende gut zur zeitlichen Struktur des RE-Dargebotes ?</a:t>
            </a:r>
            <a:endParaRPr lang="de-DE" sz="12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476545" y="332656"/>
            <a:ext cx="8244916" cy="1677382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r>
              <a:rPr lang="de-DE" sz="2000" b="1" u="sng" dirty="0" smtClean="0"/>
              <a:t>2. Konzept:  Flexible Elektrische WP übernehme Wärmeversorgung </a:t>
            </a:r>
            <a:br>
              <a:rPr lang="de-DE" sz="2000" b="1" u="sng" dirty="0" smtClean="0"/>
            </a:br>
            <a:r>
              <a:rPr lang="de-DE" sz="600" b="1" u="sng" dirty="0" smtClean="0"/>
              <a:t>  </a:t>
            </a:r>
            <a:r>
              <a:rPr lang="de-DE" sz="2000" b="1" u="sng" dirty="0" smtClean="0"/>
              <a:t/>
            </a:r>
            <a:br>
              <a:rPr lang="de-DE" sz="2000" b="1" u="sng" dirty="0" smtClean="0"/>
            </a:br>
            <a:r>
              <a:rPr lang="de-DE" sz="2000" dirty="0" smtClean="0"/>
              <a:t>       </a:t>
            </a:r>
            <a:r>
              <a:rPr lang="de-DE" dirty="0" smtClean="0"/>
              <a:t>- </a:t>
            </a:r>
            <a:r>
              <a:rPr lang="de-DE" b="1" dirty="0" smtClean="0"/>
              <a:t>dezentrale oder </a:t>
            </a:r>
            <a:r>
              <a:rPr lang="de-DE" b="1" dirty="0" smtClean="0">
                <a:solidFill>
                  <a:srgbClr val="0000FF"/>
                </a:solidFill>
              </a:rPr>
              <a:t>zentrale</a:t>
            </a:r>
            <a:r>
              <a:rPr lang="de-DE" b="1" dirty="0" smtClean="0"/>
              <a:t> </a:t>
            </a:r>
            <a:r>
              <a:rPr lang="de-DE" dirty="0" smtClean="0"/>
              <a:t>WP übernehmen Wärmeversorgung</a:t>
            </a:r>
            <a:br>
              <a:rPr lang="de-DE" dirty="0" smtClean="0"/>
            </a:br>
            <a:r>
              <a:rPr lang="de-DE" dirty="0" smtClean="0"/>
              <a:t>        - GuD und Gasturbinen (</a:t>
            </a:r>
            <a:r>
              <a:rPr lang="de-DE" dirty="0" err="1" smtClean="0"/>
              <a:t>GT</a:t>
            </a:r>
            <a:r>
              <a:rPr lang="de-DE" dirty="0" smtClean="0"/>
              <a:t>) als </a:t>
            </a:r>
            <a:r>
              <a:rPr lang="de-DE" b="1" dirty="0" smtClean="0"/>
              <a:t>Back </a:t>
            </a:r>
            <a:r>
              <a:rPr lang="de-DE" b="1" dirty="0" err="1" smtClean="0"/>
              <a:t>up</a:t>
            </a:r>
            <a:r>
              <a:rPr lang="de-DE" b="1" dirty="0" smtClean="0"/>
              <a:t> </a:t>
            </a:r>
            <a:r>
              <a:rPr lang="de-DE" dirty="0" smtClean="0"/>
              <a:t>Kapazität   </a:t>
            </a:r>
          </a:p>
          <a:p>
            <a:r>
              <a:rPr lang="de-DE" b="1" dirty="0">
                <a:solidFill>
                  <a:srgbClr val="0000FF"/>
                </a:solidFill>
              </a:rPr>
              <a:t> </a:t>
            </a:r>
            <a:r>
              <a:rPr lang="de-DE" b="1" dirty="0" smtClean="0">
                <a:solidFill>
                  <a:srgbClr val="0000FF"/>
                </a:solidFill>
              </a:rPr>
              <a:t>       - Abwärme </a:t>
            </a:r>
            <a:r>
              <a:rPr lang="de-DE" dirty="0" smtClean="0"/>
              <a:t>der </a:t>
            </a:r>
            <a:r>
              <a:rPr lang="de-DE" dirty="0" err="1" smtClean="0"/>
              <a:t>GT</a:t>
            </a:r>
            <a:r>
              <a:rPr lang="de-DE" dirty="0" smtClean="0"/>
              <a:t> </a:t>
            </a:r>
            <a:r>
              <a:rPr lang="de-DE" b="1" u="sng" dirty="0" smtClean="0">
                <a:solidFill>
                  <a:srgbClr val="0000FF"/>
                </a:solidFill>
              </a:rPr>
              <a:t>kann</a:t>
            </a:r>
            <a:r>
              <a:rPr lang="de-DE" dirty="0" smtClean="0"/>
              <a:t> zur  Wärmeversorgung eingesetzt werden,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aber nur zur Ergänzung und ohne Verantwortung (</a:t>
            </a:r>
            <a:r>
              <a:rPr lang="de-DE" dirty="0" smtClean="0">
                <a:solidFill>
                  <a:srgbClr val="0000FF"/>
                </a:solidFill>
              </a:rPr>
              <a:t>kein „must </a:t>
            </a:r>
            <a:r>
              <a:rPr lang="de-DE" dirty="0" err="1" smtClean="0">
                <a:solidFill>
                  <a:srgbClr val="0000FF"/>
                </a:solidFill>
              </a:rPr>
              <a:t>run</a:t>
            </a:r>
            <a:r>
              <a:rPr lang="de-DE" dirty="0" smtClean="0"/>
              <a:t>“)  </a:t>
            </a:r>
            <a:r>
              <a:rPr lang="de-DE" sz="2000" dirty="0" smtClean="0"/>
              <a:t>.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07504" y="2451423"/>
            <a:ext cx="468052" cy="122960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sz="2400" b="1" dirty="0" smtClean="0"/>
          </a:p>
          <a:p>
            <a:r>
              <a:rPr lang="de-DE" sz="2400" b="1" dirty="0" smtClean="0">
                <a:solidFill>
                  <a:srgbClr val="FF0000"/>
                </a:solidFill>
              </a:rPr>
              <a:t>A:</a:t>
            </a:r>
          </a:p>
          <a:p>
            <a:endParaRPr lang="de-DE" sz="24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07504" y="4365104"/>
            <a:ext cx="468052" cy="47292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008000"/>
                </a:solidFill>
              </a:rPr>
              <a:t>B:</a:t>
            </a:r>
            <a:endParaRPr lang="de-DE" sz="2400" b="1" dirty="0">
              <a:solidFill>
                <a:srgbClr val="008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52011" y="2003770"/>
            <a:ext cx="8064896" cy="192360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dirty="0"/>
              <a:t> </a:t>
            </a:r>
            <a:r>
              <a:rPr lang="de-DE" sz="2000" b="1" u="sng" dirty="0">
                <a:solidFill>
                  <a:srgbClr val="FF0000"/>
                </a:solidFill>
              </a:rPr>
              <a:t>Bedarf </a:t>
            </a:r>
            <a:r>
              <a:rPr lang="de-DE" sz="2000" u="sng" dirty="0">
                <a:solidFill>
                  <a:srgbClr val="FF0000"/>
                </a:solidFill>
              </a:rPr>
              <a:t>für Sp25 </a:t>
            </a:r>
            <a:r>
              <a:rPr lang="de-DE" sz="2000" u="sng" dirty="0" smtClean="0">
                <a:solidFill>
                  <a:srgbClr val="FF0000"/>
                </a:solidFill>
              </a:rPr>
              <a:t>Strom</a:t>
            </a:r>
            <a:endParaRPr lang="de-DE" sz="2000" dirty="0" smtClean="0"/>
          </a:p>
          <a:p>
            <a:r>
              <a:rPr lang="de-DE" dirty="0" smtClean="0"/>
              <a:t>(</a:t>
            </a:r>
            <a:r>
              <a:rPr lang="de-DE" dirty="0"/>
              <a:t>1.)   Wenn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GasSpeicher</a:t>
            </a:r>
            <a:r>
              <a:rPr lang="de-DE" dirty="0">
                <a:solidFill>
                  <a:srgbClr val="FF0000"/>
                </a:solidFill>
              </a:rPr>
              <a:t> (</a:t>
            </a:r>
            <a:r>
              <a:rPr lang="de-DE" b="1" dirty="0">
                <a:solidFill>
                  <a:srgbClr val="FF0000"/>
                </a:solidFill>
              </a:rPr>
              <a:t>Sp25</a:t>
            </a:r>
            <a:r>
              <a:rPr lang="de-DE" dirty="0">
                <a:solidFill>
                  <a:srgbClr val="FF0000"/>
                </a:solidFill>
              </a:rPr>
              <a:t>)-Strombedarf und </a:t>
            </a:r>
            <a:r>
              <a:rPr lang="de-DE" dirty="0">
                <a:solidFill>
                  <a:srgbClr val="0000FF"/>
                </a:solidFill>
              </a:rPr>
              <a:t>Wärmebedarf </a:t>
            </a:r>
            <a:r>
              <a:rPr lang="de-DE" u="sng" dirty="0"/>
              <a:t>gleichzeitig</a:t>
            </a:r>
            <a:r>
              <a:rPr lang="de-DE" dirty="0">
                <a:solidFill>
                  <a:srgbClr val="0000FF"/>
                </a:solidFill>
              </a:rPr>
              <a:t> </a:t>
            </a:r>
          </a:p>
          <a:p>
            <a:r>
              <a:rPr lang="de-DE" dirty="0">
                <a:solidFill>
                  <a:srgbClr val="0000FF"/>
                </a:solidFill>
              </a:rPr>
              <a:t>                    GuD + WP ergibt die optimale Energieeffizienz für eingesetztes Gas</a:t>
            </a:r>
          </a:p>
          <a:p>
            <a:r>
              <a:rPr lang="de-DE" sz="900" dirty="0">
                <a:solidFill>
                  <a:srgbClr val="0000FF"/>
                </a:solidFill>
              </a:rPr>
              <a:t>  </a:t>
            </a:r>
          </a:p>
          <a:p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smtClean="0">
                <a:solidFill>
                  <a:srgbClr val="0000FF"/>
                </a:solidFill>
              </a:rPr>
              <a:t>(</a:t>
            </a:r>
            <a:r>
              <a:rPr lang="de-DE" dirty="0"/>
              <a:t>2.)   Wenn nur  </a:t>
            </a:r>
            <a:r>
              <a:rPr lang="de-DE" b="1" dirty="0">
                <a:solidFill>
                  <a:srgbClr val="FF0000"/>
                </a:solidFill>
              </a:rPr>
              <a:t>Sp25</a:t>
            </a:r>
            <a:r>
              <a:rPr lang="de-DE" dirty="0">
                <a:solidFill>
                  <a:srgbClr val="FF0000"/>
                </a:solidFill>
              </a:rPr>
              <a:t>-Strombedarf</a:t>
            </a:r>
            <a:r>
              <a:rPr lang="de-DE" dirty="0"/>
              <a:t>  , aber </a:t>
            </a:r>
            <a:r>
              <a:rPr lang="de-DE" b="1" dirty="0">
                <a:solidFill>
                  <a:srgbClr val="0000FF"/>
                </a:solidFill>
              </a:rPr>
              <a:t>kein</a:t>
            </a:r>
            <a:r>
              <a:rPr lang="de-DE" dirty="0"/>
              <a:t> aktueller </a:t>
            </a:r>
            <a:r>
              <a:rPr lang="de-DE" dirty="0">
                <a:solidFill>
                  <a:srgbClr val="0000FF"/>
                </a:solidFill>
              </a:rPr>
              <a:t>Wärmebedarf</a:t>
            </a:r>
            <a:r>
              <a:rPr lang="de-DE" dirty="0"/>
              <a:t>:</a:t>
            </a:r>
          </a:p>
          <a:p>
            <a:r>
              <a:rPr lang="de-DE" dirty="0"/>
              <a:t>                   </a:t>
            </a:r>
            <a:r>
              <a:rPr lang="de-DE" dirty="0">
                <a:solidFill>
                  <a:srgbClr val="FF0000"/>
                </a:solidFill>
              </a:rPr>
              <a:t>Stromgeführte</a:t>
            </a:r>
            <a:r>
              <a:rPr lang="de-DE" dirty="0"/>
              <a:t> </a:t>
            </a:r>
            <a:r>
              <a:rPr lang="de-DE" b="1" dirty="0">
                <a:solidFill>
                  <a:srgbClr val="FF0000"/>
                </a:solidFill>
              </a:rPr>
              <a:t>GuD</a:t>
            </a:r>
            <a:r>
              <a:rPr lang="de-DE" dirty="0"/>
              <a:t> ergibt höchstmöglichen Wirkungsgrad</a:t>
            </a:r>
            <a:br>
              <a:rPr lang="de-DE" dirty="0"/>
            </a:br>
            <a:r>
              <a:rPr lang="de-DE" dirty="0"/>
              <a:t>                    (</a:t>
            </a:r>
            <a:r>
              <a:rPr lang="de-DE" dirty="0" err="1"/>
              <a:t>GT</a:t>
            </a:r>
            <a:r>
              <a:rPr lang="de-DE" dirty="0"/>
              <a:t> werden nachrangig eingesetzt, da teurer im Betrieb)</a:t>
            </a:r>
          </a:p>
        </p:txBody>
      </p:sp>
      <p:sp>
        <p:nvSpPr>
          <p:cNvPr id="8" name="Rechteck 7"/>
          <p:cNvSpPr/>
          <p:nvPr/>
        </p:nvSpPr>
        <p:spPr>
          <a:xfrm>
            <a:off x="637731" y="4164176"/>
            <a:ext cx="8079176" cy="178510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2000" b="1" u="sng" dirty="0">
                <a:solidFill>
                  <a:srgbClr val="009900"/>
                </a:solidFill>
              </a:rPr>
              <a:t>Kein Bedarf </a:t>
            </a:r>
            <a:r>
              <a:rPr lang="de-DE" sz="2000" u="sng" dirty="0">
                <a:solidFill>
                  <a:srgbClr val="FF0000"/>
                </a:solidFill>
              </a:rPr>
              <a:t>für Sp25 </a:t>
            </a:r>
            <a:r>
              <a:rPr lang="de-DE" sz="2000" u="sng" dirty="0" smtClean="0">
                <a:solidFill>
                  <a:srgbClr val="FF0000"/>
                </a:solidFill>
              </a:rPr>
              <a:t>Strom</a:t>
            </a:r>
            <a:endParaRPr lang="de-DE" sz="2000" dirty="0" smtClean="0"/>
          </a:p>
          <a:p>
            <a:r>
              <a:rPr lang="de-DE" sz="2000" dirty="0" smtClean="0"/>
              <a:t>(</a:t>
            </a:r>
            <a:r>
              <a:rPr lang="de-DE" sz="2000" dirty="0"/>
              <a:t>3.)   </a:t>
            </a:r>
            <a:r>
              <a:rPr lang="de-DE" dirty="0"/>
              <a:t>Wenn  </a:t>
            </a:r>
            <a:r>
              <a:rPr lang="de-DE" dirty="0">
                <a:solidFill>
                  <a:srgbClr val="0000FF"/>
                </a:solidFill>
              </a:rPr>
              <a:t>Wärmebedarf</a:t>
            </a:r>
            <a:r>
              <a:rPr lang="de-DE" dirty="0"/>
              <a:t> , aber </a:t>
            </a:r>
            <a:r>
              <a:rPr lang="de-DE" sz="2000" b="1" u="sng" dirty="0">
                <a:solidFill>
                  <a:srgbClr val="009900"/>
                </a:solidFill>
              </a:rPr>
              <a:t>RE </a:t>
            </a:r>
            <a:r>
              <a:rPr lang="de-DE" sz="2000" b="1" u="sng" dirty="0" smtClean="0">
                <a:solidFill>
                  <a:srgbClr val="009900"/>
                </a:solidFill>
              </a:rPr>
              <a:t>Überschuss </a:t>
            </a:r>
            <a:r>
              <a:rPr lang="de-DE" b="1" u="sng" dirty="0" smtClean="0">
                <a:solidFill>
                  <a:srgbClr val="009900"/>
                </a:solidFill>
              </a:rPr>
              <a:t>: </a:t>
            </a:r>
            <a:r>
              <a:rPr lang="de-DE" b="1" dirty="0" smtClean="0">
                <a:solidFill>
                  <a:srgbClr val="009900"/>
                </a:solidFill>
              </a:rPr>
              <a:t> </a:t>
            </a:r>
            <a:br>
              <a:rPr lang="de-DE" b="1" dirty="0" smtClean="0">
                <a:solidFill>
                  <a:srgbClr val="009900"/>
                </a:solidFill>
              </a:rPr>
            </a:br>
            <a:r>
              <a:rPr lang="de-DE" b="1" dirty="0" smtClean="0">
                <a:solidFill>
                  <a:srgbClr val="009900"/>
                </a:solidFill>
              </a:rPr>
              <a:t>                                                               </a:t>
            </a:r>
            <a:r>
              <a:rPr lang="de-DE" sz="2400" b="1" dirty="0" smtClean="0">
                <a:solidFill>
                  <a:srgbClr val="009900"/>
                </a:solidFill>
              </a:rPr>
              <a:t>wunderbar</a:t>
            </a:r>
            <a:r>
              <a:rPr lang="de-DE" sz="2400" b="1" dirty="0">
                <a:solidFill>
                  <a:srgbClr val="009900"/>
                </a:solidFill>
              </a:rPr>
              <a:t>:</a:t>
            </a:r>
            <a:r>
              <a:rPr lang="de-DE" b="1" dirty="0">
                <a:solidFill>
                  <a:srgbClr val="009900"/>
                </a:solidFill>
              </a:rPr>
              <a:t> WP heizt mit billigem </a:t>
            </a:r>
            <a:r>
              <a:rPr lang="de-DE" b="1" dirty="0" smtClean="0">
                <a:solidFill>
                  <a:srgbClr val="009900"/>
                </a:solidFill>
              </a:rPr>
              <a:t>Strom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dirty="0"/>
              <a:t>              </a:t>
            </a:r>
            <a:r>
              <a:rPr lang="de-DE" b="1" dirty="0" smtClean="0"/>
              <a:t>    </a:t>
            </a:r>
            <a:r>
              <a:rPr lang="de-DE" dirty="0" smtClean="0"/>
              <a:t>Optimale Nutzung durch </a:t>
            </a:r>
            <a:r>
              <a:rPr lang="de-DE" b="1" dirty="0" err="1" smtClean="0"/>
              <a:t>Intraday</a:t>
            </a:r>
            <a:r>
              <a:rPr lang="de-DE" b="1" dirty="0" smtClean="0"/>
              <a:t>- Wärmespeicherung.</a:t>
            </a:r>
          </a:p>
          <a:p>
            <a:r>
              <a:rPr lang="de-DE" sz="1000" b="1" dirty="0"/>
              <a:t> </a:t>
            </a:r>
            <a:r>
              <a:rPr lang="de-DE" sz="1000" b="1" dirty="0" smtClean="0"/>
              <a:t> </a:t>
            </a:r>
          </a:p>
          <a:p>
            <a:r>
              <a:rPr lang="de-DE" dirty="0"/>
              <a:t>(4.)  Ähnlich wie (3.) : </a:t>
            </a:r>
            <a:r>
              <a:rPr lang="de-DE" dirty="0" smtClean="0">
                <a:solidFill>
                  <a:srgbClr val="0000FF"/>
                </a:solidFill>
              </a:rPr>
              <a:t>Wärmebedarf</a:t>
            </a:r>
            <a:r>
              <a:rPr lang="de-DE" dirty="0" smtClean="0"/>
              <a:t> , </a:t>
            </a:r>
            <a:r>
              <a:rPr lang="de-DE" dirty="0"/>
              <a:t>aber </a:t>
            </a:r>
            <a:r>
              <a:rPr lang="de-DE" b="1" u="sng" dirty="0">
                <a:solidFill>
                  <a:srgbClr val="009900"/>
                </a:solidFill>
              </a:rPr>
              <a:t>SP80 verfügbar </a:t>
            </a:r>
            <a:r>
              <a:rPr lang="de-DE" sz="1600" b="1" dirty="0" smtClean="0">
                <a:solidFill>
                  <a:srgbClr val="009900"/>
                </a:solidFill>
              </a:rPr>
              <a:t>.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8566150" y="257175"/>
            <a:ext cx="222250" cy="22225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297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63588" y="44066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Quantitative Annäherung:  </a:t>
            </a:r>
            <a:r>
              <a:rPr lang="de-DE" sz="2400" b="1" dirty="0" smtClean="0"/>
              <a:t>Struktur des RE-Dargebotes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539552" y="1376772"/>
            <a:ext cx="8280920" cy="18928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A:  Einsatzzeiten  von </a:t>
            </a:r>
            <a:r>
              <a:rPr lang="de-DE" sz="2000" b="1" dirty="0" err="1" smtClean="0"/>
              <a:t>GasKW</a:t>
            </a:r>
            <a:r>
              <a:rPr lang="de-DE" sz="2000" b="1" dirty="0" smtClean="0"/>
              <a:t> bei Strombedarf aus Sp25 Speicher</a:t>
            </a:r>
            <a:r>
              <a:rPr lang="de-DE" dirty="0" smtClean="0"/>
              <a:t>.</a:t>
            </a:r>
          </a:p>
          <a:p>
            <a:r>
              <a:rPr lang="de-DE" sz="700" dirty="0" smtClean="0"/>
              <a:t>  </a:t>
            </a:r>
          </a:p>
          <a:p>
            <a:r>
              <a:rPr lang="de-DE" dirty="0" smtClean="0"/>
              <a:t>                                                                                          </a:t>
            </a:r>
            <a:r>
              <a:rPr lang="de-DE" b="1" dirty="0" smtClean="0"/>
              <a:t>( </a:t>
            </a:r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„Parade“-Einsatzzeiten für </a:t>
            </a:r>
            <a:r>
              <a:rPr lang="de-DE" b="1" u="sng" dirty="0" smtClean="0">
                <a:solidFill>
                  <a:schemeClr val="accent6">
                    <a:lumMod val="50000"/>
                  </a:schemeClr>
                </a:solidFill>
              </a:rPr>
              <a:t>KWK</a:t>
            </a:r>
            <a:r>
              <a:rPr lang="de-DE" b="1" dirty="0" smtClean="0"/>
              <a:t>) </a:t>
            </a:r>
            <a:endParaRPr lang="de-DE" dirty="0" smtClean="0"/>
          </a:p>
          <a:p>
            <a:r>
              <a:rPr lang="de-DE" dirty="0" smtClean="0"/>
              <a:t>Hierzu betrachten:</a:t>
            </a:r>
            <a:endParaRPr lang="de-DE" dirty="0"/>
          </a:p>
          <a:p>
            <a:r>
              <a:rPr lang="de-DE" dirty="0" smtClean="0"/>
              <a:t> - Aufteilung der Tage mit und ohne Einsatz des  Sp25-Stromes</a:t>
            </a:r>
          </a:p>
          <a:p>
            <a:r>
              <a:rPr lang="de-DE" dirty="0" smtClean="0"/>
              <a:t> - Struktur der </a:t>
            </a:r>
            <a:r>
              <a:rPr lang="de-DE" dirty="0" err="1" smtClean="0"/>
              <a:t>TagesPerioden</a:t>
            </a:r>
            <a:r>
              <a:rPr lang="de-DE" dirty="0" smtClean="0"/>
              <a:t> mit Sp25 -Strombedarf  </a:t>
            </a:r>
          </a:p>
          <a:p>
            <a:endParaRPr lang="de-DE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539552" y="3840140"/>
            <a:ext cx="8280920" cy="178510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B: Überschusszeiten von RE-Strom</a:t>
            </a:r>
            <a:r>
              <a:rPr lang="de-DE" dirty="0" smtClean="0"/>
              <a:t>.</a:t>
            </a:r>
          </a:p>
          <a:p>
            <a:r>
              <a:rPr lang="de-DE" sz="1100" dirty="0" smtClean="0"/>
              <a:t>                                                                                                                                                  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b="1" dirty="0" smtClean="0"/>
              <a:t>( </a:t>
            </a:r>
            <a:r>
              <a:rPr lang="de-DE" b="1" dirty="0" smtClean="0">
                <a:solidFill>
                  <a:srgbClr val="FF0000"/>
                </a:solidFill>
              </a:rPr>
              <a:t>„</a:t>
            </a:r>
            <a:r>
              <a:rPr lang="de-DE" b="1" dirty="0">
                <a:solidFill>
                  <a:srgbClr val="FF0000"/>
                </a:solidFill>
              </a:rPr>
              <a:t>Parade“-Einsatzzeiten für  </a:t>
            </a:r>
            <a:r>
              <a:rPr lang="de-DE" b="1" u="sng" dirty="0" smtClean="0">
                <a:solidFill>
                  <a:srgbClr val="FF0000"/>
                </a:solidFill>
              </a:rPr>
              <a:t>WP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smtClean="0"/>
              <a:t>)</a:t>
            </a:r>
            <a:endParaRPr lang="de-DE" sz="1100" dirty="0" smtClean="0"/>
          </a:p>
          <a:p>
            <a:r>
              <a:rPr lang="de-DE" dirty="0" smtClean="0"/>
              <a:t>Hierzu betrachten:</a:t>
            </a:r>
            <a:endParaRPr lang="de-DE" dirty="0"/>
          </a:p>
          <a:p>
            <a:r>
              <a:rPr lang="de-DE" dirty="0" smtClean="0"/>
              <a:t> - Tage mit - und auch mit temporären-  Stromüberschüssen</a:t>
            </a:r>
          </a:p>
          <a:p>
            <a:endParaRPr lang="de-DE" dirty="0" smtClean="0"/>
          </a:p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5465" y="1376772"/>
            <a:ext cx="468052" cy="46166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A: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-508" y="3789040"/>
            <a:ext cx="468052" cy="46166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008000"/>
                </a:solidFill>
              </a:rPr>
              <a:t>B:</a:t>
            </a:r>
            <a:endParaRPr lang="de-DE" sz="2400" b="1" dirty="0">
              <a:solidFill>
                <a:srgbClr val="008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5496" y="44624"/>
            <a:ext cx="3240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dirty="0" smtClean="0"/>
              <a:t>3.5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342848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40961" y="260648"/>
            <a:ext cx="69351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/>
              <a:t>Tagfolgen in 2014 AD </a:t>
            </a:r>
          </a:p>
          <a:p>
            <a:pPr algn="ctr"/>
            <a:r>
              <a:rPr lang="de-DE" sz="2800" b="1" dirty="0" smtClean="0"/>
              <a:t>mit </a:t>
            </a:r>
            <a:r>
              <a:rPr lang="de-DE" sz="2000" b="1" dirty="0" smtClean="0"/>
              <a:t>(und ohne) </a:t>
            </a:r>
            <a:r>
              <a:rPr lang="de-DE" sz="2800" b="1" dirty="0" smtClean="0">
                <a:solidFill>
                  <a:srgbClr val="FF0000"/>
                </a:solidFill>
              </a:rPr>
              <a:t>Einsatz von Sp25 </a:t>
            </a:r>
            <a:r>
              <a:rPr lang="de-DE" sz="2800" b="1" dirty="0" smtClean="0"/>
              <a:t>-</a:t>
            </a:r>
            <a:r>
              <a:rPr lang="de-DE" sz="2800" b="1" dirty="0" err="1" smtClean="0"/>
              <a:t>SpeicherStrom</a:t>
            </a:r>
            <a:r>
              <a:rPr lang="de-DE" sz="2400" b="1" dirty="0" smtClean="0"/>
              <a:t> </a:t>
            </a:r>
            <a:endParaRPr lang="de-DE" sz="24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575556" y="1975482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1. Fall :  </a:t>
            </a:r>
            <a:r>
              <a:rPr lang="de-DE" sz="2400" b="1" dirty="0" smtClean="0">
                <a:solidFill>
                  <a:srgbClr val="C00000"/>
                </a:solidFill>
              </a:rPr>
              <a:t>Autarkie </a:t>
            </a:r>
            <a:r>
              <a:rPr lang="de-DE" dirty="0" smtClean="0"/>
              <a:t>( </a:t>
            </a:r>
            <a:r>
              <a:rPr lang="de-DE" b="1" dirty="0" smtClean="0"/>
              <a:t>Kein</a:t>
            </a:r>
            <a:r>
              <a:rPr lang="de-DE" dirty="0" smtClean="0"/>
              <a:t> Import)</a:t>
            </a:r>
            <a:r>
              <a:rPr lang="de-DE" sz="2800" dirty="0" smtClean="0"/>
              <a:t>  </a:t>
            </a:r>
            <a:r>
              <a:rPr lang="de-DE" sz="2400" dirty="0" smtClean="0"/>
              <a:t>:   </a:t>
            </a:r>
            <a:r>
              <a:rPr lang="de-DE" sz="2800" b="1" dirty="0" smtClean="0">
                <a:solidFill>
                  <a:srgbClr val="C00000"/>
                </a:solidFill>
              </a:rPr>
              <a:t>ÜsF=1.40</a:t>
            </a:r>
            <a:endParaRPr lang="de-DE" sz="2800" b="1" dirty="0">
              <a:solidFill>
                <a:srgbClr val="C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38618" y="2776282"/>
            <a:ext cx="5977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2. Fall: </a:t>
            </a:r>
            <a:r>
              <a:rPr lang="de-DE" sz="2400" b="1" dirty="0" smtClean="0">
                <a:solidFill>
                  <a:srgbClr val="3333FF"/>
                </a:solidFill>
              </a:rPr>
              <a:t>Brutto Deckung </a:t>
            </a:r>
            <a:r>
              <a:rPr lang="de-DE" sz="2400" dirty="0" smtClean="0"/>
              <a:t>          :    </a:t>
            </a:r>
            <a:r>
              <a:rPr lang="de-DE" sz="2400" b="1" dirty="0" smtClean="0">
                <a:solidFill>
                  <a:srgbClr val="3333FF"/>
                </a:solidFill>
              </a:rPr>
              <a:t>ÜsF=1.00</a:t>
            </a:r>
            <a:r>
              <a:rPr lang="de-DE" sz="2400" b="1" dirty="0" smtClean="0"/>
              <a:t/>
            </a:r>
            <a:br>
              <a:rPr lang="de-DE" sz="2400" b="1" dirty="0" smtClean="0"/>
            </a:br>
            <a:r>
              <a:rPr lang="de-DE" sz="2400" dirty="0" smtClean="0"/>
              <a:t>     (</a:t>
            </a:r>
            <a:r>
              <a:rPr lang="de-DE" sz="2000" b="1" dirty="0" smtClean="0"/>
              <a:t>Import</a:t>
            </a:r>
            <a:r>
              <a:rPr lang="de-DE" sz="2000" dirty="0" smtClean="0"/>
              <a:t> von 162 TWh =16% nötig</a:t>
            </a:r>
            <a:r>
              <a:rPr lang="de-DE" sz="2400" dirty="0" smtClean="0"/>
              <a:t>)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251520" y="4571836"/>
            <a:ext cx="828092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Bem.: Gleiche Sp80 Speicher in beiden Fällen:  Sp80= 0.20 [</a:t>
            </a:r>
            <a:r>
              <a:rPr lang="de-DE" dirty="0" err="1" smtClean="0"/>
              <a:t>StromTagesbedarf</a:t>
            </a:r>
            <a:r>
              <a:rPr lang="de-DE" dirty="0" smtClean="0"/>
              <a:t>]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7504" y="61863"/>
            <a:ext cx="468052" cy="46166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A: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87524" y="1475492"/>
            <a:ext cx="644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Betrachten  zwei Szenarien  </a:t>
            </a:r>
            <a:r>
              <a:rPr lang="de-DE" b="1" u="sng" dirty="0"/>
              <a:t>zum </a:t>
            </a:r>
            <a:r>
              <a:rPr lang="de-DE" b="1" u="sng" dirty="0" smtClean="0"/>
              <a:t>RE-Ausbau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10" name="Ellipse 9"/>
          <p:cNvSpPr/>
          <p:nvPr/>
        </p:nvSpPr>
        <p:spPr>
          <a:xfrm flipH="1">
            <a:off x="66854" y="2914781"/>
            <a:ext cx="184666" cy="184666"/>
          </a:xfrm>
          <a:prstGeom prst="ellipse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 flipH="1">
            <a:off x="6516216" y="2924944"/>
            <a:ext cx="184666" cy="184666"/>
          </a:xfrm>
          <a:prstGeom prst="ellipse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 flipH="1">
            <a:off x="8864390" y="80628"/>
            <a:ext cx="136102" cy="13610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60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49542" y="224644"/>
            <a:ext cx="8244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Jahresdauerlinie des Gasspeicher („Sp25“) Betriebes </a:t>
            </a:r>
            <a:r>
              <a:rPr lang="de-DE" sz="1600" b="1" dirty="0" smtClean="0"/>
              <a:t>für 2014 AD   </a:t>
            </a:r>
            <a:endParaRPr lang="de-DE" sz="16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2195736" y="4653136"/>
            <a:ext cx="6498722" cy="147732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Ins="0" rtlCol="0">
            <a:spAutoFit/>
          </a:bodyPr>
          <a:lstStyle/>
          <a:p>
            <a:r>
              <a:rPr lang="de-DE" dirty="0" smtClean="0"/>
              <a:t>Bei </a:t>
            </a:r>
            <a:r>
              <a:rPr lang="de-DE" b="1" dirty="0" err="1" smtClean="0">
                <a:solidFill>
                  <a:srgbClr val="FF0000"/>
                </a:solidFill>
              </a:rPr>
              <a:t>SpeicherEntnahme</a:t>
            </a:r>
            <a:r>
              <a:rPr lang="de-DE" dirty="0" smtClean="0"/>
              <a:t> (= „Ausspeisung“ , daher negativ gezählt) </a:t>
            </a:r>
            <a:br>
              <a:rPr lang="de-DE" dirty="0" smtClean="0"/>
            </a:br>
            <a:r>
              <a:rPr lang="de-DE" dirty="0" smtClean="0"/>
              <a:t>                     wird durch </a:t>
            </a:r>
            <a:r>
              <a:rPr lang="de-DE" dirty="0" err="1" smtClean="0"/>
              <a:t>GasKraftwerke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Strom </a:t>
            </a:r>
            <a:r>
              <a:rPr lang="de-DE" b="1" dirty="0" smtClean="0">
                <a:solidFill>
                  <a:srgbClr val="FF0000"/>
                </a:solidFill>
              </a:rPr>
              <a:t>in das Netz</a:t>
            </a:r>
            <a:r>
              <a:rPr lang="de-DE" b="1" dirty="0" smtClean="0"/>
              <a:t> </a:t>
            </a:r>
            <a:r>
              <a:rPr lang="de-DE" dirty="0" smtClean="0"/>
              <a:t>geliefert.</a:t>
            </a:r>
          </a:p>
          <a:p>
            <a:endParaRPr lang="de-DE" dirty="0" smtClean="0"/>
          </a:p>
          <a:p>
            <a:r>
              <a:rPr lang="de-DE" dirty="0" smtClean="0"/>
              <a:t>Nur </a:t>
            </a:r>
            <a:r>
              <a:rPr lang="de-DE" b="1" dirty="0" smtClean="0">
                <a:solidFill>
                  <a:srgbClr val="FF0000"/>
                </a:solidFill>
              </a:rPr>
              <a:t>hier</a:t>
            </a:r>
            <a:r>
              <a:rPr lang="de-DE" dirty="0" smtClean="0"/>
              <a:t> könnten KWK </a:t>
            </a:r>
            <a:r>
              <a:rPr lang="de-DE" b="1" dirty="0" smtClean="0">
                <a:solidFill>
                  <a:srgbClr val="FF0000"/>
                </a:solidFill>
              </a:rPr>
              <a:t>stromgeführt</a:t>
            </a:r>
            <a:r>
              <a:rPr lang="de-DE" dirty="0" smtClean="0"/>
              <a:t> in Betrieb sein;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               das wären bis </a:t>
            </a:r>
            <a:r>
              <a:rPr lang="de-DE" b="1" dirty="0" smtClean="0"/>
              <a:t>zu   ca. 2000 [h]</a:t>
            </a:r>
            <a:r>
              <a:rPr lang="de-DE" sz="1600" b="1" dirty="0" smtClean="0"/>
              <a:t> </a:t>
            </a:r>
            <a:r>
              <a:rPr lang="de-DE" sz="1400" b="1" dirty="0" smtClean="0"/>
              <a:t>.    </a:t>
            </a:r>
            <a:r>
              <a:rPr lang="de-DE" sz="1100" dirty="0" smtClean="0"/>
              <a:t>         (</a:t>
            </a:r>
            <a:r>
              <a:rPr lang="de-DE" sz="1100" dirty="0" err="1" smtClean="0"/>
              <a:t>2h</a:t>
            </a:r>
            <a:r>
              <a:rPr lang="de-DE" sz="1100" dirty="0" smtClean="0"/>
              <a:t> *1000 = 2000 h)</a:t>
            </a:r>
            <a:endParaRPr lang="de-DE" sz="1100" dirty="0"/>
          </a:p>
        </p:txBody>
      </p:sp>
      <p:sp>
        <p:nvSpPr>
          <p:cNvPr id="9" name="Textfeld 8"/>
          <p:cNvSpPr txBox="1"/>
          <p:nvPr/>
        </p:nvSpPr>
        <p:spPr>
          <a:xfrm>
            <a:off x="107504" y="6579708"/>
            <a:ext cx="4301224" cy="205629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r>
              <a:rPr lang="de-DE" sz="1100" dirty="0" smtClean="0"/>
              <a:t>Speicher:  </a:t>
            </a:r>
            <a:r>
              <a:rPr lang="de-DE" sz="1100" dirty="0" err="1" smtClean="0"/>
              <a:t>GroßSpRE2014_Teil1_aktivJDL_2h.xlm</a:t>
            </a:r>
            <a:r>
              <a:rPr lang="de-DE" sz="1100" dirty="0" smtClean="0"/>
              <a:t>  </a:t>
            </a:r>
            <a:r>
              <a:rPr lang="de-DE" sz="1100" dirty="0" err="1" smtClean="0"/>
              <a:t>D_JDL</a:t>
            </a:r>
            <a:r>
              <a:rPr lang="de-DE" sz="1100" dirty="0" smtClean="0"/>
              <a:t> Kapitel  3a </a:t>
            </a:r>
            <a:endParaRPr lang="de-DE" sz="1600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972000" y="1027727"/>
            <a:ext cx="7200000" cy="3625409"/>
            <a:chOff x="972000" y="1027727"/>
            <a:chExt cx="7200000" cy="362540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000" y="1027727"/>
              <a:ext cx="7200000" cy="3285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Gerade Verbindung mit Pfeil 4"/>
            <p:cNvCxnSpPr/>
            <p:nvPr/>
          </p:nvCxnSpPr>
          <p:spPr>
            <a:xfrm flipV="1">
              <a:off x="5292080" y="3140968"/>
              <a:ext cx="1512168" cy="151216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1763688" y="3068960"/>
              <a:ext cx="1224136" cy="30777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/>
                <a:t>Fall: </a:t>
              </a:r>
              <a:r>
                <a:rPr lang="de-DE" sz="1400" b="1" dirty="0" smtClean="0">
                  <a:solidFill>
                    <a:srgbClr val="C00000"/>
                  </a:solidFill>
                </a:rPr>
                <a:t>Autarkie</a:t>
              </a:r>
              <a:endParaRPr lang="de-DE" sz="14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19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-9890" y="588771"/>
            <a:ext cx="6480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1. Import =0 (Autarkie Fall): </a:t>
            </a:r>
            <a:r>
              <a:rPr lang="de-DE" b="1" dirty="0">
                <a:solidFill>
                  <a:srgbClr val="C00000"/>
                </a:solidFill>
              </a:rPr>
              <a:t>ÜsF=1.40 </a:t>
            </a:r>
            <a:r>
              <a:rPr lang="de-DE" b="1" dirty="0" smtClean="0"/>
              <a:t>     </a:t>
            </a:r>
            <a:r>
              <a:rPr lang="de-DE" sz="1400" b="1" dirty="0" smtClean="0"/>
              <a:t>Daten </a:t>
            </a:r>
            <a:r>
              <a:rPr lang="de-DE" sz="1400" b="1" dirty="0"/>
              <a:t>aus 2014 AD</a:t>
            </a:r>
            <a:r>
              <a:rPr lang="de-DE" b="1" dirty="0"/>
              <a:t>.    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" y="1626146"/>
            <a:ext cx="4482613" cy="168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6700" y="1638092"/>
            <a:ext cx="4631804" cy="166951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324" y="3847669"/>
            <a:ext cx="8836604" cy="262427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31324" y="1268760"/>
            <a:ext cx="192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Winter </a:t>
            </a:r>
            <a:r>
              <a:rPr lang="de-DE" u="sng" dirty="0" smtClean="0"/>
              <a:t>Halbjahr</a:t>
            </a:r>
            <a:endParaRPr lang="de-DE" u="sng" dirty="0"/>
          </a:p>
        </p:txBody>
      </p:sp>
      <p:sp>
        <p:nvSpPr>
          <p:cNvPr id="8" name="Textfeld 7"/>
          <p:cNvSpPr txBox="1"/>
          <p:nvPr/>
        </p:nvSpPr>
        <p:spPr>
          <a:xfrm>
            <a:off x="164582" y="3487629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Sommer</a:t>
            </a:r>
            <a:r>
              <a:rPr lang="de-DE" u="sng" dirty="0" smtClean="0"/>
              <a:t> Halbjahr </a:t>
            </a:r>
            <a:r>
              <a:rPr lang="de-DE" sz="1600" dirty="0" smtClean="0"/>
              <a:t>(Monate 4 bis 9)</a:t>
            </a:r>
            <a:endParaRPr lang="de-DE" sz="1600" dirty="0"/>
          </a:p>
        </p:txBody>
      </p:sp>
      <p:sp>
        <p:nvSpPr>
          <p:cNvPr id="4" name="Textfeld 3"/>
          <p:cNvSpPr txBox="1"/>
          <p:nvPr/>
        </p:nvSpPr>
        <p:spPr>
          <a:xfrm>
            <a:off x="888172" y="139912"/>
            <a:ext cx="7458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Tageswerte der Sp25 -Speicher </a:t>
            </a:r>
            <a:r>
              <a:rPr lang="de-DE" sz="2400" b="1" u="sng" dirty="0" smtClean="0"/>
              <a:t>Ent</a:t>
            </a:r>
            <a:r>
              <a:rPr lang="de-DE" sz="2400" b="1" dirty="0" smtClean="0"/>
              <a:t>ladung </a:t>
            </a:r>
            <a:r>
              <a:rPr lang="de-DE" dirty="0" smtClean="0"/>
              <a:t>(Basis: </a:t>
            </a:r>
            <a:r>
              <a:rPr lang="de-DE" dirty="0" err="1" smtClean="0"/>
              <a:t>2h</a:t>
            </a:r>
            <a:r>
              <a:rPr lang="de-DE" dirty="0" smtClean="0"/>
              <a:t> Werte) </a:t>
            </a:r>
            <a:endParaRPr lang="de-DE" dirty="0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8208404" y="6633356"/>
            <a:ext cx="6840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637150" y="6646042"/>
            <a:ext cx="4003302" cy="197934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r>
              <a:rPr lang="de-DE" sz="1050" dirty="0" smtClean="0"/>
              <a:t>Speicher:  </a:t>
            </a:r>
            <a:r>
              <a:rPr lang="de-DE" sz="1050" dirty="0" err="1" smtClean="0"/>
              <a:t>GroßSpRE2014_Teil1_aktivJDL_2h.xlm</a:t>
            </a:r>
            <a:r>
              <a:rPr lang="de-DE" sz="1050" dirty="0" smtClean="0"/>
              <a:t>  </a:t>
            </a:r>
            <a:r>
              <a:rPr lang="de-DE" sz="1050" dirty="0" err="1" smtClean="0"/>
              <a:t>Dsp_Tag!Kapitel</a:t>
            </a:r>
            <a:r>
              <a:rPr lang="de-DE" sz="1050" dirty="0" smtClean="0"/>
              <a:t>  1.1 </a:t>
            </a:r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-9890" y="1032991"/>
            <a:ext cx="7858254" cy="307777"/>
          </a:xfrm>
          <a:prstGeom prst="rect">
            <a:avLst/>
          </a:prstGeom>
          <a:solidFill>
            <a:schemeClr val="accent1">
              <a:lumMod val="20000"/>
              <a:lumOff val="80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Bez.: </a:t>
            </a:r>
            <a:r>
              <a:rPr lang="de-DE" sz="1400" b="1" dirty="0" smtClean="0"/>
              <a:t>dSp25n</a:t>
            </a:r>
            <a:r>
              <a:rPr lang="de-DE" sz="1200" dirty="0" smtClean="0"/>
              <a:t> = Ausspeichern ( n..=„negativ“ = „&lt;=0“),  Inanspruchnahme des Langzeitspeichers durch </a:t>
            </a:r>
            <a:r>
              <a:rPr lang="de-DE" sz="1400" b="1" dirty="0" smtClean="0"/>
              <a:t>Betrieb der </a:t>
            </a:r>
            <a:r>
              <a:rPr lang="de-DE" sz="1400" b="1" dirty="0" err="1" smtClean="0"/>
              <a:t>GKW</a:t>
            </a:r>
            <a:endParaRPr lang="de-DE" sz="12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0" y="8620"/>
            <a:ext cx="1187624" cy="1846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de-DE" sz="1200" b="1" u="sng" dirty="0" smtClean="0"/>
              <a:t>Ein wichtiges Bild</a:t>
            </a:r>
            <a:endParaRPr lang="de-DE" sz="1200" b="1" u="sng" dirty="0"/>
          </a:p>
        </p:txBody>
      </p:sp>
    </p:spTree>
    <p:extLst>
      <p:ext uri="{BB962C8B-B14F-4D97-AF65-F5344CB8AC3E}">
        <p14:creationId xmlns:p14="http://schemas.microsoft.com/office/powerpoint/2010/main" val="18956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663788" y="332656"/>
            <a:ext cx="392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Vergleich der Auslegungsfälle</a:t>
            </a:r>
            <a:endParaRPr lang="de-DE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16732"/>
            <a:ext cx="6480000" cy="147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51520" y="6515373"/>
            <a:ext cx="4824536" cy="221018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r>
              <a:rPr lang="de-DE" sz="1200" dirty="0" smtClean="0"/>
              <a:t>Speicher:  </a:t>
            </a:r>
            <a:r>
              <a:rPr lang="de-DE" sz="1200" dirty="0" err="1" smtClean="0"/>
              <a:t>GroßSpRE2014_Teil1_aktivJDL_2h.xlm</a:t>
            </a:r>
            <a:r>
              <a:rPr lang="de-DE" sz="1200" dirty="0" smtClean="0"/>
              <a:t>  </a:t>
            </a:r>
            <a:r>
              <a:rPr lang="de-DE" sz="1200" dirty="0" err="1" smtClean="0"/>
              <a:t>Dsp_Tag!Kapitel</a:t>
            </a:r>
            <a:r>
              <a:rPr lang="de-DE" sz="1200" dirty="0" smtClean="0"/>
              <a:t> 1.7</a:t>
            </a:r>
            <a:endParaRPr lang="de-D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44924"/>
            <a:ext cx="6480000" cy="21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04536" y="5144536"/>
            <a:ext cx="8442939" cy="1200329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Folgerung: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rgbClr val="C00000"/>
                </a:solidFill>
              </a:rPr>
              <a:t>Im Autarkie Fall </a:t>
            </a:r>
            <a:r>
              <a:rPr lang="de-DE" dirty="0" smtClean="0"/>
              <a:t>des RE Ausbaues ist die KWK als  Stromversorger  </a:t>
            </a:r>
            <a:r>
              <a:rPr lang="de-DE" b="1" dirty="0" smtClean="0">
                <a:solidFill>
                  <a:srgbClr val="C00000"/>
                </a:solidFill>
              </a:rPr>
              <a:t>wenig geeignet</a:t>
            </a:r>
            <a:r>
              <a:rPr lang="de-DE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dirty="0" smtClean="0"/>
              <a:t> Bei </a:t>
            </a:r>
            <a:r>
              <a:rPr lang="de-DE" b="1" dirty="0" smtClean="0">
                <a:solidFill>
                  <a:srgbClr val="3333FF"/>
                </a:solidFill>
              </a:rPr>
              <a:t>Bruttodeckung</a:t>
            </a:r>
            <a:r>
              <a:rPr lang="de-DE" dirty="0" smtClean="0"/>
              <a:t> des RE Ausbaues gäbe es einen </a:t>
            </a:r>
            <a:r>
              <a:rPr lang="de-DE" b="1" dirty="0" smtClean="0">
                <a:solidFill>
                  <a:srgbClr val="FF0000"/>
                </a:solidFill>
              </a:rPr>
              <a:t>nachhaltigen</a:t>
            </a:r>
            <a:r>
              <a:rPr lang="de-DE" dirty="0" smtClean="0"/>
              <a:t> </a:t>
            </a:r>
            <a:r>
              <a:rPr lang="de-DE" dirty="0"/>
              <a:t>Einsatz der </a:t>
            </a:r>
            <a:r>
              <a:rPr lang="de-DE" dirty="0" smtClean="0"/>
              <a:t>KWK</a:t>
            </a:r>
            <a:br>
              <a:rPr lang="de-DE" dirty="0" smtClean="0"/>
            </a:br>
            <a:r>
              <a:rPr lang="de-DE" dirty="0" smtClean="0"/>
              <a:t>    höchstens dann, wenn</a:t>
            </a:r>
            <a:r>
              <a:rPr lang="de-DE" b="1" dirty="0" smtClean="0">
                <a:solidFill>
                  <a:srgbClr val="009900"/>
                </a:solidFill>
              </a:rPr>
              <a:t> ein Ausbau der Kurzzeitspeicher </a:t>
            </a:r>
            <a:r>
              <a:rPr lang="de-DE" dirty="0" smtClean="0"/>
              <a:t> unterlassen würde.</a:t>
            </a:r>
            <a:endParaRPr lang="de-DE" dirty="0"/>
          </a:p>
        </p:txBody>
      </p:sp>
      <p:sp>
        <p:nvSpPr>
          <p:cNvPr id="5" name="Ellipse 4"/>
          <p:cNvSpPr/>
          <p:nvPr/>
        </p:nvSpPr>
        <p:spPr>
          <a:xfrm>
            <a:off x="5868144" y="1916832"/>
            <a:ext cx="612068" cy="324036"/>
          </a:xfrm>
          <a:prstGeom prst="ellipse">
            <a:avLst/>
          </a:prstGeom>
          <a:solidFill>
            <a:srgbClr val="FFFF00">
              <a:alpha val="8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5067672" y="3537012"/>
            <a:ext cx="1556556" cy="324036"/>
          </a:xfrm>
          <a:prstGeom prst="ellipse">
            <a:avLst/>
          </a:prstGeom>
          <a:solidFill>
            <a:srgbClr val="FFFF00">
              <a:alpha val="8000"/>
            </a:srgbClr>
          </a:solidFill>
          <a:ln w="381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8566150" y="257175"/>
            <a:ext cx="222250" cy="22225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918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629092"/>
            <a:ext cx="4135121" cy="606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295400" y="80963"/>
            <a:ext cx="56759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b="1" dirty="0" err="1" smtClean="0">
                <a:solidFill>
                  <a:srgbClr val="000000"/>
                </a:solidFill>
              </a:rPr>
              <a:t>PhysiKonkret</a:t>
            </a:r>
            <a:r>
              <a:rPr lang="de-DE" sz="2800" b="1" dirty="0" smtClean="0">
                <a:solidFill>
                  <a:srgbClr val="000000"/>
                </a:solidFill>
              </a:rPr>
              <a:t>  </a:t>
            </a:r>
            <a:r>
              <a:rPr lang="de-DE" sz="2800" b="1" dirty="0" err="1" smtClean="0">
                <a:solidFill>
                  <a:srgbClr val="000000"/>
                </a:solidFill>
              </a:rPr>
              <a:t>nr.24</a:t>
            </a:r>
            <a:r>
              <a:rPr lang="de-DE" sz="2800" b="1" dirty="0" smtClean="0">
                <a:solidFill>
                  <a:srgbClr val="000000"/>
                </a:solidFill>
              </a:rPr>
              <a:t>, September 2015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04516" y="2765947"/>
            <a:ext cx="3982625" cy="132610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square" lIns="36000" tIns="108000" rIns="0" bIns="108000">
            <a:spAutoFit/>
          </a:bodyPr>
          <a:lstStyle/>
          <a:p>
            <a:r>
              <a:rPr lang="de-DE" sz="16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 Original: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800" dirty="0">
                <a:solidFill>
                  <a:srgbClr val="000000"/>
                </a:solidFill>
              </a:rPr>
              <a:t> </a:t>
            </a:r>
          </a:p>
          <a:p>
            <a:r>
              <a:rPr lang="de-DE" sz="1600" b="1" u="sng" dirty="0">
                <a:hlinkClick r:id="rId3"/>
              </a:rPr>
              <a:t>http://</a:t>
            </a:r>
            <a:r>
              <a:rPr lang="de-DE" sz="1600" b="1" u="sng" dirty="0" err="1" smtClean="0">
                <a:hlinkClick r:id="rId3"/>
              </a:rPr>
              <a:t>www.dpg-physik.de</a:t>
            </a:r>
            <a:r>
              <a:rPr lang="de-DE" sz="1600" b="1" u="sng" dirty="0" smtClean="0">
                <a:hlinkClick r:id="rId3"/>
              </a:rPr>
              <a:t>/</a:t>
            </a:r>
            <a:r>
              <a:rPr lang="de-DE" sz="1600" b="1" u="sng" dirty="0" err="1" smtClean="0">
                <a:hlinkClick r:id="rId3"/>
              </a:rPr>
              <a:t>veroeffentlichung</a:t>
            </a:r>
            <a:r>
              <a:rPr lang="de-DE" sz="1600" b="1" u="sng" dirty="0" smtClean="0">
                <a:hlinkClick r:id="rId3"/>
              </a:rPr>
              <a:t>/</a:t>
            </a:r>
            <a:r>
              <a:rPr lang="de-DE" sz="1600" b="1" u="sng" dirty="0" err="1" smtClean="0">
                <a:hlinkClick r:id="rId3"/>
              </a:rPr>
              <a:t>physik_konkret</a:t>
            </a:r>
            <a:r>
              <a:rPr lang="de-DE" sz="1600" b="1" u="sng" dirty="0" smtClean="0">
                <a:hlinkClick r:id="rId3"/>
              </a:rPr>
              <a:t>/</a:t>
            </a:r>
            <a:r>
              <a:rPr lang="de-DE" sz="1600" b="1" u="sng" dirty="0" err="1" smtClean="0">
                <a:hlinkClick r:id="rId3"/>
              </a:rPr>
              <a:t>pix</a:t>
            </a:r>
            <a:r>
              <a:rPr lang="de-DE" sz="1600" b="1" u="sng" dirty="0" smtClean="0">
                <a:hlinkClick r:id="rId3"/>
              </a:rPr>
              <a:t>/</a:t>
            </a:r>
            <a:r>
              <a:rPr lang="de-DE" sz="1600" b="1" u="sng" dirty="0" err="1" smtClean="0">
                <a:hlinkClick r:id="rId3"/>
              </a:rPr>
              <a:t>Physik_Konkret_24.pdf</a:t>
            </a:r>
            <a:r>
              <a:rPr lang="de-DE" sz="1600" b="1" u="sng" dirty="0" smtClean="0"/>
              <a:t> </a:t>
            </a:r>
            <a:endParaRPr lang="de-DE" sz="1600" b="1" dirty="0">
              <a:solidFill>
                <a:srgbClr val="00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23933" y="1160748"/>
            <a:ext cx="3571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Zusammenfassende  Aussage:</a:t>
            </a:r>
            <a:endParaRPr lang="de-DE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51" y="1530080"/>
            <a:ext cx="3722583" cy="342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09876" y="5296989"/>
            <a:ext cx="362980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u="sng" dirty="0" smtClean="0"/>
              <a:t>also:</a:t>
            </a:r>
          </a:p>
          <a:p>
            <a:r>
              <a:rPr lang="de-DE" dirty="0" smtClean="0"/>
              <a:t>1. WP </a:t>
            </a:r>
            <a:r>
              <a:rPr lang="de-DE" b="1" dirty="0" smtClean="0"/>
              <a:t>effizient</a:t>
            </a:r>
          </a:p>
          <a:p>
            <a:r>
              <a:rPr lang="de-DE" dirty="0" smtClean="0"/>
              <a:t>2. WP passt zur </a:t>
            </a:r>
            <a:br>
              <a:rPr lang="de-DE" dirty="0" smtClean="0"/>
            </a:br>
            <a:r>
              <a:rPr lang="de-DE" dirty="0" smtClean="0"/>
              <a:t>    Energiewende mit  </a:t>
            </a:r>
            <a:r>
              <a:rPr lang="de-DE" b="1" dirty="0" smtClean="0"/>
              <a:t>Strom aus RE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657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-9890" y="588771"/>
            <a:ext cx="6480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1. Import =0 (Autarkie Fall): </a:t>
            </a:r>
            <a:r>
              <a:rPr lang="de-DE" b="1" dirty="0">
                <a:solidFill>
                  <a:srgbClr val="C00000"/>
                </a:solidFill>
              </a:rPr>
              <a:t>ÜsF=1.40 </a:t>
            </a:r>
            <a:r>
              <a:rPr lang="de-DE" b="1" dirty="0" smtClean="0"/>
              <a:t>     </a:t>
            </a:r>
            <a:r>
              <a:rPr lang="de-DE" sz="1400" b="1" dirty="0" smtClean="0"/>
              <a:t>Daten </a:t>
            </a:r>
            <a:r>
              <a:rPr lang="de-DE" sz="1400" b="1" dirty="0"/>
              <a:t>aus 2014 AD</a:t>
            </a:r>
            <a:r>
              <a:rPr lang="de-DE" b="1" dirty="0"/>
              <a:t>.     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31324" y="1318143"/>
            <a:ext cx="192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Winter </a:t>
            </a:r>
            <a:r>
              <a:rPr lang="de-DE" u="sng" dirty="0" smtClean="0"/>
              <a:t>Halbjahr</a:t>
            </a:r>
            <a:endParaRPr lang="de-DE" u="sng" dirty="0"/>
          </a:p>
        </p:txBody>
      </p:sp>
      <p:sp>
        <p:nvSpPr>
          <p:cNvPr id="8" name="Textfeld 7"/>
          <p:cNvSpPr txBox="1"/>
          <p:nvPr/>
        </p:nvSpPr>
        <p:spPr>
          <a:xfrm>
            <a:off x="179512" y="351395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Sommer</a:t>
            </a:r>
            <a:r>
              <a:rPr lang="de-DE" u="sng" dirty="0" smtClean="0"/>
              <a:t> Halbjahr </a:t>
            </a:r>
            <a:r>
              <a:rPr lang="de-DE" sz="1600" dirty="0" smtClean="0"/>
              <a:t>(Monate 4 bis 9)</a:t>
            </a:r>
            <a:endParaRPr lang="de-DE" sz="1600" dirty="0"/>
          </a:p>
        </p:txBody>
      </p:sp>
      <p:sp>
        <p:nvSpPr>
          <p:cNvPr id="4" name="Textfeld 3"/>
          <p:cNvSpPr txBox="1"/>
          <p:nvPr/>
        </p:nvSpPr>
        <p:spPr>
          <a:xfrm>
            <a:off x="792088" y="116632"/>
            <a:ext cx="7992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Tageswerte der temporären Stromüberschüsse </a:t>
            </a:r>
            <a:r>
              <a:rPr lang="de-DE" dirty="0" smtClean="0"/>
              <a:t>(Basis: </a:t>
            </a:r>
            <a:r>
              <a:rPr lang="de-DE" dirty="0" err="1" smtClean="0"/>
              <a:t>2h</a:t>
            </a:r>
            <a:r>
              <a:rPr lang="de-DE" dirty="0" smtClean="0"/>
              <a:t> Werte) 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0" y="1687475"/>
            <a:ext cx="4365283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1000"/>
            <a:ext cx="4542600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18" y="3883282"/>
            <a:ext cx="8197363" cy="255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107504" y="61863"/>
            <a:ext cx="468052" cy="46166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008000"/>
                </a:solidFill>
              </a:rPr>
              <a:t>B:</a:t>
            </a:r>
            <a:endParaRPr lang="de-DE" sz="2400" b="1" dirty="0">
              <a:solidFill>
                <a:srgbClr val="008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211960" y="6592358"/>
            <a:ext cx="4572507" cy="221018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r>
              <a:rPr lang="de-DE" sz="1200" dirty="0" smtClean="0"/>
              <a:t>Speicher:  </a:t>
            </a:r>
            <a:r>
              <a:rPr lang="de-DE" sz="1200" dirty="0" err="1" smtClean="0"/>
              <a:t>GroßSpRE2014_Teil1_aktivJDL_2h.xlm</a:t>
            </a:r>
            <a:r>
              <a:rPr lang="de-DE" sz="1200" dirty="0" smtClean="0"/>
              <a:t>  </a:t>
            </a:r>
            <a:r>
              <a:rPr lang="de-DE" sz="1200" dirty="0" err="1" smtClean="0"/>
              <a:t>Dsp_Tag!Kapitel</a:t>
            </a:r>
            <a:r>
              <a:rPr lang="de-DE" sz="1200" dirty="0" smtClean="0"/>
              <a:t> 2.1 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79512" y="1041144"/>
            <a:ext cx="8424937" cy="276999"/>
          </a:xfrm>
          <a:prstGeom prst="rect">
            <a:avLst/>
          </a:prstGeom>
          <a:solidFill>
            <a:schemeClr val="accent1">
              <a:lumMod val="20000"/>
              <a:lumOff val="80000"/>
              <a:alpha val="27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Bez.: </a:t>
            </a:r>
            <a:r>
              <a:rPr lang="de-DE" sz="1200" b="1" dirty="0" err="1" smtClean="0">
                <a:solidFill>
                  <a:srgbClr val="FF0000"/>
                </a:solidFill>
              </a:rPr>
              <a:t>dSp</a:t>
            </a:r>
            <a:r>
              <a:rPr lang="de-DE" sz="800" b="1" dirty="0" err="1" smtClean="0">
                <a:solidFill>
                  <a:srgbClr val="C00000"/>
                </a:solidFill>
              </a:rPr>
              <a:t>_</a:t>
            </a:r>
            <a:r>
              <a:rPr lang="de-DE" sz="1200" b="1" dirty="0" err="1" smtClean="0">
                <a:solidFill>
                  <a:srgbClr val="C00000"/>
                </a:solidFill>
              </a:rPr>
              <a:t>p</a:t>
            </a:r>
            <a:r>
              <a:rPr lang="de-DE" sz="1200" dirty="0" smtClean="0"/>
              <a:t> </a:t>
            </a:r>
            <a:r>
              <a:rPr lang="de-DE" sz="1200" dirty="0" smtClean="0">
                <a:solidFill>
                  <a:srgbClr val="C00000"/>
                </a:solidFill>
              </a:rPr>
              <a:t>= </a:t>
            </a:r>
            <a:r>
              <a:rPr lang="de-DE" sz="1200" b="1" dirty="0" smtClean="0">
                <a:solidFill>
                  <a:srgbClr val="C00000"/>
                </a:solidFill>
              </a:rPr>
              <a:t>positiver</a:t>
            </a:r>
            <a:r>
              <a:rPr lang="de-DE" sz="1200" dirty="0" smtClean="0">
                <a:solidFill>
                  <a:srgbClr val="C00000"/>
                </a:solidFill>
              </a:rPr>
              <a:t> </a:t>
            </a:r>
            <a:r>
              <a:rPr lang="de-DE" sz="1200" dirty="0" smtClean="0"/>
              <a:t>Beitrag zum Speicher Sp (= Sp80 oder Sp25),  daher </a:t>
            </a:r>
            <a:r>
              <a:rPr lang="de-DE" sz="1200" b="1" dirty="0" smtClean="0">
                <a:solidFill>
                  <a:srgbClr val="C00000"/>
                </a:solidFill>
              </a:rPr>
              <a:t>freie Kapazität für flexiblen Verbraucher </a:t>
            </a:r>
            <a:r>
              <a:rPr lang="de-DE" sz="1200" dirty="0" smtClean="0"/>
              <a:t>wie z.B. WP </a:t>
            </a:r>
            <a:endParaRPr lang="de-DE" sz="1200" dirty="0"/>
          </a:p>
        </p:txBody>
      </p:sp>
      <p:sp>
        <p:nvSpPr>
          <p:cNvPr id="12" name="Rechteck 11"/>
          <p:cNvSpPr/>
          <p:nvPr/>
        </p:nvSpPr>
        <p:spPr>
          <a:xfrm>
            <a:off x="2339752" y="5929535"/>
            <a:ext cx="4536504" cy="307777"/>
          </a:xfrm>
          <a:prstGeom prst="rect">
            <a:avLst/>
          </a:prstGeom>
          <a:solidFill>
            <a:srgbClr val="CCFF99">
              <a:alpha val="48000"/>
            </a:srgbClr>
          </a:solidFill>
        </p:spPr>
        <p:txBody>
          <a:bodyPr wrap="square" lIns="36000" rIns="36000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</a:rPr>
              <a:t>100%: Im Sommer jeden </a:t>
            </a:r>
            <a:r>
              <a:rPr lang="de-DE" sz="1400" b="1" dirty="0">
                <a:solidFill>
                  <a:srgbClr val="C00000"/>
                </a:solidFill>
              </a:rPr>
              <a:t>Tag  temporäre </a:t>
            </a:r>
            <a:r>
              <a:rPr lang="de-DE" sz="1400" b="1" dirty="0" smtClean="0">
                <a:solidFill>
                  <a:srgbClr val="C00000"/>
                </a:solidFill>
              </a:rPr>
              <a:t>Stromüberschüsse</a:t>
            </a:r>
            <a:r>
              <a:rPr lang="de-DE" sz="1400" b="1" dirty="0">
                <a:solidFill>
                  <a:srgbClr val="3333FF"/>
                </a:solidFill>
              </a:rPr>
              <a:t>.</a:t>
            </a:r>
          </a:p>
        </p:txBody>
      </p:sp>
      <p:sp>
        <p:nvSpPr>
          <p:cNvPr id="13" name="Rechteck 12"/>
          <p:cNvSpPr/>
          <p:nvPr/>
        </p:nvSpPr>
        <p:spPr>
          <a:xfrm>
            <a:off x="3815916" y="3407044"/>
            <a:ext cx="3996444" cy="276999"/>
          </a:xfrm>
          <a:prstGeom prst="rect">
            <a:avLst/>
          </a:prstGeom>
          <a:solidFill>
            <a:schemeClr val="accent3">
              <a:lumMod val="40000"/>
              <a:lumOff val="60000"/>
              <a:alpha val="48000"/>
            </a:schemeClr>
          </a:solidFill>
        </p:spPr>
        <p:txBody>
          <a:bodyPr wrap="square" lIns="36000" rIns="36000">
            <a:spAutoFit/>
          </a:bodyPr>
          <a:lstStyle/>
          <a:p>
            <a:r>
              <a:rPr lang="de-DE" sz="1200" b="1" dirty="0" smtClean="0">
                <a:solidFill>
                  <a:srgbClr val="C00000"/>
                </a:solidFill>
              </a:rPr>
              <a:t>Im Winter : 88% der Tage mit temporären Stromüberschüssen</a:t>
            </a:r>
            <a:endParaRPr lang="de-DE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72706" y="2384884"/>
            <a:ext cx="82449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Feststellung:</a:t>
            </a:r>
          </a:p>
          <a:p>
            <a:r>
              <a:rPr lang="de-DE" u="sng" dirty="0" smtClean="0"/>
              <a:t>Im Winterhalbjahr</a:t>
            </a:r>
          </a:p>
          <a:p>
            <a:r>
              <a:rPr lang="de-DE" dirty="0"/>
              <a:t> </a:t>
            </a:r>
            <a:r>
              <a:rPr lang="de-DE" dirty="0" smtClean="0"/>
              <a:t>Im </a:t>
            </a:r>
            <a:r>
              <a:rPr lang="de-DE" b="1" dirty="0" smtClean="0">
                <a:solidFill>
                  <a:srgbClr val="C00000"/>
                </a:solidFill>
              </a:rPr>
              <a:t>Autarkiefall        </a:t>
            </a:r>
            <a:r>
              <a:rPr lang="de-DE" dirty="0" smtClean="0"/>
              <a:t>:  fast tägliche temporäre Stromüberschüsse</a:t>
            </a:r>
          </a:p>
          <a:p>
            <a:r>
              <a:rPr lang="de-DE" dirty="0"/>
              <a:t> </a:t>
            </a:r>
            <a:r>
              <a:rPr lang="de-DE" dirty="0" smtClean="0"/>
              <a:t>Bei </a:t>
            </a:r>
            <a:r>
              <a:rPr lang="de-DE" b="1" dirty="0" err="1" smtClean="0">
                <a:solidFill>
                  <a:srgbClr val="3333FF"/>
                </a:solidFill>
              </a:rPr>
              <a:t>BruttoDeckung</a:t>
            </a:r>
            <a:r>
              <a:rPr lang="de-DE" dirty="0" smtClean="0"/>
              <a:t> :  Deutlich weniger , aber erstaunlich häufige Stromüberschüsse</a:t>
            </a:r>
          </a:p>
          <a:p>
            <a:endParaRPr lang="de-DE" dirty="0" smtClean="0"/>
          </a:p>
          <a:p>
            <a:r>
              <a:rPr lang="de-DE" u="sng" dirty="0"/>
              <a:t>Im </a:t>
            </a:r>
            <a:r>
              <a:rPr lang="de-DE" u="sng" dirty="0" smtClean="0"/>
              <a:t>Sommerhalbjahr</a:t>
            </a:r>
            <a:endParaRPr lang="de-DE" u="sng" dirty="0"/>
          </a:p>
          <a:p>
            <a:r>
              <a:rPr lang="de-DE" dirty="0" smtClean="0"/>
              <a:t>                 </a:t>
            </a:r>
            <a:r>
              <a:rPr lang="de-DE" sz="2000" b="1" dirty="0" smtClean="0">
                <a:solidFill>
                  <a:srgbClr val="3333FF"/>
                </a:solidFill>
              </a:rPr>
              <a:t>Fast jeden Tag  temporäre Stromüberschüsse </a:t>
            </a:r>
            <a:br>
              <a:rPr lang="de-DE" sz="2000" b="1" dirty="0" smtClean="0">
                <a:solidFill>
                  <a:srgbClr val="3333FF"/>
                </a:solidFill>
              </a:rPr>
            </a:br>
            <a:r>
              <a:rPr lang="de-DE" sz="2000" b="1" dirty="0" smtClean="0">
                <a:solidFill>
                  <a:srgbClr val="3333FF"/>
                </a:solidFill>
              </a:rPr>
              <a:t>                                               schon bei nur </a:t>
            </a:r>
            <a:r>
              <a:rPr lang="de-DE" sz="2000" b="1" dirty="0" err="1" smtClean="0">
                <a:solidFill>
                  <a:srgbClr val="3333FF"/>
                </a:solidFill>
              </a:rPr>
              <a:t>BruttoDeckung</a:t>
            </a:r>
            <a:r>
              <a:rPr lang="de-DE" sz="2000" b="1" dirty="0" smtClean="0">
                <a:solidFill>
                  <a:srgbClr val="3333FF"/>
                </a:solidFill>
              </a:rPr>
              <a:t>.</a:t>
            </a:r>
            <a:endParaRPr lang="de-DE" b="1" dirty="0">
              <a:solidFill>
                <a:srgbClr val="3333FF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73254" y="4977172"/>
            <a:ext cx="7884876" cy="169277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Folgerung</a:t>
            </a:r>
            <a:r>
              <a:rPr lang="de-DE" sz="2000" b="1" dirty="0" smtClean="0"/>
              <a:t>:</a:t>
            </a:r>
          </a:p>
          <a:p>
            <a:r>
              <a:rPr lang="de-DE" sz="2000" b="1" dirty="0" smtClean="0"/>
              <a:t> - WP großzügig auslegen</a:t>
            </a:r>
            <a:r>
              <a:rPr lang="de-DE" sz="2000" dirty="0" smtClean="0"/>
              <a:t>, damit flexibler Betrieb möglich wird .</a:t>
            </a:r>
          </a:p>
          <a:p>
            <a:r>
              <a:rPr lang="de-DE" sz="2000" dirty="0" smtClean="0"/>
              <a:t>-  Preiswerten </a:t>
            </a:r>
            <a:r>
              <a:rPr lang="de-DE" sz="2000" b="1" dirty="0" smtClean="0">
                <a:solidFill>
                  <a:srgbClr val="3333FF"/>
                </a:solidFill>
              </a:rPr>
              <a:t>NT -Wärmespeicher </a:t>
            </a:r>
            <a:r>
              <a:rPr lang="de-DE" sz="2000" dirty="0" smtClean="0"/>
              <a:t>(z.B. </a:t>
            </a:r>
            <a:r>
              <a:rPr lang="de-DE" sz="2000" b="1" dirty="0" smtClean="0"/>
              <a:t>Gebäudehülle</a:t>
            </a:r>
            <a:r>
              <a:rPr lang="de-DE" sz="2000" dirty="0" smtClean="0"/>
              <a:t>)  nutzen  </a:t>
            </a:r>
          </a:p>
          <a:p>
            <a:r>
              <a:rPr lang="de-DE" sz="2000" dirty="0" smtClean="0"/>
              <a:t>- Abwägung:  Heißwasserspeicher vs. {</a:t>
            </a:r>
            <a:r>
              <a:rPr lang="de-DE" sz="2000" b="1" dirty="0" smtClean="0">
                <a:solidFill>
                  <a:srgbClr val="FF0000"/>
                </a:solidFill>
              </a:rPr>
              <a:t>Stromspeicher</a:t>
            </a:r>
            <a:r>
              <a:rPr lang="de-DE" sz="2000" dirty="0" smtClean="0"/>
              <a:t> </a:t>
            </a:r>
            <a:r>
              <a:rPr lang="de-DE" sz="2000" b="1" dirty="0" smtClean="0">
                <a:solidFill>
                  <a:srgbClr val="3333FF"/>
                </a:solidFill>
              </a:rPr>
              <a:t>+ „sowieso“ –WP } </a:t>
            </a:r>
          </a:p>
          <a:p>
            <a:endParaRPr lang="de-DE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43" y="872716"/>
            <a:ext cx="6480000" cy="133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532946" y="232118"/>
            <a:ext cx="392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Vergleich der Auslegungsfälle</a:t>
            </a:r>
            <a:endParaRPr lang="de-DE" sz="2400" b="1" dirty="0"/>
          </a:p>
        </p:txBody>
      </p:sp>
      <p:sp>
        <p:nvSpPr>
          <p:cNvPr id="6" name="Abgerundetes Rechteck 5"/>
          <p:cNvSpPr/>
          <p:nvPr/>
        </p:nvSpPr>
        <p:spPr>
          <a:xfrm>
            <a:off x="5472100" y="1664804"/>
            <a:ext cx="1553343" cy="506409"/>
          </a:xfrm>
          <a:prstGeom prst="roundRect">
            <a:avLst/>
          </a:prstGeom>
          <a:solidFill>
            <a:schemeClr val="accent6">
              <a:alpha val="2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291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259042" y="980728"/>
            <a:ext cx="8057374" cy="1923604"/>
            <a:chOff x="259042" y="1268760"/>
            <a:chExt cx="8057374" cy="1923604"/>
          </a:xfrm>
        </p:grpSpPr>
        <p:sp>
          <p:nvSpPr>
            <p:cNvPr id="5" name="Textfeld 4"/>
            <p:cNvSpPr txBox="1"/>
            <p:nvPr/>
          </p:nvSpPr>
          <p:spPr>
            <a:xfrm>
              <a:off x="259042" y="1268760"/>
              <a:ext cx="8057374" cy="1923604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Bei derzeitiger Technologie ist die WP als </a:t>
              </a:r>
              <a:r>
                <a:rPr lang="de-DE" b="1" u="sng" dirty="0" smtClean="0"/>
                <a:t>verantwortlicher Wärmeerzeuger </a:t>
              </a:r>
              <a:r>
                <a:rPr lang="de-DE" b="1" dirty="0" smtClean="0"/>
                <a:t/>
              </a:r>
              <a:br>
                <a:rPr lang="de-DE" b="1" dirty="0" smtClean="0"/>
              </a:br>
              <a:r>
                <a:rPr lang="de-DE" b="1" dirty="0" smtClean="0"/>
                <a:t>                  deutlich besser aufgestellt als die KWK,  da  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b="1" dirty="0" smtClean="0"/>
                <a:t>     bei Inanspruchnahme von </a:t>
              </a:r>
              <a:r>
                <a:rPr lang="de-DE" b="1" u="sng" dirty="0" smtClean="0">
                  <a:solidFill>
                    <a:srgbClr val="FF0000"/>
                  </a:solidFill>
                </a:rPr>
                <a:t>Speichergas</a:t>
              </a:r>
              <a:r>
                <a:rPr lang="de-DE" b="1" dirty="0" smtClean="0"/>
                <a:t> </a:t>
              </a:r>
              <a:br>
                <a:rPr lang="de-DE" b="1" dirty="0" smtClean="0"/>
              </a:br>
              <a:r>
                <a:rPr lang="de-DE" b="1" dirty="0" smtClean="0"/>
                <a:t>                   die </a:t>
              </a:r>
              <a:r>
                <a:rPr lang="de-DE" b="1" dirty="0" smtClean="0">
                  <a:solidFill>
                    <a:srgbClr val="C00000"/>
                  </a:solidFill>
                </a:rPr>
                <a:t>WP bei Einsatz eines </a:t>
              </a:r>
              <a:r>
                <a:rPr lang="de-DE" b="1" u="sng" dirty="0" smtClean="0">
                  <a:solidFill>
                    <a:srgbClr val="C00000"/>
                  </a:solidFill>
                </a:rPr>
                <a:t>GuD</a:t>
              </a:r>
              <a:r>
                <a:rPr lang="de-DE" b="1" dirty="0" smtClean="0">
                  <a:solidFill>
                    <a:srgbClr val="C00000"/>
                  </a:solidFill>
                </a:rPr>
                <a:t> effizienter </a:t>
              </a:r>
              <a:r>
                <a:rPr lang="de-DE" b="1" dirty="0" smtClean="0"/>
                <a:t>arbeitet als KWK-Anlagen.</a:t>
              </a:r>
            </a:p>
            <a:p>
              <a:r>
                <a:rPr lang="de-DE" sz="1100" b="1" dirty="0" smtClean="0"/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b="1" dirty="0" smtClean="0"/>
                <a:t>     bei </a:t>
              </a:r>
              <a:r>
                <a:rPr lang="de-DE" b="1" u="sng" dirty="0" smtClean="0">
                  <a:solidFill>
                    <a:srgbClr val="008000"/>
                  </a:solidFill>
                </a:rPr>
                <a:t>direkter RE  </a:t>
              </a:r>
              <a:r>
                <a:rPr lang="de-DE" b="1" dirty="0" smtClean="0"/>
                <a:t>die WP die </a:t>
              </a:r>
              <a:br>
                <a:rPr lang="de-DE" b="1" dirty="0" smtClean="0"/>
              </a:br>
              <a:r>
                <a:rPr lang="de-DE" b="1" dirty="0" smtClean="0"/>
                <a:t>                          </a:t>
              </a:r>
              <a:r>
                <a:rPr lang="de-DE" b="1" dirty="0" smtClean="0">
                  <a:solidFill>
                    <a:srgbClr val="008000"/>
                  </a:solidFill>
                </a:rPr>
                <a:t>Verfügbarkeit des Stromangebotes  </a:t>
              </a:r>
              <a:r>
                <a:rPr lang="de-DE" b="1" dirty="0" smtClean="0"/>
                <a:t>flexibel ausnutzen kann.</a:t>
              </a:r>
              <a:endParaRPr lang="de-DE" dirty="0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323528" y="1814413"/>
              <a:ext cx="468052" cy="46166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 smtClean="0">
                  <a:solidFill>
                    <a:srgbClr val="FF0000"/>
                  </a:solidFill>
                </a:rPr>
                <a:t>A:</a:t>
              </a: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323528" y="2456892"/>
              <a:ext cx="468052" cy="461665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 smtClean="0">
                  <a:solidFill>
                    <a:srgbClr val="008000"/>
                  </a:solidFill>
                </a:rPr>
                <a:t>B:</a:t>
              </a:r>
              <a:endParaRPr lang="de-DE" sz="2400" b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191505" y="3201859"/>
            <a:ext cx="8808987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           Bein Inanspruchnahme von </a:t>
            </a:r>
            <a:r>
              <a:rPr lang="de-DE" u="sng" dirty="0" smtClean="0">
                <a:solidFill>
                  <a:srgbClr val="FF0000"/>
                </a:solidFill>
              </a:rPr>
              <a:t>Speichergas </a:t>
            </a:r>
            <a:r>
              <a:rPr lang="de-DE" dirty="0" smtClean="0"/>
              <a:t> durch </a:t>
            </a:r>
            <a:r>
              <a:rPr lang="de-DE" b="1" u="sng" dirty="0" smtClean="0">
                <a:solidFill>
                  <a:schemeClr val="accent6">
                    <a:lumMod val="50000"/>
                  </a:schemeClr>
                </a:solidFill>
              </a:rPr>
              <a:t>bloße Gasturbinen </a:t>
            </a:r>
            <a:r>
              <a:rPr lang="de-DE" dirty="0" smtClean="0"/>
              <a:t>bleibt</a:t>
            </a:r>
          </a:p>
          <a:p>
            <a:r>
              <a:rPr lang="de-DE" dirty="0" smtClean="0"/>
              <a:t>                                eine </a:t>
            </a:r>
            <a:r>
              <a:rPr lang="de-DE" b="1" u="sng" dirty="0" smtClean="0">
                <a:solidFill>
                  <a:schemeClr val="accent6">
                    <a:lumMod val="50000"/>
                  </a:schemeClr>
                </a:solidFill>
              </a:rPr>
              <a:t>zusätzliche Wärmenutzung </a:t>
            </a:r>
            <a:r>
              <a:rPr lang="de-DE" dirty="0"/>
              <a:t>hilfreich</a:t>
            </a:r>
            <a:r>
              <a:rPr lang="de-DE" b="1" u="sng" dirty="0" smtClean="0"/>
              <a:t> </a:t>
            </a:r>
            <a:br>
              <a:rPr lang="de-DE" b="1" u="sng" dirty="0" smtClean="0"/>
            </a:br>
            <a:r>
              <a:rPr lang="de-DE" b="1" dirty="0" smtClean="0"/>
              <a:t>            </a:t>
            </a:r>
            <a:r>
              <a:rPr lang="de-DE" sz="1600" dirty="0" smtClean="0"/>
              <a:t>(bei Fernwärme mit Groß-WP als verantwortlichem Wärmeerzeuger und zentraler Speicherung)</a:t>
            </a:r>
          </a:p>
          <a:p>
            <a:endParaRPr lang="de-DE" dirty="0" smtClean="0"/>
          </a:p>
          <a:p>
            <a:r>
              <a:rPr lang="de-DE" dirty="0" smtClean="0"/>
              <a:t> KWK als </a:t>
            </a:r>
            <a:r>
              <a:rPr lang="de-DE" b="1" u="sng" dirty="0"/>
              <a:t>verantwortlicher Wärmeerzeuger </a:t>
            </a:r>
            <a:r>
              <a:rPr lang="de-DE" dirty="0" smtClean="0"/>
              <a:t> sollte  </a:t>
            </a:r>
          </a:p>
          <a:p>
            <a:r>
              <a:rPr lang="de-DE" dirty="0"/>
              <a:t> </a:t>
            </a:r>
            <a:r>
              <a:rPr lang="de-DE" dirty="0" smtClean="0"/>
              <a:t>            wg. der häufigen „must </a:t>
            </a:r>
            <a:r>
              <a:rPr lang="de-DE" dirty="0" err="1" smtClean="0"/>
              <a:t>run</a:t>
            </a:r>
            <a:r>
              <a:rPr lang="de-DE" dirty="0" smtClean="0"/>
              <a:t>“ Situationen  auf Sonderfälle beschränkt bleiben.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98984" y="5193196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Eine </a:t>
            </a:r>
            <a:r>
              <a:rPr lang="de-DE" u="sng" dirty="0" smtClean="0"/>
              <a:t>Verbesserung der Situation der KWK erforderte: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die Verfügbarkeit </a:t>
            </a:r>
            <a:r>
              <a:rPr lang="de-DE" b="1" dirty="0" smtClean="0">
                <a:solidFill>
                  <a:srgbClr val="3333FF"/>
                </a:solidFill>
              </a:rPr>
              <a:t>wirklich großer  </a:t>
            </a:r>
            <a:r>
              <a:rPr lang="de-DE" dirty="0" smtClean="0"/>
              <a:t>Wärmespeicher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eine </a:t>
            </a:r>
            <a:r>
              <a:rPr lang="de-DE" dirty="0" smtClean="0">
                <a:solidFill>
                  <a:srgbClr val="3333FF"/>
                </a:solidFill>
              </a:rPr>
              <a:t>Überdimensionierung des Wärmeerzeugers </a:t>
            </a:r>
            <a:r>
              <a:rPr lang="de-DE" dirty="0" smtClean="0"/>
              <a:t>zur kurzzeitigen Befüllung der Wärmespeicher 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79512" y="426651"/>
            <a:ext cx="2618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 smtClean="0"/>
              <a:t>Zusammenfassung:</a:t>
            </a:r>
            <a:endParaRPr lang="de-DE" b="1" u="sng" dirty="0"/>
          </a:p>
        </p:txBody>
      </p:sp>
      <p:sp>
        <p:nvSpPr>
          <p:cNvPr id="12" name="Textfeld 11"/>
          <p:cNvSpPr txBox="1"/>
          <p:nvPr/>
        </p:nvSpPr>
        <p:spPr>
          <a:xfrm>
            <a:off x="259042" y="3327375"/>
            <a:ext cx="468052" cy="46166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A: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93068" y="4622244"/>
            <a:ext cx="298512" cy="318924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de-DE" sz="1600" b="1" dirty="0" smtClean="0">
                <a:solidFill>
                  <a:srgbClr val="008000"/>
                </a:solidFill>
              </a:rPr>
              <a:t>B:</a:t>
            </a:r>
            <a:endParaRPr lang="de-DE" sz="1600" b="1" dirty="0">
              <a:solidFill>
                <a:srgbClr val="008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8566150" y="257175"/>
            <a:ext cx="222250" cy="22225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410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55776" y="2240868"/>
            <a:ext cx="4201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dirty="0"/>
              <a:t> </a:t>
            </a:r>
            <a:r>
              <a:rPr lang="de-DE" altLang="de-DE" sz="2000" b="1" dirty="0"/>
              <a:t>4. Folgerungen für die Energiewende </a:t>
            </a:r>
            <a:endParaRPr lang="de-DE" altLang="de-DE" b="1" dirty="0"/>
          </a:p>
        </p:txBody>
      </p:sp>
    </p:spTree>
    <p:extLst>
      <p:ext uri="{BB962C8B-B14F-4D97-AF65-F5344CB8AC3E}">
        <p14:creationId xmlns:p14="http://schemas.microsoft.com/office/powerpoint/2010/main" val="373430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79712" y="3419708"/>
            <a:ext cx="547260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Quintessenz</a:t>
            </a:r>
            <a:r>
              <a:rPr lang="de-DE" sz="2000" b="1" dirty="0" smtClean="0"/>
              <a:t>:</a:t>
            </a:r>
            <a:r>
              <a:rPr lang="de-DE" b="1" dirty="0" smtClean="0"/>
              <a:t> </a:t>
            </a:r>
            <a:r>
              <a:rPr lang="de-DE" dirty="0" smtClean="0"/>
              <a:t>  Was folgt daraus für die Gegenwart ?</a:t>
            </a:r>
            <a:r>
              <a:rPr lang="de-DE" u="sng" dirty="0" smtClean="0"/>
              <a:t> </a:t>
            </a:r>
            <a:endParaRPr lang="de-DE" u="sng" dirty="0"/>
          </a:p>
        </p:txBody>
      </p:sp>
      <p:sp>
        <p:nvSpPr>
          <p:cNvPr id="3" name="Textfeld 2"/>
          <p:cNvSpPr txBox="1"/>
          <p:nvPr/>
        </p:nvSpPr>
        <p:spPr>
          <a:xfrm>
            <a:off x="215516" y="3906922"/>
            <a:ext cx="8676964" cy="175432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Die einseitige und  </a:t>
            </a:r>
            <a:r>
              <a:rPr lang="de-DE" sz="2400" dirty="0" smtClean="0">
                <a:solidFill>
                  <a:srgbClr val="C00000"/>
                </a:solidFill>
              </a:rPr>
              <a:t>massive Benachteiligung der WP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          durch die Steuern und Abgaben auf den Stromeinsatz </a:t>
            </a:r>
          </a:p>
          <a:p>
            <a:r>
              <a:rPr lang="de-DE" sz="2400" dirty="0" smtClean="0"/>
              <a:t>                                                        muss unverzüglich </a:t>
            </a:r>
            <a:r>
              <a:rPr lang="de-DE" sz="2400" b="1" dirty="0" smtClean="0">
                <a:solidFill>
                  <a:srgbClr val="C00000"/>
                </a:solidFill>
              </a:rPr>
              <a:t>beendet werden</a:t>
            </a:r>
            <a:r>
              <a:rPr lang="de-DE" sz="2400" dirty="0" smtClean="0"/>
              <a:t>. </a:t>
            </a:r>
          </a:p>
          <a:p>
            <a:endParaRPr lang="de-DE" dirty="0"/>
          </a:p>
          <a:p>
            <a:r>
              <a:rPr lang="de-DE" dirty="0" smtClean="0"/>
              <a:t>Ohne künstliche Wettbewerbsverzerrung wird die WP es vermutlich alleine schaffen ! (?)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51520" y="5899919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Ausfühliche</a:t>
            </a:r>
            <a:r>
              <a:rPr lang="de-DE" sz="1400" dirty="0" smtClean="0"/>
              <a:t> Darstellung:</a:t>
            </a:r>
          </a:p>
          <a:p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Luther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, G.: 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„Anforderungen 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an einen Wärmepumpentarif zur Überwindung  diskriminierender Steuern und 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Abgaben  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beim 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optimierten Heizen" 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Manuskript 2011.05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)  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veröffentlicht in  </a:t>
            </a:r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HLH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Band 62 (2011), Heft 9, p.75 ff.</a:t>
            </a:r>
          </a:p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de-DE" sz="1000" b="1" dirty="0" smtClean="0">
                <a:latin typeface="Arial" pitchFamily="34" charset="0"/>
                <a:cs typeface="Arial" pitchFamily="34" charset="0"/>
              </a:rPr>
              <a:t>Themenseite „Thermodynamisch optimiertes Heizen“: </a:t>
            </a:r>
            <a:r>
              <a:rPr lang="de-DE" sz="1000" u="sng" dirty="0" smtClean="0">
                <a:latin typeface="Arial" pitchFamily="34" charset="0"/>
                <a:cs typeface="Arial" pitchFamily="34" charset="0"/>
                <a:hlinkClick r:id="rId4"/>
              </a:rPr>
              <a:t>www.uni-saarland.de/fak7/fze/ThOptHeizen.htm</a:t>
            </a:r>
            <a:r>
              <a:rPr lang="de-DE" sz="1000" u="sng" dirty="0" smtClean="0">
                <a:latin typeface="Arial" pitchFamily="34" charset="0"/>
                <a:cs typeface="Arial" pitchFamily="34" charset="0"/>
              </a:rPr>
              <a:t> </a:t>
            </a:r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7504" y="334975"/>
            <a:ext cx="882098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b="1" u="sng" dirty="0" smtClean="0"/>
              <a:t>Es gilt:  </a:t>
            </a:r>
          </a:p>
          <a:p>
            <a:r>
              <a:rPr lang="de-DE" dirty="0" smtClean="0"/>
              <a:t>(1) Strom und Wärme lässt sich aus Gas in der Regel </a:t>
            </a:r>
            <a:r>
              <a:rPr lang="de-DE" sz="2000" b="1" u="sng" dirty="0" smtClean="0"/>
              <a:t>am effektivsten </a:t>
            </a:r>
            <a:r>
              <a:rPr lang="de-DE" dirty="0" smtClean="0"/>
              <a:t>produzieren mit:</a:t>
            </a:r>
          </a:p>
          <a:p>
            <a:r>
              <a:rPr lang="de-DE" sz="2400" b="1" dirty="0" smtClean="0"/>
              <a:t>                                             </a:t>
            </a:r>
            <a:r>
              <a:rPr lang="de-DE" b="1" dirty="0" smtClean="0"/>
              <a:t>{GuD +Wärmepumpe}</a:t>
            </a:r>
            <a:endParaRPr lang="de-DE" sz="2400" b="1" dirty="0" smtClean="0"/>
          </a:p>
          <a:p>
            <a:r>
              <a:rPr lang="de-DE" sz="1400" b="1" dirty="0" smtClean="0"/>
              <a:t>  </a:t>
            </a:r>
          </a:p>
          <a:p>
            <a:r>
              <a:rPr lang="de-DE" dirty="0" smtClean="0"/>
              <a:t>(2) Für die </a:t>
            </a:r>
            <a:r>
              <a:rPr lang="de-DE" u="sng" dirty="0" smtClean="0"/>
              <a:t>Primärenergiequelle Elektrizität  aus RE  </a:t>
            </a:r>
            <a:r>
              <a:rPr lang="de-DE" dirty="0" smtClean="0"/>
              <a:t>ist </a:t>
            </a:r>
            <a:br>
              <a:rPr lang="de-DE" dirty="0" smtClean="0"/>
            </a:br>
            <a:r>
              <a:rPr lang="de-DE" dirty="0" smtClean="0"/>
              <a:t>         die elektrische </a:t>
            </a:r>
            <a:r>
              <a:rPr lang="de-DE" b="1" dirty="0" smtClean="0"/>
              <a:t>Wärmepumpe</a:t>
            </a:r>
            <a:r>
              <a:rPr lang="de-DE" dirty="0" smtClean="0"/>
              <a:t> ein  </a:t>
            </a:r>
            <a:r>
              <a:rPr lang="de-DE" sz="2000" b="1" dirty="0" smtClean="0">
                <a:solidFill>
                  <a:srgbClr val="C00000"/>
                </a:solidFill>
              </a:rPr>
              <a:t>flexibler  und passender  Verbraucher</a:t>
            </a:r>
            <a:endParaRPr lang="de-DE" sz="2400" b="1" dirty="0" smtClean="0">
              <a:solidFill>
                <a:srgbClr val="C00000"/>
              </a:solidFill>
            </a:endParaRPr>
          </a:p>
          <a:p>
            <a:r>
              <a:rPr lang="de-DE" dirty="0" smtClean="0"/>
              <a:t>                      und ein </a:t>
            </a:r>
            <a:r>
              <a:rPr lang="de-DE" b="1" dirty="0" smtClean="0"/>
              <a:t>GUD</a:t>
            </a:r>
            <a:r>
              <a:rPr lang="de-DE" dirty="0" smtClean="0"/>
              <a:t> der effektivste Ausspeicherer  für den Langzeit - Gasspeicher</a:t>
            </a:r>
            <a:r>
              <a:rPr lang="de-DE" sz="1400" dirty="0" smtClean="0"/>
              <a:t>. </a:t>
            </a:r>
          </a:p>
          <a:p>
            <a:endParaRPr lang="de-DE" sz="1400" dirty="0" smtClean="0"/>
          </a:p>
          <a:p>
            <a:r>
              <a:rPr lang="de-DE" sz="1400" dirty="0" smtClean="0"/>
              <a:t>(3)  Für </a:t>
            </a:r>
            <a:r>
              <a:rPr lang="de-DE" sz="1400" b="1" dirty="0" smtClean="0"/>
              <a:t>Leistungsspitzen beim Back </a:t>
            </a:r>
            <a:r>
              <a:rPr lang="de-DE" sz="1400" b="1" dirty="0" err="1" smtClean="0"/>
              <a:t>up</a:t>
            </a:r>
            <a:r>
              <a:rPr lang="de-DE" sz="1400" b="1" dirty="0" smtClean="0"/>
              <a:t>  </a:t>
            </a:r>
            <a:r>
              <a:rPr lang="de-DE" sz="1400" dirty="0" smtClean="0"/>
              <a:t>können einfache </a:t>
            </a:r>
            <a:r>
              <a:rPr lang="de-DE" sz="1400" b="1" dirty="0" smtClean="0"/>
              <a:t>Gasturbinen</a:t>
            </a:r>
            <a:r>
              <a:rPr lang="de-DE" sz="1400" dirty="0" smtClean="0"/>
              <a:t> vorgehalten werden,    die dann auch mit </a:t>
            </a:r>
            <a:br>
              <a:rPr lang="de-DE" sz="1400" dirty="0" smtClean="0"/>
            </a:br>
            <a:r>
              <a:rPr lang="de-DE" sz="1400" dirty="0" smtClean="0"/>
              <a:t>                                </a:t>
            </a:r>
            <a:r>
              <a:rPr lang="de-DE" sz="1400" dirty="0" err="1" smtClean="0"/>
              <a:t>Abwärmenutzen</a:t>
            </a:r>
            <a:r>
              <a:rPr lang="de-DE" sz="1400" dirty="0" smtClean="0"/>
              <a:t>  betrieben werden sollten,</a:t>
            </a:r>
            <a:br>
              <a:rPr lang="de-DE" sz="1400" dirty="0" smtClean="0"/>
            </a:br>
            <a:r>
              <a:rPr lang="de-DE" sz="1400" dirty="0" smtClean="0"/>
              <a:t>                                                        aber nur als zusätzliche und </a:t>
            </a:r>
            <a:r>
              <a:rPr lang="de-DE" sz="1600" b="1" dirty="0" smtClean="0"/>
              <a:t>nicht als verantwortliche  ("must </a:t>
            </a:r>
            <a:r>
              <a:rPr lang="de-DE" sz="1600" b="1" dirty="0" err="1" smtClean="0"/>
              <a:t>run</a:t>
            </a:r>
            <a:r>
              <a:rPr lang="de-DE" sz="1600" b="1" dirty="0" smtClean="0"/>
              <a:t>") </a:t>
            </a:r>
            <a:r>
              <a:rPr lang="de-DE" sz="1400" dirty="0" smtClean="0"/>
              <a:t>Wärmequelle.  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542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031940" y="25649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RESTE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934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48780"/>
            <a:ext cx="781286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0" name="Textfeld 2"/>
          <p:cNvSpPr txBox="1">
            <a:spLocks noChangeArrowheads="1"/>
          </p:cNvSpPr>
          <p:nvPr/>
        </p:nvSpPr>
        <p:spPr bwMode="auto">
          <a:xfrm>
            <a:off x="179512" y="950814"/>
            <a:ext cx="8255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 u="sng" dirty="0"/>
              <a:t>-2. Sondervertragskunden (</a:t>
            </a:r>
            <a:r>
              <a:rPr lang="de-DE" sz="1800" b="1" u="sng" dirty="0"/>
              <a:t>Speicherheizung, </a:t>
            </a:r>
            <a:r>
              <a:rPr lang="de-DE" sz="2400" b="1" u="sng" dirty="0">
                <a:solidFill>
                  <a:srgbClr val="FF0000"/>
                </a:solidFill>
              </a:rPr>
              <a:t>Wärmepumpe</a:t>
            </a:r>
            <a:r>
              <a:rPr lang="de-DE" sz="2400" b="1" u="sng" dirty="0"/>
              <a:t>)</a:t>
            </a:r>
          </a:p>
        </p:txBody>
      </p:sp>
      <p:sp>
        <p:nvSpPr>
          <p:cNvPr id="22533" name="Textfeld 7"/>
          <p:cNvSpPr txBox="1">
            <a:spLocks noChangeArrowheads="1"/>
          </p:cNvSpPr>
          <p:nvPr/>
        </p:nvSpPr>
        <p:spPr bwMode="auto">
          <a:xfrm>
            <a:off x="358775" y="6104909"/>
            <a:ext cx="65532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400" b="1" dirty="0"/>
              <a:t>EEG + </a:t>
            </a:r>
            <a:r>
              <a:rPr lang="de-DE" sz="1400" dirty="0"/>
              <a:t>KWKG</a:t>
            </a:r>
            <a:r>
              <a:rPr lang="de-DE" sz="1400" b="1" dirty="0"/>
              <a:t> + </a:t>
            </a:r>
            <a:r>
              <a:rPr lang="de-DE" sz="1400" b="1" dirty="0" err="1"/>
              <a:t>StromSt</a:t>
            </a:r>
            <a:r>
              <a:rPr lang="de-DE" sz="1400" dirty="0"/>
              <a:t> </a:t>
            </a:r>
            <a:r>
              <a:rPr lang="de-DE" sz="1400" dirty="0" smtClean="0"/>
              <a:t> +3 Umlagen=  </a:t>
            </a:r>
            <a:r>
              <a:rPr lang="de-DE" b="1" dirty="0" smtClean="0">
                <a:solidFill>
                  <a:schemeClr val="accent2"/>
                </a:solidFill>
              </a:rPr>
              <a:t>8.767</a:t>
            </a:r>
            <a:r>
              <a:rPr lang="de-DE" dirty="0" smtClean="0"/>
              <a:t>   </a:t>
            </a:r>
            <a:r>
              <a:rPr lang="de-DE" sz="1800" dirty="0" smtClean="0"/>
              <a:t>          </a:t>
            </a:r>
            <a:r>
              <a:rPr lang="de-DE" sz="1800" dirty="0"/>
              <a:t>[</a:t>
            </a:r>
            <a:r>
              <a:rPr lang="de-DE" sz="1800" dirty="0" err="1"/>
              <a:t>ct</a:t>
            </a:r>
            <a:r>
              <a:rPr lang="de-DE" sz="1800" dirty="0"/>
              <a:t>/kWh] (ohne MWST.)</a:t>
            </a:r>
          </a:p>
          <a:p>
            <a:r>
              <a:rPr lang="de-DE" sz="1400" dirty="0"/>
              <a:t> </a:t>
            </a:r>
            <a:r>
              <a:rPr lang="de-DE" sz="1400" dirty="0" smtClean="0"/>
              <a:t>6.24 </a:t>
            </a:r>
            <a:r>
              <a:rPr lang="de-DE" sz="1400" dirty="0"/>
              <a:t>+  </a:t>
            </a:r>
            <a:r>
              <a:rPr lang="de-DE" sz="1400" dirty="0" smtClean="0"/>
              <a:t>0.126   </a:t>
            </a:r>
            <a:r>
              <a:rPr lang="de-DE" sz="1400" dirty="0"/>
              <a:t>+  </a:t>
            </a:r>
            <a:r>
              <a:rPr lang="de-DE" sz="1400" dirty="0" smtClean="0"/>
              <a:t>2.05 +(0.092+0,25+0,009)</a:t>
            </a:r>
            <a:endParaRPr lang="de-DE" sz="1400" dirty="0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131840" y="4473116"/>
            <a:ext cx="713657" cy="369332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 smtClean="0"/>
              <a:t>0.225</a:t>
            </a:r>
            <a:endParaRPr lang="de-DE" b="1" dirty="0"/>
          </a:p>
        </p:txBody>
      </p:sp>
      <p:sp>
        <p:nvSpPr>
          <p:cNvPr id="12" name="Textfeld 4"/>
          <p:cNvSpPr txBox="1">
            <a:spLocks noChangeArrowheads="1"/>
          </p:cNvSpPr>
          <p:nvPr/>
        </p:nvSpPr>
        <p:spPr bwMode="auto">
          <a:xfrm>
            <a:off x="683568" y="0"/>
            <a:ext cx="748883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3600" b="1" dirty="0"/>
              <a:t>Staatliche Belastung der Elektrizität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39553" y="620688"/>
            <a:ext cx="1836204" cy="338554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Arial" pitchFamily="34" charset="0"/>
                <a:cs typeface="Arial" pitchFamily="34" charset="0"/>
              </a:rPr>
              <a:t>Stand 2013.1106</a:t>
            </a:r>
            <a:endParaRPr lang="de-DE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15"/>
          <p:cNvGrpSpPr/>
          <p:nvPr/>
        </p:nvGrpSpPr>
        <p:grpSpPr>
          <a:xfrm>
            <a:off x="3061419" y="2291990"/>
            <a:ext cx="863599" cy="4125342"/>
            <a:chOff x="3061419" y="2291990"/>
            <a:chExt cx="863599" cy="4125342"/>
          </a:xfrm>
        </p:grpSpPr>
        <p:sp>
          <p:nvSpPr>
            <p:cNvPr id="22536" name="Text Box 9"/>
            <p:cNvSpPr txBox="1">
              <a:spLocks noChangeArrowheads="1"/>
            </p:cNvSpPr>
            <p:nvPr/>
          </p:nvSpPr>
          <p:spPr bwMode="auto">
            <a:xfrm>
              <a:off x="3095836" y="5894112"/>
              <a:ext cx="829073" cy="523220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800" b="1" dirty="0" smtClean="0">
                  <a:solidFill>
                    <a:schemeClr val="accent2"/>
                  </a:solidFill>
                </a:rPr>
                <a:t>8.77</a:t>
              </a:r>
              <a:endParaRPr lang="de-DE" sz="2800" b="1" dirty="0">
                <a:solidFill>
                  <a:schemeClr val="accent2"/>
                </a:solidFill>
              </a:endParaRPr>
            </a:p>
          </p:txBody>
        </p:sp>
        <p:sp>
          <p:nvSpPr>
            <p:cNvPr id="22537" name="Rectangle 11"/>
            <p:cNvSpPr>
              <a:spLocks noChangeArrowheads="1"/>
            </p:cNvSpPr>
            <p:nvPr/>
          </p:nvSpPr>
          <p:spPr bwMode="auto">
            <a:xfrm>
              <a:off x="3061419" y="2291990"/>
              <a:ext cx="863599" cy="1821086"/>
            </a:xfrm>
            <a:prstGeom prst="rect">
              <a:avLst/>
            </a:prstGeom>
            <a:noFill/>
            <a:ln w="571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4" name="Textfeld 3"/>
          <p:cNvSpPr txBox="1">
            <a:spLocks noChangeArrowheads="1"/>
          </p:cNvSpPr>
          <p:nvPr/>
        </p:nvSpPr>
        <p:spPr bwMode="auto">
          <a:xfrm>
            <a:off x="4572000" y="6664714"/>
            <a:ext cx="43924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de-DE" sz="1200" dirty="0"/>
              <a:t>Speicher: </a:t>
            </a:r>
            <a:r>
              <a:rPr lang="de-DE" sz="1200" dirty="0" smtClean="0"/>
              <a:t>StaatlicheBelastung-Elektrizitaet_2014.xls !SB2014:Tabelle2</a:t>
            </a:r>
            <a:endParaRPr lang="de-DE" sz="1200" dirty="0"/>
          </a:p>
        </p:txBody>
      </p:sp>
      <p:grpSp>
        <p:nvGrpSpPr>
          <p:cNvPr id="3" name="Gruppieren 7"/>
          <p:cNvGrpSpPr>
            <a:grpSpLocks/>
          </p:cNvGrpSpPr>
          <p:nvPr/>
        </p:nvGrpSpPr>
        <p:grpSpPr bwMode="auto">
          <a:xfrm>
            <a:off x="214782" y="4149080"/>
            <a:ext cx="3745161" cy="288032"/>
            <a:chOff x="251520" y="3356992"/>
            <a:chExt cx="3312368" cy="288032"/>
          </a:xfrm>
        </p:grpSpPr>
        <p:sp>
          <p:nvSpPr>
            <p:cNvPr id="5" name="Rechteck 4"/>
            <p:cNvSpPr/>
            <p:nvPr/>
          </p:nvSpPr>
          <p:spPr>
            <a:xfrm>
              <a:off x="2735961" y="3356992"/>
              <a:ext cx="827927" cy="288032"/>
            </a:xfrm>
            <a:prstGeom prst="rect">
              <a:avLst/>
            </a:prstGeom>
            <a:noFill/>
            <a:ln w="50800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800"/>
            </a:p>
          </p:txBody>
        </p:sp>
        <p:cxnSp>
          <p:nvCxnSpPr>
            <p:cNvPr id="7" name="Gerade Verbindung 6"/>
            <p:cNvCxnSpPr/>
            <p:nvPr/>
          </p:nvCxnSpPr>
          <p:spPr>
            <a:xfrm>
              <a:off x="251520" y="3573016"/>
              <a:ext cx="2484441" cy="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367644" y="1592796"/>
            <a:ext cx="6516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Außenhülle als NT-Wärmespeicher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259632" y="3176972"/>
            <a:ext cx="6660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/>
              <a:t>Bewirtschaftung über </a:t>
            </a:r>
            <a:r>
              <a:rPr lang="de-DE" sz="2000" b="1" dirty="0" smtClean="0">
                <a:solidFill>
                  <a:srgbClr val="3333FF"/>
                </a:solidFill>
              </a:rPr>
              <a:t>aWH</a:t>
            </a:r>
            <a:r>
              <a:rPr lang="de-DE" sz="2000" b="1" dirty="0" smtClean="0"/>
              <a:t> und </a:t>
            </a:r>
            <a:r>
              <a:rPr lang="de-DE" sz="2000" b="1" dirty="0" smtClean="0">
                <a:solidFill>
                  <a:srgbClr val="008000"/>
                </a:solidFill>
              </a:rPr>
              <a:t>aLH</a:t>
            </a:r>
          </a:p>
          <a:p>
            <a:pPr algn="ctr"/>
            <a:endParaRPr lang="de-DE" b="1" dirty="0" smtClean="0"/>
          </a:p>
          <a:p>
            <a:pPr algn="ctr"/>
            <a:r>
              <a:rPr lang="de-DE" b="1" dirty="0" smtClean="0"/>
              <a:t> </a:t>
            </a:r>
            <a:r>
              <a:rPr lang="de-DE" sz="1600" b="1" dirty="0" smtClean="0"/>
              <a:t>(</a:t>
            </a:r>
            <a:r>
              <a:rPr lang="de-DE" sz="1600" b="1" dirty="0" smtClean="0">
                <a:solidFill>
                  <a:srgbClr val="3333FF"/>
                </a:solidFill>
              </a:rPr>
              <a:t>aWH=außenliegende Wandheizung</a:t>
            </a:r>
            <a:r>
              <a:rPr lang="de-DE" sz="1600" b="1" dirty="0" smtClean="0"/>
              <a:t>;   </a:t>
            </a:r>
            <a:r>
              <a:rPr lang="de-DE" sz="1600" b="1" dirty="0" smtClean="0">
                <a:solidFill>
                  <a:srgbClr val="008000"/>
                </a:solidFill>
              </a:rPr>
              <a:t>aLH = außenliegende Luftheizung</a:t>
            </a:r>
            <a:r>
              <a:rPr lang="de-DE" sz="1600" b="1" dirty="0" smtClean="0"/>
              <a:t>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0" y="6141204"/>
            <a:ext cx="9036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latin typeface="Arial" pitchFamily="34" charset="0"/>
                <a:cs typeface="Arial" pitchFamily="34" charset="0"/>
              </a:rPr>
              <a:t>Beschreibung in DE 10 2008 009 553 A1  : </a:t>
            </a:r>
            <a:r>
              <a:rPr lang="de-DE" sz="1100" dirty="0" smtClean="0">
                <a:latin typeface="Arial" pitchFamily="34" charset="0"/>
                <a:cs typeface="Arial" pitchFamily="34" charset="0"/>
              </a:rPr>
              <a:t>G. Luther:" Integrierte außenliegende Wandheizung – ein Verfahren zur Nutzung der massiven</a:t>
            </a:r>
            <a:br>
              <a:rPr lang="de-DE" sz="1100" dirty="0" smtClean="0">
                <a:latin typeface="Arial" pitchFamily="34" charset="0"/>
                <a:cs typeface="Arial" pitchFamily="34" charset="0"/>
              </a:rPr>
            </a:br>
            <a:r>
              <a:rPr lang="de-DE" sz="1100" dirty="0" smtClean="0">
                <a:latin typeface="Arial" pitchFamily="34" charset="0"/>
                <a:cs typeface="Arial" pitchFamily="34" charset="0"/>
              </a:rPr>
              <a:t>                 Außenwand als ein in  ein Gebäudeheiz- und Kühlsystem integrierter thermischer Speicher und als Murokausten- Wärmeübertrager"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559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15516" y="6489340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Projekt </a:t>
            </a:r>
            <a:r>
              <a:rPr lang="de-DE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Lexu2</a:t>
            </a:r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UdS</a:t>
            </a:r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-Gebäude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P1100080_aWH-aLH.jpg</a:t>
            </a:r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20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P1100122_aW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15516" y="6489340"/>
            <a:ext cx="4248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Projekt Lexu2, </a:t>
            </a:r>
            <a:r>
              <a:rPr lang="de-DE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UdS</a:t>
            </a:r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-Gebäude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P1100122_aWH.jpg 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931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2613" y="719138"/>
            <a:ext cx="47879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Text Box 6"/>
          <p:cNvSpPr txBox="1">
            <a:spLocks noChangeArrowheads="1"/>
          </p:cNvSpPr>
          <p:nvPr/>
        </p:nvSpPr>
        <p:spPr bwMode="auto">
          <a:xfrm>
            <a:off x="5759450" y="2673350"/>
            <a:ext cx="2952750" cy="142716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lIns="90000" tIns="180000" rIns="90000" bIns="180000">
            <a:spAutoFit/>
          </a:bodyPr>
          <a:lstStyle/>
          <a:p>
            <a:r>
              <a:rPr lang="de-DE" sz="1400" b="1" u="sng" dirty="0">
                <a:solidFill>
                  <a:srgbClr val="000000"/>
                </a:solidFill>
              </a:rPr>
              <a:t>Zum Original:</a:t>
            </a:r>
            <a:r>
              <a:rPr lang="de-DE" sz="1400" b="1" dirty="0">
                <a:solidFill>
                  <a:srgbClr val="000000"/>
                </a:solidFill>
              </a:rPr>
              <a:t> </a:t>
            </a:r>
          </a:p>
          <a:p>
            <a:r>
              <a:rPr lang="de-DE" sz="800" dirty="0">
                <a:solidFill>
                  <a:srgbClr val="000000"/>
                </a:solidFill>
              </a:rPr>
              <a:t> </a:t>
            </a:r>
          </a:p>
          <a:p>
            <a:r>
              <a:rPr lang="de-DE" sz="1600" b="1" dirty="0">
                <a:solidFill>
                  <a:srgbClr val="000000"/>
                </a:solidFill>
                <a:hlinkClick r:id="rId3"/>
              </a:rPr>
              <a:t>http://</a:t>
            </a:r>
            <a:r>
              <a:rPr lang="de-DE" sz="1600" b="1" dirty="0" err="1">
                <a:solidFill>
                  <a:srgbClr val="000000"/>
                </a:solidFill>
                <a:hlinkClick r:id="rId3"/>
              </a:rPr>
              <a:t>www.dpg-physik.de</a:t>
            </a:r>
            <a:r>
              <a:rPr lang="de-DE" sz="1600" b="1" dirty="0">
                <a:solidFill>
                  <a:srgbClr val="000000"/>
                </a:solidFill>
                <a:hlinkClick r:id="rId3"/>
              </a:rPr>
              <a:t>/</a:t>
            </a:r>
            <a:r>
              <a:rPr lang="de-DE" sz="1600" b="1" dirty="0" err="1">
                <a:solidFill>
                  <a:srgbClr val="000000"/>
                </a:solidFill>
                <a:hlinkClick r:id="rId3"/>
              </a:rPr>
              <a:t>veroeffentlichung</a:t>
            </a:r>
            <a:r>
              <a:rPr lang="de-DE" sz="1600" b="1" dirty="0">
                <a:solidFill>
                  <a:srgbClr val="000000"/>
                </a:solidFill>
                <a:hlinkClick r:id="rId3"/>
              </a:rPr>
              <a:t>/</a:t>
            </a:r>
            <a:r>
              <a:rPr lang="de-DE" sz="1600" b="1" dirty="0" err="1">
                <a:solidFill>
                  <a:srgbClr val="000000"/>
                </a:solidFill>
                <a:hlinkClick r:id="rId3"/>
              </a:rPr>
              <a:t>broschueren</a:t>
            </a:r>
            <a:r>
              <a:rPr lang="de-DE" sz="1600" b="1" dirty="0">
                <a:solidFill>
                  <a:srgbClr val="000000"/>
                </a:solidFill>
                <a:hlinkClick r:id="rId3"/>
              </a:rPr>
              <a:t>/</a:t>
            </a:r>
            <a:r>
              <a:rPr lang="de-DE" sz="1600" b="1" dirty="0" err="1">
                <a:solidFill>
                  <a:srgbClr val="000000"/>
                </a:solidFill>
                <a:hlinkClick r:id="rId3"/>
              </a:rPr>
              <a:t>studien.html</a:t>
            </a:r>
            <a:r>
              <a:rPr lang="de-DE" sz="1600" b="1" dirty="0">
                <a:solidFill>
                  <a:srgbClr val="000000"/>
                </a:solidFill>
              </a:rPr>
              <a:t> </a:t>
            </a:r>
            <a:endParaRPr lang="de-DE" sz="1600" dirty="0">
              <a:solidFill>
                <a:srgbClr val="000000"/>
              </a:solidFill>
            </a:endParaRPr>
          </a:p>
        </p:txBody>
      </p:sp>
      <p:sp>
        <p:nvSpPr>
          <p:cNvPr id="79876" name="Text Box 7"/>
          <p:cNvSpPr txBox="1">
            <a:spLocks noChangeArrowheads="1"/>
          </p:cNvSpPr>
          <p:nvPr/>
        </p:nvSpPr>
        <p:spPr bwMode="auto">
          <a:xfrm>
            <a:off x="71438" y="836613"/>
            <a:ext cx="52927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600" b="1">
                <a:solidFill>
                  <a:srgbClr val="FF3300"/>
                </a:solidFill>
              </a:rPr>
              <a:t>                              Exzerpt:</a:t>
            </a:r>
          </a:p>
          <a:p>
            <a:r>
              <a:rPr lang="de-DE" sz="1000" b="1">
                <a:solidFill>
                  <a:srgbClr val="FF3300"/>
                </a:solidFill>
              </a:rPr>
              <a:t> </a:t>
            </a:r>
          </a:p>
          <a:p>
            <a:r>
              <a:rPr lang="de-DE" sz="1400" b="1">
                <a:solidFill>
                  <a:srgbClr val="333399"/>
                </a:solidFill>
              </a:rPr>
              <a:t>Teil I:</a:t>
            </a:r>
            <a:r>
              <a:rPr lang="de-DE" sz="1400" b="1">
                <a:solidFill>
                  <a:srgbClr val="000000"/>
                </a:solidFill>
              </a:rPr>
              <a:t> </a:t>
            </a:r>
            <a:r>
              <a:rPr lang="de-DE" sz="1600" b="1">
                <a:solidFill>
                  <a:srgbClr val="333399"/>
                </a:solidFill>
              </a:rPr>
              <a:t>Nutzung von elektrischer Energie</a:t>
            </a:r>
          </a:p>
          <a:p>
            <a:r>
              <a:rPr lang="de-DE" sz="1400" b="1">
                <a:solidFill>
                  <a:srgbClr val="000000"/>
                </a:solidFill>
              </a:rPr>
              <a:t>     .........</a:t>
            </a:r>
          </a:p>
          <a:p>
            <a:r>
              <a:rPr lang="de-DE" sz="1400" b="1">
                <a:solidFill>
                  <a:srgbClr val="000000"/>
                </a:solidFill>
              </a:rPr>
              <a:t>  2. Thermodynamisch optimiertes Heizen   (p. 27 ff)</a:t>
            </a:r>
          </a:p>
          <a:p>
            <a:r>
              <a:rPr lang="de-DE" sz="1400">
                <a:solidFill>
                  <a:srgbClr val="000000"/>
                </a:solidFill>
              </a:rPr>
              <a:t>   </a:t>
            </a:r>
            <a:r>
              <a:rPr lang="de-DE" sz="1200">
                <a:solidFill>
                  <a:srgbClr val="000000"/>
                </a:solidFill>
              </a:rPr>
              <a:t>2.1 Die zum Heizen benötigte Exergie </a:t>
            </a:r>
          </a:p>
          <a:p>
            <a:r>
              <a:rPr lang="de-DE" sz="1200">
                <a:solidFill>
                  <a:srgbClr val="000000"/>
                </a:solidFill>
              </a:rPr>
              <a:t>   2.2 Quellen für Heizenergie und ihr Exergiegehalt </a:t>
            </a:r>
          </a:p>
          <a:p>
            <a:r>
              <a:rPr lang="de-DE" sz="1200">
                <a:solidFill>
                  <a:srgbClr val="000000"/>
                </a:solidFill>
              </a:rPr>
              <a:t>   2.3 Optimierung von Gebäudeisolierung und Wärmebereitstellung </a:t>
            </a:r>
          </a:p>
          <a:p>
            <a:r>
              <a:rPr lang="de-DE" sz="1200">
                <a:solidFill>
                  <a:srgbClr val="000000"/>
                </a:solidFill>
              </a:rPr>
              <a:t>   2.4 Zusammenfassung und Ausblick</a:t>
            </a:r>
            <a:r>
              <a:rPr lang="de-DE" sz="1400">
                <a:solidFill>
                  <a:srgbClr val="000000"/>
                </a:solidFill>
              </a:rPr>
              <a:t> </a:t>
            </a:r>
          </a:p>
          <a:p>
            <a:r>
              <a:rPr lang="de-DE" sz="1400" b="1">
                <a:solidFill>
                  <a:srgbClr val="000000"/>
                </a:solidFill>
              </a:rPr>
              <a:t>......</a:t>
            </a:r>
          </a:p>
          <a:p>
            <a:r>
              <a:rPr lang="de-DE" sz="1400" b="1">
                <a:solidFill>
                  <a:srgbClr val="333399"/>
                </a:solidFill>
              </a:rPr>
              <a:t>Teil II: </a:t>
            </a:r>
            <a:r>
              <a:rPr lang="de-DE" sz="1600" b="1">
                <a:solidFill>
                  <a:srgbClr val="333399"/>
                </a:solidFill>
              </a:rPr>
              <a:t>Bereitstellung von elektrischer Energie</a:t>
            </a:r>
          </a:p>
          <a:p>
            <a:r>
              <a:rPr lang="de-DE" sz="1400" b="1">
                <a:solidFill>
                  <a:srgbClr val="000000"/>
                </a:solidFill>
              </a:rPr>
              <a:t>     .........</a:t>
            </a:r>
          </a:p>
          <a:p>
            <a:r>
              <a:rPr lang="de-DE" sz="1400" b="1">
                <a:solidFill>
                  <a:srgbClr val="000000"/>
                </a:solidFill>
              </a:rPr>
              <a:t>   3. KWK und Systemvergleich    (p. 74 ff)</a:t>
            </a:r>
          </a:p>
          <a:p>
            <a:r>
              <a:rPr lang="de-DE" sz="1400">
                <a:solidFill>
                  <a:srgbClr val="000000"/>
                </a:solidFill>
              </a:rPr>
              <a:t>    </a:t>
            </a:r>
            <a:r>
              <a:rPr lang="de-DE" sz="1200">
                <a:solidFill>
                  <a:srgbClr val="000000"/>
                </a:solidFill>
              </a:rPr>
              <a:t>3.1 Die Besonderheiten der Kraft-Wärme-Kopplung (KWK)</a:t>
            </a:r>
          </a:p>
          <a:p>
            <a:r>
              <a:rPr lang="de-DE" sz="1200">
                <a:solidFill>
                  <a:srgbClr val="000000"/>
                </a:solidFill>
              </a:rPr>
              <a:t>    3.2 Vergleich: Erdgas KWK und getrennte Strom- und Wärmeerzeugung </a:t>
            </a:r>
          </a:p>
          <a:p>
            <a:r>
              <a:rPr lang="de-DE" sz="1200">
                <a:solidFill>
                  <a:srgbClr val="000000"/>
                </a:solidFill>
              </a:rPr>
              <a:t>    3.3 Die KWK in der Energiepolitik und der öffentlichen Diskussion </a:t>
            </a:r>
          </a:p>
          <a:p>
            <a:r>
              <a:rPr lang="de-DE" sz="1200">
                <a:solidFill>
                  <a:srgbClr val="000000"/>
                </a:solidFill>
              </a:rPr>
              <a:t>    3.4 Skizze zur Optimierung des Erdgaseinsatzes für Gebäudewärme </a:t>
            </a:r>
          </a:p>
          <a:p>
            <a:r>
              <a:rPr lang="de-DE" sz="1200">
                <a:solidFill>
                  <a:srgbClr val="000000"/>
                </a:solidFill>
              </a:rPr>
              <a:t>    3.5 Zusammenfassung und Ausblick</a:t>
            </a:r>
          </a:p>
          <a:p>
            <a:r>
              <a:rPr lang="de-DE" sz="1400">
                <a:solidFill>
                  <a:srgbClr val="000000"/>
                </a:solidFill>
              </a:rPr>
              <a:t>........</a:t>
            </a:r>
          </a:p>
        </p:txBody>
      </p:sp>
      <p:sp>
        <p:nvSpPr>
          <p:cNvPr id="79877" name="Text Box 8"/>
          <p:cNvSpPr txBox="1">
            <a:spLocks noChangeArrowheads="1"/>
          </p:cNvSpPr>
          <p:nvPr/>
        </p:nvSpPr>
        <p:spPr bwMode="auto">
          <a:xfrm>
            <a:off x="76200" y="5157788"/>
            <a:ext cx="3661387" cy="1661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rgbClr val="000000"/>
                </a:solidFill>
              </a:rPr>
              <a:t>Zur Themenseite: </a:t>
            </a:r>
          </a:p>
          <a:p>
            <a:r>
              <a:rPr lang="de-DE" sz="1600" b="1" dirty="0">
                <a:solidFill>
                  <a:srgbClr val="000000"/>
                </a:solidFill>
                <a:hlinkClick r:id="rId4"/>
              </a:rPr>
              <a:t>Thermodynamisch Optimiertes Heizen</a:t>
            </a:r>
            <a:r>
              <a:rPr lang="de-DE" sz="1600" dirty="0">
                <a:solidFill>
                  <a:srgbClr val="000000"/>
                </a:solidFill>
              </a:rPr>
              <a:t> </a:t>
            </a:r>
          </a:p>
          <a:p>
            <a:r>
              <a:rPr lang="de-DE" sz="1200" dirty="0">
                <a:solidFill>
                  <a:srgbClr val="000000"/>
                </a:solidFill>
                <a:hlinkClick r:id="rId4"/>
              </a:rPr>
              <a:t>http://www.uni-saarland.de/fak7/fze/ThOptHeizen.htm</a:t>
            </a:r>
            <a:endParaRPr lang="de-DE" sz="1200" dirty="0">
              <a:solidFill>
                <a:srgbClr val="000000"/>
              </a:solidFill>
            </a:endParaRPr>
          </a:p>
          <a:p>
            <a:endParaRPr lang="de-DE" sz="1200" dirty="0">
              <a:solidFill>
                <a:srgbClr val="000000"/>
              </a:solidFill>
            </a:endParaRPr>
          </a:p>
          <a:p>
            <a:r>
              <a:rPr lang="de-DE" sz="1200" dirty="0">
                <a:solidFill>
                  <a:srgbClr val="000000"/>
                </a:solidFill>
              </a:rPr>
              <a:t>Dr. Gerhard  </a:t>
            </a:r>
            <a:r>
              <a:rPr lang="de-DE" sz="1200" b="1" dirty="0">
                <a:solidFill>
                  <a:srgbClr val="000000"/>
                </a:solidFill>
              </a:rPr>
              <a:t>LUTHER</a:t>
            </a:r>
            <a:r>
              <a:rPr lang="de-DE" sz="1200" dirty="0">
                <a:solidFill>
                  <a:srgbClr val="000000"/>
                </a:solidFill>
              </a:rPr>
              <a:t>,</a:t>
            </a:r>
          </a:p>
          <a:p>
            <a:r>
              <a:rPr lang="de-DE" sz="1200" dirty="0">
                <a:solidFill>
                  <a:srgbClr val="000000"/>
                </a:solidFill>
              </a:rPr>
              <a:t>Uni des Saarlandes, </a:t>
            </a:r>
            <a:r>
              <a:rPr lang="de-DE" sz="1200" dirty="0" smtClean="0">
                <a:solidFill>
                  <a:srgbClr val="000000"/>
                </a:solidFill>
              </a:rPr>
              <a:t>Experimentalphysik</a:t>
            </a:r>
            <a:r>
              <a:rPr lang="de-DE" sz="1200" dirty="0">
                <a:solidFill>
                  <a:srgbClr val="000000"/>
                </a:solidFill>
              </a:rPr>
              <a:t>, Bau E26</a:t>
            </a:r>
          </a:p>
          <a:p>
            <a:r>
              <a:rPr lang="de-DE" sz="1200" dirty="0" smtClean="0">
                <a:solidFill>
                  <a:srgbClr val="000000"/>
                </a:solidFill>
              </a:rPr>
              <a:t>661231 </a:t>
            </a:r>
            <a:r>
              <a:rPr lang="de-DE" sz="1200" dirty="0">
                <a:solidFill>
                  <a:srgbClr val="000000"/>
                </a:solidFill>
              </a:rPr>
              <a:t>Saarbrücken</a:t>
            </a:r>
          </a:p>
          <a:p>
            <a:r>
              <a:rPr lang="de-DE" sz="1200" dirty="0">
                <a:solidFill>
                  <a:srgbClr val="000000"/>
                </a:solidFill>
                <a:hlinkClick r:id="rId5"/>
              </a:rPr>
              <a:t>luther.gerhard@ingenieur.de</a:t>
            </a:r>
            <a:r>
              <a:rPr lang="de-DE" sz="1200" dirty="0">
                <a:solidFill>
                  <a:srgbClr val="000000"/>
                </a:solidFill>
              </a:rPr>
              <a:t>     Tel.: 0681-302-2737</a:t>
            </a:r>
          </a:p>
        </p:txBody>
      </p:sp>
      <p:sp>
        <p:nvSpPr>
          <p:cNvPr id="79878" name="Text Box 9"/>
          <p:cNvSpPr txBox="1">
            <a:spLocks noChangeArrowheads="1"/>
          </p:cNvSpPr>
          <p:nvPr/>
        </p:nvSpPr>
        <p:spPr bwMode="auto">
          <a:xfrm>
            <a:off x="1295400" y="80963"/>
            <a:ext cx="6480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000000"/>
                </a:solidFill>
              </a:rPr>
              <a:t>Die Elektrizitätsstudie der DPG, 2010</a:t>
            </a:r>
            <a:r>
              <a:rPr lang="de-DE" sz="2400" b="1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034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04503" y="6489340"/>
            <a:ext cx="51485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Projekt </a:t>
            </a:r>
            <a:r>
              <a:rPr lang="de-DE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Lexu2</a:t>
            </a:r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UdS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-Gebäude, </a:t>
            </a:r>
            <a:r>
              <a:rPr lang="de-DE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20151009_104907_aLH.jpg</a:t>
            </a:r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062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" y="80628"/>
            <a:ext cx="9066585" cy="619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-981" y="728700"/>
            <a:ext cx="906430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Die KWK wird in der Öffentlichkeit  von Staat und Verbänden  meist besser dargestellt als sie wirklich ist. Daher </a:t>
            </a:r>
            <a:r>
              <a:rPr lang="de-DE" b="1" u="sng" dirty="0" smtClean="0"/>
              <a:t>betitelte die FAZ ihrem Bericht </a:t>
            </a:r>
            <a:r>
              <a:rPr lang="de-DE" dirty="0" smtClean="0"/>
              <a:t>über die DPG Elektrizitätsstudie-Studie:                                                                                   </a:t>
            </a:r>
            <a:endParaRPr lang="de-DE" sz="1200" dirty="0"/>
          </a:p>
        </p:txBody>
      </p:sp>
      <p:sp>
        <p:nvSpPr>
          <p:cNvPr id="3" name="Rechteck 2"/>
          <p:cNvSpPr/>
          <p:nvPr/>
        </p:nvSpPr>
        <p:spPr>
          <a:xfrm>
            <a:off x="5505938" y="6526578"/>
            <a:ext cx="3557384" cy="253916"/>
          </a:xfrm>
          <a:prstGeom prst="rect">
            <a:avLst/>
          </a:prstGeom>
          <a:solidFill>
            <a:srgbClr val="FF9900"/>
          </a:solidFill>
        </p:spPr>
        <p:txBody>
          <a:bodyPr wrap="none">
            <a:spAutoFit/>
          </a:bodyPr>
          <a:lstStyle/>
          <a:p>
            <a:r>
              <a:rPr lang="de-DE" sz="1050" b="1" dirty="0"/>
              <a:t>Quelle: FAZ vom 11.01.2011 Seite </a:t>
            </a:r>
            <a:r>
              <a:rPr lang="de-DE" sz="1050" b="1" dirty="0" smtClean="0"/>
              <a:t>T2</a:t>
            </a:r>
            <a:r>
              <a:rPr lang="de-DE" sz="1050" dirty="0" smtClean="0"/>
              <a:t>,    Bezug: siehe „Archiv“ 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34204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5"/>
          <p:cNvSpPr txBox="1">
            <a:spLocks noChangeArrowheads="1"/>
          </p:cNvSpPr>
          <p:nvPr/>
        </p:nvSpPr>
        <p:spPr bwMode="auto">
          <a:xfrm>
            <a:off x="107950" y="728663"/>
            <a:ext cx="892810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1400" u="sng"/>
              <a:t>Es werden oft zugunsten der KWK:</a:t>
            </a:r>
            <a:r>
              <a:rPr lang="de-DE" altLang="de-DE" sz="1400"/>
              <a:t> </a:t>
            </a:r>
          </a:p>
          <a:p>
            <a:pPr eaLnBrk="1" hangingPunct="1"/>
            <a:r>
              <a:rPr lang="de-DE" altLang="de-DE" sz="800"/>
              <a:t>  </a:t>
            </a:r>
          </a:p>
          <a:p>
            <a:pPr eaLnBrk="1" hangingPunct="1"/>
            <a:r>
              <a:rPr lang="de-DE" altLang="de-DE" sz="2000"/>
              <a:t>U1:  die brutalen Fehler des </a:t>
            </a:r>
            <a:r>
              <a:rPr lang="de-DE" altLang="de-DE" sz="2000" b="1" u="sng">
                <a:solidFill>
                  <a:srgbClr val="990099"/>
                </a:solidFill>
              </a:rPr>
              <a:t>KWK-Mythos</a:t>
            </a:r>
            <a:r>
              <a:rPr lang="de-DE" altLang="de-DE" sz="2000"/>
              <a:t> gemacht: </a:t>
            </a:r>
            <a:br>
              <a:rPr lang="de-DE" altLang="de-DE" sz="2000"/>
            </a:br>
            <a:r>
              <a:rPr lang="de-DE" altLang="de-DE" sz="1400"/>
              <a:t>             (</a:t>
            </a:r>
            <a:r>
              <a:rPr lang="de-DE" altLang="de-DE" sz="1400" b="1">
                <a:solidFill>
                  <a:srgbClr val="990099"/>
                </a:solidFill>
              </a:rPr>
              <a:t>nur „Brennstoffausnutzung“</a:t>
            </a:r>
            <a:r>
              <a:rPr lang="de-DE" altLang="de-DE" sz="1400"/>
              <a:t> bewertet;       Vergleich „</a:t>
            </a:r>
            <a:r>
              <a:rPr lang="de-DE" altLang="de-DE" sz="1400" b="1">
                <a:solidFill>
                  <a:srgbClr val="990099"/>
                </a:solidFill>
              </a:rPr>
              <a:t>alter KoKW</a:t>
            </a:r>
            <a:r>
              <a:rPr lang="de-DE" altLang="de-DE" sz="1400"/>
              <a:t>“  mit „</a:t>
            </a:r>
            <a:r>
              <a:rPr lang="de-DE" altLang="de-DE" sz="1400" b="1">
                <a:solidFill>
                  <a:srgbClr val="00CC66"/>
                </a:solidFill>
              </a:rPr>
              <a:t>neuer Erdgas-KWK</a:t>
            </a:r>
            <a:r>
              <a:rPr lang="de-DE" altLang="de-DE" sz="1400"/>
              <a:t>“ ,</a:t>
            </a:r>
            <a:br>
              <a:rPr lang="de-DE" altLang="de-DE" sz="1400"/>
            </a:br>
            <a:r>
              <a:rPr lang="de-DE" altLang="de-DE" sz="1400"/>
              <a:t>                „</a:t>
            </a:r>
            <a:r>
              <a:rPr lang="de-DE" altLang="de-DE" sz="1400">
                <a:solidFill>
                  <a:srgbClr val="990099"/>
                </a:solidFill>
              </a:rPr>
              <a:t>reine Abwärmenutzung“ </a:t>
            </a:r>
            <a:r>
              <a:rPr lang="de-DE" altLang="de-DE" sz="1400"/>
              <a:t>ohne Wirkungsgradeinbuße )</a:t>
            </a:r>
          </a:p>
          <a:p>
            <a:pPr eaLnBrk="1" hangingPunct="1"/>
            <a:endParaRPr lang="de-DE" altLang="de-DE" sz="2000"/>
          </a:p>
          <a:p>
            <a:pPr eaLnBrk="1" hangingPunct="1"/>
            <a:r>
              <a:rPr lang="de-DE" altLang="de-DE" sz="2000"/>
              <a:t>U2 :  Beitrag  des </a:t>
            </a:r>
            <a:r>
              <a:rPr lang="de-DE" altLang="de-DE" sz="2000" b="1">
                <a:solidFill>
                  <a:srgbClr val="FF3300"/>
                </a:solidFill>
              </a:rPr>
              <a:t>Spitzenkessels</a:t>
            </a:r>
            <a:r>
              <a:rPr lang="de-DE" altLang="de-DE" sz="2000"/>
              <a:t> ausgeklammert,</a:t>
            </a:r>
          </a:p>
          <a:p>
            <a:pPr eaLnBrk="1" hangingPunct="1"/>
            <a:endParaRPr lang="de-DE" altLang="de-DE" sz="2000"/>
          </a:p>
          <a:p>
            <a:pPr eaLnBrk="1" hangingPunct="1"/>
            <a:r>
              <a:rPr lang="de-DE" altLang="de-DE" sz="2000"/>
              <a:t>U3 :  </a:t>
            </a:r>
            <a:r>
              <a:rPr lang="de-DE" altLang="de-DE" sz="2000">
                <a:solidFill>
                  <a:srgbClr val="000000"/>
                </a:solidFill>
                <a:cs typeface="Times New Roman" pitchFamily="18" charset="0"/>
              </a:rPr>
              <a:t>nur die Stromerzeugung im „</a:t>
            </a:r>
            <a:r>
              <a:rPr lang="de-DE" altLang="de-DE" sz="2000" b="1">
                <a:solidFill>
                  <a:srgbClr val="FF3300"/>
                </a:solidFill>
                <a:cs typeface="Times New Roman" pitchFamily="18" charset="0"/>
              </a:rPr>
              <a:t>KWK- Betrieb</a:t>
            </a:r>
            <a:r>
              <a:rPr lang="de-DE" altLang="de-DE" sz="2000">
                <a:solidFill>
                  <a:srgbClr val="000000"/>
                </a:solidFill>
                <a:cs typeface="Times New Roman" pitchFamily="18" charset="0"/>
              </a:rPr>
              <a:t>“ betrachtet („Paradefall“),</a:t>
            </a:r>
          </a:p>
          <a:p>
            <a:pPr eaLnBrk="1" hangingPunct="1"/>
            <a:endParaRPr lang="de-DE" altLang="de-DE" sz="200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/>
            <a:r>
              <a:rPr lang="de-DE" altLang="de-DE" sz="2000">
                <a:solidFill>
                  <a:srgbClr val="000000"/>
                </a:solidFill>
                <a:cs typeface="Times New Roman" pitchFamily="18" charset="0"/>
              </a:rPr>
              <a:t>U4:  Unrealistische (</a:t>
            </a:r>
            <a:r>
              <a:rPr lang="de-DE" altLang="de-DE" sz="2000" b="1">
                <a:solidFill>
                  <a:srgbClr val="0033CC"/>
                </a:solidFill>
                <a:cs typeface="Times New Roman" pitchFamily="18" charset="0"/>
              </a:rPr>
              <a:t>manipulierte) Vergleichswerte</a:t>
            </a:r>
            <a:r>
              <a:rPr lang="de-DE" altLang="de-DE" sz="2000">
                <a:solidFill>
                  <a:srgbClr val="000000"/>
                </a:solidFill>
                <a:cs typeface="Times New Roman" pitchFamily="18" charset="0"/>
              </a:rPr>
              <a:t> der getrennten Erzeugung</a:t>
            </a:r>
            <a:br>
              <a:rPr lang="de-DE" altLang="de-DE" sz="2000">
                <a:solidFill>
                  <a:srgbClr val="000000"/>
                </a:solidFill>
                <a:cs typeface="Times New Roman" pitchFamily="18" charset="0"/>
              </a:rPr>
            </a:br>
            <a:r>
              <a:rPr lang="de-DE" altLang="de-DE" sz="2000">
                <a:solidFill>
                  <a:srgbClr val="000000"/>
                </a:solidFill>
                <a:cs typeface="Times New Roman" pitchFamily="18" charset="0"/>
              </a:rPr>
              <a:t>                               benutzt    </a:t>
            </a:r>
            <a:r>
              <a:rPr lang="de-DE" altLang="de-DE" sz="1400">
                <a:solidFill>
                  <a:srgbClr val="000000"/>
                </a:solidFill>
                <a:cs typeface="Times New Roman" pitchFamily="18" charset="0"/>
              </a:rPr>
              <a:t>(sogar  gesetzlich vorgeschrieben wg.   EU 2007/74/EG )</a:t>
            </a:r>
            <a:r>
              <a:rPr lang="de-DE" altLang="de-DE" sz="2000"/>
              <a:t> </a:t>
            </a:r>
          </a:p>
          <a:p>
            <a:pPr eaLnBrk="1" hangingPunct="1"/>
            <a:endParaRPr lang="de-DE" altLang="de-DE" sz="2000"/>
          </a:p>
          <a:p>
            <a:pPr eaLnBrk="1" hangingPunct="1"/>
            <a:r>
              <a:rPr lang="de-DE" altLang="de-DE" sz="2000"/>
              <a:t>U5: Bei WP Strombezug aus dem </a:t>
            </a:r>
            <a:r>
              <a:rPr lang="de-DE" altLang="de-DE" sz="2000" b="1">
                <a:solidFill>
                  <a:srgbClr val="009900"/>
                </a:solidFill>
              </a:rPr>
              <a:t>deutschen Strommix</a:t>
            </a:r>
            <a:r>
              <a:rPr lang="de-DE" altLang="de-DE" sz="2000"/>
              <a:t> unterstellt,</a:t>
            </a:r>
            <a:br>
              <a:rPr lang="de-DE" altLang="de-DE" sz="2000"/>
            </a:br>
            <a:r>
              <a:rPr lang="de-DE" altLang="de-DE" sz="2000"/>
              <a:t>                   </a:t>
            </a:r>
            <a:r>
              <a:rPr lang="de-DE" altLang="de-DE" sz="2000" b="1">
                <a:solidFill>
                  <a:srgbClr val="FF3300"/>
                </a:solidFill>
              </a:rPr>
              <a:t>statt</a:t>
            </a:r>
            <a:r>
              <a:rPr lang="de-DE" altLang="de-DE" sz="2000"/>
              <a:t> im Systemvergleich aus </a:t>
            </a:r>
            <a:r>
              <a:rPr lang="de-DE" altLang="de-DE" sz="2000" b="1">
                <a:solidFill>
                  <a:srgbClr val="FF3300"/>
                </a:solidFill>
              </a:rPr>
              <a:t>modernem</a:t>
            </a:r>
            <a:r>
              <a:rPr lang="de-DE" altLang="de-DE" sz="2000" b="1"/>
              <a:t> Gas- Kraftwerk</a:t>
            </a:r>
            <a:r>
              <a:rPr lang="de-DE" altLang="de-DE" sz="2000"/>
              <a:t> (</a:t>
            </a:r>
            <a:r>
              <a:rPr lang="de-DE" altLang="de-DE" sz="2000" b="1">
                <a:solidFill>
                  <a:srgbClr val="FF3300"/>
                </a:solidFill>
              </a:rPr>
              <a:t>Gu</a:t>
            </a:r>
            <a:r>
              <a:rPr lang="de-DE" altLang="de-DE" sz="2000">
                <a:solidFill>
                  <a:srgbClr val="FF3300"/>
                </a:solidFill>
              </a:rPr>
              <a:t>D</a:t>
            </a:r>
            <a:r>
              <a:rPr lang="de-DE" altLang="de-DE" sz="2000"/>
              <a:t>).</a:t>
            </a:r>
            <a:endParaRPr lang="de-DE" altLang="de-DE" sz="1400" u="sng"/>
          </a:p>
          <a:p>
            <a:pPr eaLnBrk="1" hangingPunct="1"/>
            <a:endParaRPr lang="de-DE" altLang="de-DE" sz="1400" u="sng"/>
          </a:p>
          <a:p>
            <a:pPr eaLnBrk="1" hangingPunct="1"/>
            <a:r>
              <a:rPr lang="de-DE" altLang="de-DE" sz="1400" u="sng"/>
              <a:t>Andererseits werden manchmal</a:t>
            </a:r>
            <a:r>
              <a:rPr lang="de-DE" altLang="de-DE" sz="1400"/>
              <a:t> (im Prinzip ok aber verkomplizierend):</a:t>
            </a:r>
            <a:br>
              <a:rPr lang="de-DE" altLang="de-DE" sz="1400"/>
            </a:br>
            <a:r>
              <a:rPr lang="de-DE" altLang="de-DE" sz="800"/>
              <a:t> </a:t>
            </a:r>
          </a:p>
          <a:p>
            <a:pPr eaLnBrk="1" hangingPunct="1"/>
            <a:r>
              <a:rPr lang="de-DE" altLang="de-DE" sz="2000">
                <a:solidFill>
                  <a:srgbClr val="000000"/>
                </a:solidFill>
                <a:cs typeface="Times New Roman" pitchFamily="18" charset="0"/>
              </a:rPr>
              <a:t>U6: Umfangreiche </a:t>
            </a:r>
            <a:r>
              <a:rPr lang="de-DE" altLang="de-DE" sz="2000" b="1">
                <a:solidFill>
                  <a:srgbClr val="000000"/>
                </a:solidFill>
                <a:cs typeface="Times New Roman" pitchFamily="18" charset="0"/>
              </a:rPr>
              <a:t>Nebeneffekte</a:t>
            </a:r>
            <a:r>
              <a:rPr lang="de-DE" altLang="de-DE" sz="2000">
                <a:solidFill>
                  <a:srgbClr val="000000"/>
                </a:solidFill>
                <a:cs typeface="Times New Roman" pitchFamily="18" charset="0"/>
              </a:rPr>
              <a:t> berücksichtigt</a:t>
            </a:r>
          </a:p>
          <a:p>
            <a:pPr eaLnBrk="1" hangingPunct="1"/>
            <a:r>
              <a:rPr lang="de-DE" altLang="de-DE" sz="2000">
                <a:solidFill>
                  <a:srgbClr val="000000"/>
                </a:solidFill>
                <a:cs typeface="Times New Roman" pitchFamily="18" charset="0"/>
              </a:rPr>
              <a:t>       </a:t>
            </a:r>
            <a:r>
              <a:rPr lang="de-DE" altLang="de-DE" sz="1600">
                <a:solidFill>
                  <a:srgbClr val="000000"/>
                </a:solidFill>
                <a:cs typeface="Times New Roman" pitchFamily="18" charset="0"/>
              </a:rPr>
              <a:t>(Verluste im Stromnetz, Bonus für Verbraucher nahe Stromerzeugung</a:t>
            </a:r>
            <a:br>
              <a:rPr lang="de-DE" altLang="de-DE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de-DE" altLang="de-DE" sz="1600">
                <a:solidFill>
                  <a:srgbClr val="000000"/>
                </a:solidFill>
                <a:cs typeface="Times New Roman" pitchFamily="18" charset="0"/>
              </a:rPr>
              <a:t>         Pumpstrom und Wärmeverluste in Fernwärmeleitung,         Unterschiede im Aufwand für</a:t>
            </a:r>
            <a:br>
              <a:rPr lang="de-DE" altLang="de-DE" sz="1600">
                <a:solidFill>
                  <a:srgbClr val="000000"/>
                </a:solidFill>
                <a:cs typeface="Times New Roman" pitchFamily="18" charset="0"/>
              </a:rPr>
            </a:br>
            <a:r>
              <a:rPr lang="de-DE" altLang="de-DE" sz="1600">
                <a:solidFill>
                  <a:srgbClr val="000000"/>
                </a:solidFill>
                <a:cs typeface="Times New Roman" pitchFamily="18" charset="0"/>
              </a:rPr>
              <a:t>        Gastransport zum zentralen oder dezentralen Verbraucher, etc.)</a:t>
            </a:r>
          </a:p>
        </p:txBody>
      </p:sp>
      <p:sp>
        <p:nvSpPr>
          <p:cNvPr id="49155" name="Rectangle 6"/>
          <p:cNvSpPr>
            <a:spLocks noChangeArrowheads="1"/>
          </p:cNvSpPr>
          <p:nvPr/>
        </p:nvSpPr>
        <p:spPr bwMode="auto">
          <a:xfrm>
            <a:off x="611188" y="188913"/>
            <a:ext cx="8172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2400" b="1"/>
              <a:t>Warum die KWK meist besser erscheint </a:t>
            </a:r>
            <a:r>
              <a:rPr lang="de-DE" altLang="de-DE" sz="1400" b="1"/>
              <a:t>als sie tatsächlich ist.</a:t>
            </a:r>
          </a:p>
        </p:txBody>
      </p:sp>
      <p:sp>
        <p:nvSpPr>
          <p:cNvPr id="49156" name="Rectangle 7"/>
          <p:cNvSpPr>
            <a:spLocks noChangeArrowheads="1"/>
          </p:cNvSpPr>
          <p:nvPr/>
        </p:nvSpPr>
        <p:spPr bwMode="auto">
          <a:xfrm>
            <a:off x="76200" y="7938"/>
            <a:ext cx="211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1200" b="1"/>
              <a:t>4.4</a:t>
            </a:r>
          </a:p>
        </p:txBody>
      </p:sp>
    </p:spTree>
    <p:extLst>
      <p:ext uri="{BB962C8B-B14F-4D97-AF65-F5344CB8AC3E}">
        <p14:creationId xmlns:p14="http://schemas.microsoft.com/office/powerpoint/2010/main" val="351797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095239" y="1928589"/>
            <a:ext cx="698477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u="sng" dirty="0" smtClean="0">
                <a:solidFill>
                  <a:srgbClr val="000000"/>
                </a:solidFill>
              </a:rPr>
              <a:t>Übersicht:</a:t>
            </a:r>
          </a:p>
          <a:p>
            <a:pPr>
              <a:lnSpc>
                <a:spcPct val="150000"/>
              </a:lnSpc>
            </a:pPr>
            <a:r>
              <a:rPr lang="de-DE" b="1" dirty="0" smtClean="0">
                <a:solidFill>
                  <a:srgbClr val="000000"/>
                </a:solidFill>
              </a:rPr>
              <a:t>    0</a:t>
            </a:r>
            <a:r>
              <a:rPr lang="de-DE" b="1" dirty="0">
                <a:solidFill>
                  <a:srgbClr val="000000"/>
                </a:solidFill>
              </a:rPr>
              <a:t>. </a:t>
            </a:r>
            <a:r>
              <a:rPr lang="de-DE" b="1" dirty="0" smtClean="0">
                <a:solidFill>
                  <a:srgbClr val="000000"/>
                </a:solidFill>
              </a:rPr>
              <a:t> Aktivitäten </a:t>
            </a:r>
            <a:r>
              <a:rPr lang="de-DE" b="1" dirty="0">
                <a:solidFill>
                  <a:srgbClr val="000000"/>
                </a:solidFill>
              </a:rPr>
              <a:t>der DPG zum Thema KWK und WP</a:t>
            </a:r>
            <a:endParaRPr lang="de-DE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de-DE" altLang="de-DE" b="1" dirty="0" smtClean="0"/>
              <a:t>    1</a:t>
            </a:r>
            <a:r>
              <a:rPr lang="de-DE" altLang="de-DE" b="1" dirty="0"/>
              <a:t>. Thermodynamisch optimiertes </a:t>
            </a:r>
            <a:r>
              <a:rPr lang="de-DE" altLang="de-DE" b="1" dirty="0" smtClean="0"/>
              <a:t>Heizen</a:t>
            </a:r>
          </a:p>
          <a:p>
            <a:pPr>
              <a:lnSpc>
                <a:spcPct val="150000"/>
              </a:lnSpc>
            </a:pPr>
            <a:r>
              <a:rPr lang="de-DE" b="1" dirty="0" smtClean="0"/>
              <a:t>    2</a:t>
            </a:r>
            <a:r>
              <a:rPr lang="de-DE" b="1" dirty="0"/>
              <a:t>. </a:t>
            </a:r>
            <a:r>
              <a:rPr lang="de-DE" b="1" dirty="0" smtClean="0"/>
              <a:t> Vergleich</a:t>
            </a:r>
            <a:r>
              <a:rPr lang="de-DE" b="1" dirty="0"/>
              <a:t>: KWK und  {GuD + WP</a:t>
            </a:r>
            <a:r>
              <a:rPr lang="de-DE" b="1" dirty="0" smtClean="0"/>
              <a:t>}</a:t>
            </a:r>
          </a:p>
          <a:p>
            <a:pPr>
              <a:lnSpc>
                <a:spcPct val="150000"/>
              </a:lnSpc>
            </a:pPr>
            <a:r>
              <a:rPr lang="de-DE" altLang="de-DE" b="1" dirty="0" smtClean="0"/>
              <a:t>    3.  KWK oder WP –was passt besser zur </a:t>
            </a:r>
            <a:r>
              <a:rPr lang="de-DE" altLang="de-DE" b="1" dirty="0" smtClean="0">
                <a:solidFill>
                  <a:srgbClr val="FF0000"/>
                </a:solidFill>
              </a:rPr>
              <a:t>Energiewende</a:t>
            </a:r>
            <a:r>
              <a:rPr lang="de-DE" altLang="de-DE" b="1" dirty="0" smtClean="0"/>
              <a:t>  </a:t>
            </a:r>
            <a:br>
              <a:rPr lang="de-DE" altLang="de-DE" b="1" dirty="0" smtClean="0"/>
            </a:br>
            <a:r>
              <a:rPr lang="de-DE" altLang="de-DE" b="1" dirty="0" smtClean="0"/>
              <a:t>                                                             </a:t>
            </a:r>
            <a:r>
              <a:rPr lang="de-DE" altLang="de-DE" dirty="0" smtClean="0">
                <a:solidFill>
                  <a:srgbClr val="FF0000"/>
                </a:solidFill>
              </a:rPr>
              <a:t>(</a:t>
            </a:r>
            <a:r>
              <a:rPr lang="de-DE" altLang="de-DE" dirty="0" smtClean="0"/>
              <a:t>mit </a:t>
            </a:r>
            <a:r>
              <a:rPr lang="de-DE" altLang="de-DE" dirty="0" smtClean="0">
                <a:solidFill>
                  <a:srgbClr val="FF0000"/>
                </a:solidFill>
              </a:rPr>
              <a:t>RE-Strom als Primärenergie)</a:t>
            </a:r>
            <a:r>
              <a:rPr lang="de-DE" altLang="de-DE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de-DE" altLang="de-DE" b="1" dirty="0"/>
              <a:t> </a:t>
            </a:r>
            <a:r>
              <a:rPr lang="de-DE" altLang="de-DE" b="1" dirty="0" smtClean="0"/>
              <a:t>   4. Folgerung</a:t>
            </a:r>
            <a:endParaRPr lang="de-DE" altLang="de-DE" b="1" dirty="0"/>
          </a:p>
        </p:txBody>
      </p:sp>
      <p:sp>
        <p:nvSpPr>
          <p:cNvPr id="3" name="Ellipse 2"/>
          <p:cNvSpPr/>
          <p:nvPr/>
        </p:nvSpPr>
        <p:spPr>
          <a:xfrm>
            <a:off x="1151620" y="2964954"/>
            <a:ext cx="144016" cy="14401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824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11560" y="1700808"/>
            <a:ext cx="79644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b="1" dirty="0"/>
              <a:t>1. Thermodynamisch optimiertes Heizen</a:t>
            </a:r>
            <a:endParaRPr lang="de-DE" altLang="de-DE" dirty="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42875" y="115888"/>
            <a:ext cx="1476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1400" b="1" dirty="0"/>
              <a:t>1.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15516" y="3392996"/>
            <a:ext cx="8691563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5000"/>
              </a:lnSpc>
            </a:pPr>
            <a:r>
              <a:rPr lang="de-DE" altLang="de-DE" sz="2400" dirty="0"/>
              <a:t>Minimaler</a:t>
            </a:r>
            <a:r>
              <a:rPr lang="de-DE" altLang="de-DE" sz="2800" dirty="0">
                <a:solidFill>
                  <a:srgbClr val="FF3300"/>
                </a:solidFill>
              </a:rPr>
              <a:t> </a:t>
            </a:r>
            <a:r>
              <a:rPr lang="de-DE" altLang="de-DE" sz="2800" b="1" dirty="0">
                <a:solidFill>
                  <a:srgbClr val="FF3300"/>
                </a:solidFill>
              </a:rPr>
              <a:t>Exergie- Einsatz</a:t>
            </a:r>
            <a:r>
              <a:rPr lang="de-DE" altLang="de-DE" sz="2400" dirty="0">
                <a:solidFill>
                  <a:srgbClr val="FF3300"/>
                </a:solidFill>
              </a:rPr>
              <a:t> </a:t>
            </a:r>
            <a:r>
              <a:rPr lang="de-DE" altLang="de-DE" sz="2400" dirty="0"/>
              <a:t>   zur Abdeckung des noch  </a:t>
            </a:r>
          </a:p>
          <a:p>
            <a:pPr eaLnBrk="1" hangingPunct="1">
              <a:lnSpc>
                <a:spcPct val="105000"/>
              </a:lnSpc>
            </a:pPr>
            <a:r>
              <a:rPr lang="de-DE" altLang="de-DE" sz="2400" dirty="0"/>
              <a:t>                                        übrig bleibenden Heizwärmebedarfes,</a:t>
            </a:r>
          </a:p>
          <a:p>
            <a:pPr eaLnBrk="1" hangingPunct="1">
              <a:lnSpc>
                <a:spcPct val="105000"/>
              </a:lnSpc>
            </a:pPr>
            <a:r>
              <a:rPr lang="de-DE" altLang="de-DE" sz="800" b="1" dirty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105000"/>
              </a:lnSpc>
              <a:buFontTx/>
              <a:buChar char="•"/>
            </a:pPr>
            <a:r>
              <a:rPr lang="de-DE" altLang="de-DE" sz="2400" b="1" dirty="0">
                <a:solidFill>
                  <a:schemeClr val="accent2"/>
                </a:solidFill>
              </a:rPr>
              <a:t>  nach thermischer Sanierung</a:t>
            </a:r>
            <a:r>
              <a:rPr lang="de-DE" altLang="de-DE" sz="2400" dirty="0"/>
              <a:t>, </a:t>
            </a:r>
            <a:r>
              <a:rPr lang="de-DE" altLang="de-DE" sz="2400" dirty="0" smtClean="0"/>
              <a:t>und</a:t>
            </a:r>
            <a:endParaRPr lang="de-DE" altLang="de-DE" sz="2400" dirty="0"/>
          </a:p>
          <a:p>
            <a:pPr eaLnBrk="1" hangingPunct="1">
              <a:lnSpc>
                <a:spcPct val="105000"/>
              </a:lnSpc>
              <a:buFontTx/>
              <a:buChar char="•"/>
            </a:pPr>
            <a:r>
              <a:rPr lang="de-DE" altLang="de-DE" sz="2400" dirty="0"/>
              <a:t> </a:t>
            </a:r>
            <a:r>
              <a:rPr lang="de-DE" altLang="de-DE" sz="2400" dirty="0" smtClean="0"/>
              <a:t> im </a:t>
            </a:r>
            <a:r>
              <a:rPr lang="de-DE" altLang="de-DE" sz="2400" b="1" dirty="0" smtClean="0">
                <a:solidFill>
                  <a:srgbClr val="990099"/>
                </a:solidFill>
              </a:rPr>
              <a:t>Gesamt</a:t>
            </a:r>
            <a:r>
              <a:rPr lang="de-DE" altLang="de-DE" sz="2400" dirty="0" smtClean="0"/>
              <a:t>rahmen </a:t>
            </a:r>
            <a:r>
              <a:rPr lang="de-DE" altLang="de-DE" sz="2400" dirty="0"/>
              <a:t>der  </a:t>
            </a:r>
            <a:r>
              <a:rPr lang="de-DE" altLang="de-DE" sz="2400" b="1" dirty="0">
                <a:solidFill>
                  <a:srgbClr val="990099"/>
                </a:solidFill>
              </a:rPr>
              <a:t>Strom- und Wärme- Erzeugung</a:t>
            </a:r>
          </a:p>
        </p:txBody>
      </p:sp>
    </p:spTree>
    <p:extLst>
      <p:ext uri="{BB962C8B-B14F-4D97-AF65-F5344CB8AC3E}">
        <p14:creationId xmlns:p14="http://schemas.microsoft.com/office/powerpoint/2010/main" val="405398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 noChangeAspect="1"/>
          </p:cNvGrpSpPr>
          <p:nvPr/>
        </p:nvGrpSpPr>
        <p:grpSpPr bwMode="auto">
          <a:xfrm>
            <a:off x="107950" y="368300"/>
            <a:ext cx="5795963" cy="2992438"/>
            <a:chOff x="1417" y="8362"/>
            <a:chExt cx="8504" cy="4390"/>
          </a:xfrm>
        </p:grpSpPr>
        <p:sp>
          <p:nvSpPr>
            <p:cNvPr id="15369" name="AutoShape 3"/>
            <p:cNvSpPr>
              <a:spLocks noChangeAspect="1" noChangeArrowheads="1"/>
            </p:cNvSpPr>
            <p:nvPr/>
          </p:nvSpPr>
          <p:spPr bwMode="auto">
            <a:xfrm>
              <a:off x="1417" y="8362"/>
              <a:ext cx="8504" cy="4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5370" name="AutoShape 4"/>
            <p:cNvSpPr>
              <a:spLocks noChangeArrowheads="1"/>
            </p:cNvSpPr>
            <p:nvPr/>
          </p:nvSpPr>
          <p:spPr bwMode="auto">
            <a:xfrm>
              <a:off x="1618" y="9604"/>
              <a:ext cx="2315" cy="1985"/>
            </a:xfrm>
            <a:prstGeom prst="homePlate">
              <a:avLst>
                <a:gd name="adj" fmla="val 29156"/>
              </a:avLst>
            </a:prstGeom>
            <a:solidFill>
              <a:srgbClr val="FF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5371" name="AutoShape 5" descr="Horizontale Steine"/>
            <p:cNvSpPr>
              <a:spLocks noChangeArrowheads="1"/>
            </p:cNvSpPr>
            <p:nvPr/>
          </p:nvSpPr>
          <p:spPr bwMode="auto">
            <a:xfrm>
              <a:off x="7168" y="9436"/>
              <a:ext cx="2315" cy="1190"/>
            </a:xfrm>
            <a:prstGeom prst="homePlate">
              <a:avLst>
                <a:gd name="adj" fmla="val 48634"/>
              </a:avLst>
            </a:prstGeom>
            <a:pattFill prst="horzBrick">
              <a:fgClr>
                <a:srgbClr val="00CCFF"/>
              </a:fgClr>
              <a:bgClr>
                <a:srgbClr val="FFFFFF"/>
              </a:bgClr>
            </a:patt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5372" name="AutoShape 6"/>
            <p:cNvSpPr>
              <a:spLocks noChangeArrowheads="1"/>
            </p:cNvSpPr>
            <p:nvPr/>
          </p:nvSpPr>
          <p:spPr bwMode="auto">
            <a:xfrm>
              <a:off x="7168" y="10710"/>
              <a:ext cx="2315" cy="794"/>
            </a:xfrm>
            <a:prstGeom prst="homePlate">
              <a:avLst>
                <a:gd name="adj" fmla="val 72890"/>
              </a:avLst>
            </a:prstGeom>
            <a:solidFill>
              <a:srgbClr val="FFFFFF"/>
            </a:solidFill>
            <a:ln w="38100">
              <a:solidFill>
                <a:srgbClr val="FF99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5373" name="Rectangle 7" descr="Große Konfetti"/>
            <p:cNvSpPr>
              <a:spLocks noChangeArrowheads="1"/>
            </p:cNvSpPr>
            <p:nvPr/>
          </p:nvSpPr>
          <p:spPr bwMode="auto">
            <a:xfrm>
              <a:off x="3965" y="9076"/>
              <a:ext cx="3203" cy="3157"/>
            </a:xfrm>
            <a:prstGeom prst="rect">
              <a:avLst/>
            </a:prstGeom>
            <a:pattFill prst="lgConfetti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5374" name="Text Box 8"/>
            <p:cNvSpPr txBox="1">
              <a:spLocks noChangeArrowheads="1"/>
            </p:cNvSpPr>
            <p:nvPr/>
          </p:nvSpPr>
          <p:spPr bwMode="auto">
            <a:xfrm>
              <a:off x="4194" y="10121"/>
              <a:ext cx="2712" cy="12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de-DE" altLang="de-DE" sz="1700" b="1"/>
                <a:t>Ideale</a:t>
              </a:r>
            </a:p>
            <a:p>
              <a:pPr algn="ctr" eaLnBrk="1" hangingPunct="1"/>
              <a:r>
                <a:rPr lang="de-DE" altLang="de-DE" sz="1700" b="1"/>
                <a:t>Wärme –</a:t>
              </a:r>
            </a:p>
            <a:p>
              <a:pPr algn="ctr" eaLnBrk="1" hangingPunct="1"/>
              <a:r>
                <a:rPr lang="de-DE" altLang="de-DE" sz="1700" b="1"/>
                <a:t>Kraftmaschine</a:t>
              </a:r>
              <a:endParaRPr lang="de-DE" altLang="de-DE" sz="1800"/>
            </a:p>
          </p:txBody>
        </p:sp>
        <p:grpSp>
          <p:nvGrpSpPr>
            <p:cNvPr id="15375" name="Group 9"/>
            <p:cNvGrpSpPr>
              <a:grpSpLocks/>
            </p:cNvGrpSpPr>
            <p:nvPr/>
          </p:nvGrpSpPr>
          <p:grpSpPr bwMode="auto">
            <a:xfrm>
              <a:off x="2495" y="10252"/>
              <a:ext cx="1438" cy="621"/>
              <a:chOff x="3161" y="4961"/>
              <a:chExt cx="1232" cy="532"/>
            </a:xfrm>
          </p:grpSpPr>
          <p:sp>
            <p:nvSpPr>
              <p:cNvPr id="15386" name="AutoShape 10"/>
              <p:cNvSpPr>
                <a:spLocks noChangeArrowheads="1"/>
              </p:cNvSpPr>
              <p:nvPr/>
            </p:nvSpPr>
            <p:spPr bwMode="auto">
              <a:xfrm>
                <a:off x="3161" y="4961"/>
                <a:ext cx="1232" cy="532"/>
              </a:xfrm>
              <a:prstGeom prst="rightArrow">
                <a:avLst>
                  <a:gd name="adj1" fmla="val 61278"/>
                  <a:gd name="adj2" fmla="val 88054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5387" name="Text Box 11"/>
              <p:cNvSpPr txBox="1">
                <a:spLocks noChangeArrowheads="1"/>
              </p:cNvSpPr>
              <p:nvPr/>
            </p:nvSpPr>
            <p:spPr bwMode="auto">
              <a:xfrm>
                <a:off x="3806" y="5073"/>
                <a:ext cx="531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de-DE" altLang="de-DE" sz="1300" b="1"/>
                  <a:t>Δ</a:t>
                </a:r>
                <a:r>
                  <a:rPr lang="de-DE" altLang="de-DE" sz="1500" b="1"/>
                  <a:t>S</a:t>
                </a:r>
                <a:endParaRPr lang="de-DE" altLang="de-DE" sz="1800"/>
              </a:p>
            </p:txBody>
          </p:sp>
        </p:grpSp>
        <p:sp>
          <p:nvSpPr>
            <p:cNvPr id="15376" name="Text Box 12"/>
            <p:cNvSpPr txBox="1">
              <a:spLocks noChangeArrowheads="1"/>
            </p:cNvSpPr>
            <p:nvPr/>
          </p:nvSpPr>
          <p:spPr bwMode="auto">
            <a:xfrm>
              <a:off x="1810" y="9762"/>
              <a:ext cx="750" cy="5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altLang="de-DE" sz="2300" b="1">
                  <a:solidFill>
                    <a:srgbClr val="FF0000"/>
                  </a:solidFill>
                </a:rPr>
                <a:t>ΔQ</a:t>
              </a:r>
              <a:endParaRPr lang="de-DE" altLang="de-DE" sz="1800"/>
            </a:p>
          </p:txBody>
        </p:sp>
        <p:sp>
          <p:nvSpPr>
            <p:cNvPr id="15377" name="Text Box 13"/>
            <p:cNvSpPr txBox="1">
              <a:spLocks noChangeArrowheads="1"/>
            </p:cNvSpPr>
            <p:nvPr/>
          </p:nvSpPr>
          <p:spPr bwMode="auto">
            <a:xfrm>
              <a:off x="8605" y="10873"/>
              <a:ext cx="797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altLang="de-DE" sz="1500" b="1">
                  <a:solidFill>
                    <a:srgbClr val="FF9900"/>
                  </a:solidFill>
                </a:rPr>
                <a:t>ΔQ</a:t>
              </a:r>
              <a:r>
                <a:rPr lang="de-DE" altLang="de-DE" sz="1500" b="1" baseline="-25000">
                  <a:solidFill>
                    <a:srgbClr val="FF9900"/>
                  </a:solidFill>
                </a:rPr>
                <a:t>U</a:t>
              </a:r>
              <a:endParaRPr lang="de-DE" altLang="de-DE" sz="1800"/>
            </a:p>
          </p:txBody>
        </p:sp>
        <p:sp>
          <p:nvSpPr>
            <p:cNvPr id="15378" name="Text Box 14"/>
            <p:cNvSpPr txBox="1">
              <a:spLocks noChangeArrowheads="1"/>
            </p:cNvSpPr>
            <p:nvPr/>
          </p:nvSpPr>
          <p:spPr bwMode="auto">
            <a:xfrm>
              <a:off x="7984" y="9664"/>
              <a:ext cx="588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altLang="de-DE" sz="2100" b="1">
                  <a:solidFill>
                    <a:srgbClr val="0000FF"/>
                  </a:solidFill>
                </a:rPr>
                <a:t>ΔE</a:t>
              </a:r>
              <a:endParaRPr lang="de-DE" altLang="de-DE" sz="1800"/>
            </a:p>
          </p:txBody>
        </p:sp>
        <p:grpSp>
          <p:nvGrpSpPr>
            <p:cNvPr id="15379" name="Group 15"/>
            <p:cNvGrpSpPr>
              <a:grpSpLocks/>
            </p:cNvGrpSpPr>
            <p:nvPr/>
          </p:nvGrpSpPr>
          <p:grpSpPr bwMode="auto">
            <a:xfrm>
              <a:off x="7168" y="10816"/>
              <a:ext cx="1437" cy="621"/>
              <a:chOff x="3161" y="4961"/>
              <a:chExt cx="1232" cy="532"/>
            </a:xfrm>
          </p:grpSpPr>
          <p:sp>
            <p:nvSpPr>
              <p:cNvPr id="15384" name="AutoShape 16"/>
              <p:cNvSpPr>
                <a:spLocks noChangeArrowheads="1"/>
              </p:cNvSpPr>
              <p:nvPr/>
            </p:nvSpPr>
            <p:spPr bwMode="auto">
              <a:xfrm>
                <a:off x="3161" y="4961"/>
                <a:ext cx="1232" cy="532"/>
              </a:xfrm>
              <a:prstGeom prst="rightArrow">
                <a:avLst>
                  <a:gd name="adj1" fmla="val 61278"/>
                  <a:gd name="adj2" fmla="val 88054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5385" name="Text Box 17"/>
              <p:cNvSpPr txBox="1">
                <a:spLocks noChangeArrowheads="1"/>
              </p:cNvSpPr>
              <p:nvPr/>
            </p:nvSpPr>
            <p:spPr bwMode="auto">
              <a:xfrm>
                <a:off x="3806" y="5073"/>
                <a:ext cx="531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de-DE" altLang="de-DE" sz="1300" b="1"/>
                  <a:t>Δ</a:t>
                </a:r>
                <a:r>
                  <a:rPr lang="de-DE" altLang="de-DE" sz="1500" b="1"/>
                  <a:t>S</a:t>
                </a:r>
                <a:endParaRPr lang="de-DE" altLang="de-DE" sz="1800"/>
              </a:p>
            </p:txBody>
          </p:sp>
        </p:grpSp>
        <p:sp>
          <p:nvSpPr>
            <p:cNvPr id="15380" name="Text Box 18"/>
            <p:cNvSpPr txBox="1">
              <a:spLocks noChangeArrowheads="1"/>
            </p:cNvSpPr>
            <p:nvPr/>
          </p:nvSpPr>
          <p:spPr bwMode="auto">
            <a:xfrm>
              <a:off x="1753" y="10798"/>
              <a:ext cx="1063" cy="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altLang="de-DE" sz="2000" b="1">
                  <a:solidFill>
                    <a:srgbClr val="FF0000"/>
                  </a:solidFill>
                </a:rPr>
                <a:t>T</a:t>
              </a:r>
              <a:endParaRPr lang="de-DE" altLang="de-DE" sz="1800"/>
            </a:p>
          </p:txBody>
        </p:sp>
        <p:grpSp>
          <p:nvGrpSpPr>
            <p:cNvPr id="15381" name="Group 19"/>
            <p:cNvGrpSpPr>
              <a:grpSpLocks/>
            </p:cNvGrpSpPr>
            <p:nvPr/>
          </p:nvGrpSpPr>
          <p:grpSpPr bwMode="auto">
            <a:xfrm>
              <a:off x="8165" y="11778"/>
              <a:ext cx="1428" cy="784"/>
              <a:chOff x="6867" y="4785"/>
              <a:chExt cx="1156" cy="635"/>
            </a:xfrm>
          </p:grpSpPr>
          <p:sp>
            <p:nvSpPr>
              <p:cNvPr id="15382" name="Oval 20"/>
              <p:cNvSpPr>
                <a:spLocks noChangeArrowheads="1"/>
              </p:cNvSpPr>
              <p:nvPr/>
            </p:nvSpPr>
            <p:spPr bwMode="auto">
              <a:xfrm>
                <a:off x="6867" y="4785"/>
                <a:ext cx="1156" cy="635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5383" name="Text Box 21"/>
              <p:cNvSpPr txBox="1">
                <a:spLocks noChangeArrowheads="1"/>
              </p:cNvSpPr>
              <p:nvPr/>
            </p:nvSpPr>
            <p:spPr bwMode="auto">
              <a:xfrm>
                <a:off x="7048" y="4831"/>
                <a:ext cx="816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de-DE" altLang="de-DE" sz="2000" b="1">
                    <a:solidFill>
                      <a:srgbClr val="FF9900"/>
                    </a:solidFill>
                  </a:rPr>
                  <a:t>T</a:t>
                </a:r>
                <a:r>
                  <a:rPr lang="de-DE" altLang="de-DE" sz="2000" b="1" baseline="-25000">
                    <a:solidFill>
                      <a:srgbClr val="FF9900"/>
                    </a:solidFill>
                  </a:rPr>
                  <a:t>U</a:t>
                </a:r>
                <a:endParaRPr lang="de-DE" altLang="de-DE" sz="1800"/>
              </a:p>
            </p:txBody>
          </p:sp>
        </p:grpSp>
      </p:grpSp>
      <p:sp>
        <p:nvSpPr>
          <p:cNvPr id="15363" name="Text Box 22"/>
          <p:cNvSpPr txBox="1">
            <a:spLocks noChangeArrowheads="1"/>
          </p:cNvSpPr>
          <p:nvPr/>
        </p:nvSpPr>
        <p:spPr bwMode="auto">
          <a:xfrm>
            <a:off x="250825" y="315913"/>
            <a:ext cx="2952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2000" b="1" u="sng"/>
              <a:t>Der  Exergiebegriff:</a:t>
            </a:r>
          </a:p>
        </p:txBody>
      </p:sp>
      <p:sp>
        <p:nvSpPr>
          <p:cNvPr id="15364" name="Text Box 23"/>
          <p:cNvSpPr txBox="1">
            <a:spLocks noChangeArrowheads="1"/>
          </p:cNvSpPr>
          <p:nvPr/>
        </p:nvSpPr>
        <p:spPr bwMode="auto">
          <a:xfrm>
            <a:off x="5724525" y="944563"/>
            <a:ext cx="29527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de-DE" altLang="de-DE" sz="2400" b="1">
                <a:solidFill>
                  <a:srgbClr val="0000FF"/>
                </a:solidFill>
              </a:rPr>
              <a:t>Elektrizität </a:t>
            </a:r>
            <a:r>
              <a:rPr lang="de-DE" altLang="de-DE" sz="240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Δ</a:t>
            </a:r>
            <a:r>
              <a:rPr lang="de-DE" altLang="de-DE" sz="2400" b="1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E</a:t>
            </a:r>
            <a:r>
              <a:rPr lang="de-DE" altLang="de-DE" sz="2400" b="1">
                <a:solidFill>
                  <a:srgbClr val="0000FF"/>
                </a:solidFill>
              </a:rPr>
              <a:t> </a:t>
            </a:r>
            <a:r>
              <a:rPr lang="de-DE" altLang="de-DE" sz="2400"/>
              <a:t>ist </a:t>
            </a:r>
            <a:br>
              <a:rPr lang="de-DE" altLang="de-DE" sz="2400"/>
            </a:br>
            <a:r>
              <a:rPr lang="de-DE" altLang="de-DE" sz="2400"/>
              <a:t>       </a:t>
            </a:r>
          </a:p>
          <a:p>
            <a:pPr eaLnBrk="1" hangingPunct="1"/>
            <a:r>
              <a:rPr lang="de-DE" altLang="de-DE" sz="2400"/>
              <a:t>             Entropie frei</a:t>
            </a:r>
            <a:r>
              <a:rPr lang="de-DE" altLang="de-DE" sz="2400" b="1"/>
              <a:t>.</a:t>
            </a:r>
            <a:r>
              <a:rPr lang="de-DE" altLang="de-DE" sz="2400"/>
              <a:t>  </a:t>
            </a:r>
          </a:p>
        </p:txBody>
      </p:sp>
      <p:sp>
        <p:nvSpPr>
          <p:cNvPr id="15365" name="Text Box 24"/>
          <p:cNvSpPr txBox="1">
            <a:spLocks noChangeArrowheads="1"/>
          </p:cNvSpPr>
          <p:nvPr/>
        </p:nvSpPr>
        <p:spPr bwMode="auto">
          <a:xfrm>
            <a:off x="107950" y="4581525"/>
            <a:ext cx="691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2400" b="1">
                <a:solidFill>
                  <a:srgbClr val="0000FF"/>
                </a:solidFill>
              </a:rPr>
              <a:t>3. Energiebilanz </a:t>
            </a:r>
            <a:r>
              <a:rPr lang="de-DE" altLang="de-DE" sz="1400"/>
              <a:t>(1.Hauptsatz)</a:t>
            </a:r>
            <a:r>
              <a:rPr lang="de-DE" altLang="de-DE" sz="2400" b="1">
                <a:solidFill>
                  <a:srgbClr val="0000FF"/>
                </a:solidFill>
              </a:rPr>
              <a:t>: </a:t>
            </a:r>
            <a:r>
              <a:rPr lang="de-DE" altLang="de-DE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  </a:t>
            </a:r>
            <a:r>
              <a:rPr lang="de-DE" altLang="de-DE" sz="200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Δ</a:t>
            </a:r>
            <a:r>
              <a:rPr lang="de-DE" altLang="de-DE" sz="2000" b="1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E</a:t>
            </a:r>
            <a:r>
              <a:rPr lang="de-DE" altLang="de-DE" sz="200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de-DE" altLang="de-DE" sz="2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= </a:t>
            </a:r>
            <a:r>
              <a:rPr lang="de-DE" altLang="de-DE" sz="2000">
                <a:solidFill>
                  <a:srgbClr val="FF0000"/>
                </a:solidFill>
              </a:rPr>
              <a:t>Δ</a:t>
            </a:r>
            <a:r>
              <a:rPr lang="de-DE" altLang="de-DE" sz="2000" b="1">
                <a:solidFill>
                  <a:srgbClr val="FF0000"/>
                </a:solidFill>
              </a:rPr>
              <a:t>Q</a:t>
            </a:r>
            <a:r>
              <a:rPr lang="de-DE" altLang="de-DE" sz="2000" b="1">
                <a:solidFill>
                  <a:srgbClr val="000000"/>
                </a:solidFill>
                <a:cs typeface="Times New Roman" pitchFamily="18" charset="0"/>
              </a:rPr>
              <a:t> - </a:t>
            </a:r>
            <a:r>
              <a:rPr lang="de-DE" altLang="de-DE" sz="2000">
                <a:solidFill>
                  <a:srgbClr val="FF6600"/>
                </a:solidFill>
              </a:rPr>
              <a:t>Δ</a:t>
            </a:r>
            <a:r>
              <a:rPr lang="de-DE" altLang="de-DE" sz="2000" b="1">
                <a:solidFill>
                  <a:srgbClr val="FF6600"/>
                </a:solidFill>
              </a:rPr>
              <a:t>Q</a:t>
            </a:r>
            <a:r>
              <a:rPr lang="de-DE" altLang="de-DE" sz="2000" b="1" baseline="-25000">
                <a:solidFill>
                  <a:srgbClr val="FF6600"/>
                </a:solidFill>
              </a:rPr>
              <a:t>U</a:t>
            </a:r>
          </a:p>
        </p:txBody>
      </p:sp>
      <p:sp>
        <p:nvSpPr>
          <p:cNvPr id="15366" name="Text Box 25"/>
          <p:cNvSpPr txBox="1">
            <a:spLocks noChangeArrowheads="1"/>
          </p:cNvSpPr>
          <p:nvPr/>
        </p:nvSpPr>
        <p:spPr bwMode="auto">
          <a:xfrm>
            <a:off x="179388" y="3500438"/>
            <a:ext cx="8640762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2400" b="1" dirty="0"/>
              <a:t>2. Entropie </a:t>
            </a:r>
            <a:r>
              <a:rPr lang="de-DE" altLang="de-DE" sz="2400" dirty="0" err="1"/>
              <a:t>Δ</a:t>
            </a:r>
            <a:r>
              <a:rPr lang="de-DE" altLang="de-DE" sz="2400" b="1" dirty="0" err="1"/>
              <a:t>S</a:t>
            </a:r>
            <a:r>
              <a:rPr lang="de-DE" altLang="de-DE" sz="2400" b="1" dirty="0"/>
              <a:t> </a:t>
            </a:r>
            <a:r>
              <a:rPr lang="de-DE" altLang="de-DE" sz="2400" dirty="0"/>
              <a:t>verkleinert sich nicht:</a:t>
            </a:r>
            <a:r>
              <a:rPr lang="de-DE" altLang="de-DE" sz="1800" dirty="0"/>
              <a:t>  im optimalen, reversiblen Fall  gilt dann (</a:t>
            </a:r>
            <a:r>
              <a:rPr lang="de-DE" altLang="de-DE" sz="1800" dirty="0" err="1"/>
              <a:t>2.Hauptsatz</a:t>
            </a:r>
            <a:r>
              <a:rPr lang="de-DE" altLang="de-DE" sz="1800" dirty="0"/>
              <a:t>):   </a:t>
            </a:r>
            <a:br>
              <a:rPr lang="de-DE" altLang="de-DE" sz="1800" dirty="0"/>
            </a:br>
            <a:r>
              <a:rPr lang="de-DE" altLang="de-DE" sz="1800" dirty="0"/>
              <a:t>                                  </a:t>
            </a:r>
            <a:r>
              <a:rPr lang="de-DE" altLang="de-DE" sz="2000" dirty="0" err="1"/>
              <a:t>Δ</a:t>
            </a:r>
            <a:r>
              <a:rPr lang="de-DE" altLang="de-DE" sz="2000" b="1" dirty="0" err="1"/>
              <a:t>S</a:t>
            </a:r>
            <a:r>
              <a:rPr lang="de-DE" altLang="de-DE" sz="2000" b="1" dirty="0"/>
              <a:t> = </a:t>
            </a:r>
            <a:r>
              <a:rPr lang="de-DE" altLang="de-DE" sz="2000" dirty="0"/>
              <a:t> </a:t>
            </a:r>
            <a:r>
              <a:rPr lang="de-DE" altLang="de-DE" sz="2000" dirty="0" err="1">
                <a:solidFill>
                  <a:srgbClr val="FF0000"/>
                </a:solidFill>
              </a:rPr>
              <a:t>Δ</a:t>
            </a:r>
            <a:r>
              <a:rPr lang="de-DE" altLang="de-DE" sz="2000" b="1" dirty="0" err="1">
                <a:solidFill>
                  <a:srgbClr val="FF0000"/>
                </a:solidFill>
              </a:rPr>
              <a:t>Q</a:t>
            </a:r>
            <a:r>
              <a:rPr lang="de-DE" altLang="de-DE" sz="2000" b="1" dirty="0"/>
              <a:t>/ </a:t>
            </a:r>
            <a:r>
              <a:rPr lang="de-DE" altLang="de-DE" sz="2000" b="1" dirty="0">
                <a:solidFill>
                  <a:srgbClr val="FF0000"/>
                </a:solidFill>
              </a:rPr>
              <a:t>T     </a:t>
            </a:r>
            <a:r>
              <a:rPr lang="de-DE" altLang="de-DE" sz="2000" b="1" dirty="0"/>
              <a:t> und </a:t>
            </a:r>
            <a:r>
              <a:rPr lang="de-DE" altLang="de-DE" sz="2000" dirty="0"/>
              <a:t>      </a:t>
            </a:r>
            <a:r>
              <a:rPr lang="de-DE" altLang="de-DE" sz="2000" dirty="0" err="1"/>
              <a:t>Δ</a:t>
            </a:r>
            <a:r>
              <a:rPr lang="de-DE" altLang="de-DE" sz="2000" b="1" dirty="0" err="1"/>
              <a:t>S</a:t>
            </a:r>
            <a:r>
              <a:rPr lang="de-DE" altLang="de-DE" sz="2000" b="1" dirty="0"/>
              <a:t> = </a:t>
            </a:r>
            <a:r>
              <a:rPr lang="de-DE" altLang="de-DE" sz="2000" dirty="0"/>
              <a:t> </a:t>
            </a:r>
            <a:r>
              <a:rPr lang="de-DE" altLang="de-DE" sz="2000" dirty="0" err="1">
                <a:solidFill>
                  <a:srgbClr val="FF6600"/>
                </a:solidFill>
              </a:rPr>
              <a:t>Δ</a:t>
            </a:r>
            <a:r>
              <a:rPr lang="de-DE" altLang="de-DE" sz="2000" b="1" dirty="0" err="1">
                <a:solidFill>
                  <a:srgbClr val="FF6600"/>
                </a:solidFill>
              </a:rPr>
              <a:t>Q</a:t>
            </a:r>
            <a:r>
              <a:rPr lang="de-DE" altLang="de-DE" sz="2000" b="1" baseline="-25000" dirty="0" err="1">
                <a:solidFill>
                  <a:srgbClr val="FF6600"/>
                </a:solidFill>
              </a:rPr>
              <a:t>U</a:t>
            </a:r>
            <a:r>
              <a:rPr lang="de-DE" altLang="de-DE" sz="2000" b="1" dirty="0"/>
              <a:t>/ </a:t>
            </a:r>
            <a:r>
              <a:rPr lang="de-DE" altLang="de-DE" sz="2000" b="1" dirty="0">
                <a:solidFill>
                  <a:srgbClr val="FF6600"/>
                </a:solidFill>
              </a:rPr>
              <a:t>T</a:t>
            </a:r>
            <a:r>
              <a:rPr lang="de-DE" altLang="de-DE" sz="2000" b="1" baseline="-25000" dirty="0">
                <a:solidFill>
                  <a:srgbClr val="FF6600"/>
                </a:solidFill>
              </a:rPr>
              <a:t>U</a:t>
            </a:r>
            <a:r>
              <a:rPr lang="de-DE" altLang="de-DE" sz="2000" baseline="-25000" dirty="0">
                <a:solidFill>
                  <a:srgbClr val="FF6600"/>
                </a:solidFill>
              </a:rPr>
              <a:t>  </a:t>
            </a:r>
          </a:p>
        </p:txBody>
      </p:sp>
      <p:sp>
        <p:nvSpPr>
          <p:cNvPr id="15367" name="Text Box 26"/>
          <p:cNvSpPr txBox="1">
            <a:spLocks noChangeArrowheads="1"/>
          </p:cNvSpPr>
          <p:nvPr/>
        </p:nvSpPr>
        <p:spPr bwMode="auto">
          <a:xfrm>
            <a:off x="539750" y="5265738"/>
            <a:ext cx="7632700" cy="141287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80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de-DE" altLang="de-DE" sz="240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de-DE" altLang="de-DE" sz="2400">
                <a:solidFill>
                  <a:srgbClr val="000000"/>
                </a:solidFill>
                <a:cs typeface="Times New Roman" pitchFamily="18" charset="0"/>
              </a:rPr>
            </a:br>
            <a:r>
              <a:rPr lang="de-DE" altLang="de-DE" sz="2400">
                <a:solidFill>
                  <a:srgbClr val="000000"/>
                </a:solidFill>
                <a:cs typeface="Times New Roman" pitchFamily="18" charset="0"/>
              </a:rPr>
              <a:t>daher:    </a:t>
            </a:r>
            <a:r>
              <a:rPr lang="de-DE" altLang="de-DE" sz="2400">
                <a:solidFill>
                  <a:srgbClr val="0000FF"/>
                </a:solidFill>
                <a:cs typeface="Times New Roman" pitchFamily="18" charset="0"/>
              </a:rPr>
              <a:t>Δ</a:t>
            </a:r>
            <a:r>
              <a:rPr lang="de-DE" altLang="de-DE" sz="2400" b="1">
                <a:solidFill>
                  <a:srgbClr val="0000FF"/>
                </a:solidFill>
                <a:cs typeface="Times New Roman" pitchFamily="18" charset="0"/>
              </a:rPr>
              <a:t>E</a:t>
            </a:r>
            <a:r>
              <a:rPr lang="de-DE" altLang="de-DE" sz="2400">
                <a:solidFill>
                  <a:srgbClr val="000000"/>
                </a:solidFill>
                <a:cs typeface="Times New Roman" pitchFamily="18" charset="0"/>
              </a:rPr>
              <a:t>  = </a:t>
            </a:r>
            <a:r>
              <a:rPr lang="de-DE" altLang="de-DE" sz="2400" b="1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de-DE" altLang="de-DE" sz="2400" b="1">
                <a:solidFill>
                  <a:srgbClr val="FF0000"/>
                </a:solidFill>
                <a:cs typeface="Times New Roman" pitchFamily="18" charset="0"/>
              </a:rPr>
              <a:t>T</a:t>
            </a:r>
            <a:r>
              <a:rPr lang="de-DE" altLang="de-DE" sz="2400" b="1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de-DE" altLang="de-DE" sz="2400" b="1">
                <a:solidFill>
                  <a:srgbClr val="FF6600"/>
                </a:solidFill>
                <a:cs typeface="Times New Roman" pitchFamily="18" charset="0"/>
              </a:rPr>
              <a:t>T</a:t>
            </a:r>
            <a:r>
              <a:rPr lang="de-DE" altLang="de-DE" sz="2400" b="1" baseline="-30000">
                <a:solidFill>
                  <a:srgbClr val="FF6600"/>
                </a:solidFill>
                <a:cs typeface="Times New Roman" pitchFamily="18" charset="0"/>
              </a:rPr>
              <a:t>U</a:t>
            </a:r>
            <a:r>
              <a:rPr lang="de-DE" altLang="de-DE" sz="2400" b="1">
                <a:solidFill>
                  <a:srgbClr val="000000"/>
                </a:solidFill>
                <a:cs typeface="Times New Roman" pitchFamily="18" charset="0"/>
              </a:rPr>
              <a:t>) /</a:t>
            </a:r>
            <a:r>
              <a:rPr lang="de-DE" altLang="de-DE" sz="2400" b="1">
                <a:solidFill>
                  <a:srgbClr val="FF0000"/>
                </a:solidFill>
                <a:cs typeface="Times New Roman" pitchFamily="18" charset="0"/>
              </a:rPr>
              <a:t>T </a:t>
            </a:r>
            <a:r>
              <a:rPr lang="de-DE" altLang="de-DE" sz="2400" b="1">
                <a:solidFill>
                  <a:srgbClr val="000000"/>
                </a:solidFill>
                <a:cs typeface="Times New Roman" pitchFamily="18" charset="0"/>
              </a:rPr>
              <a:t> *   </a:t>
            </a:r>
            <a:r>
              <a:rPr lang="de-DE" altLang="de-DE" sz="2400">
                <a:solidFill>
                  <a:srgbClr val="FF0000"/>
                </a:solidFill>
                <a:cs typeface="Times New Roman" pitchFamily="18" charset="0"/>
              </a:rPr>
              <a:t>Δ</a:t>
            </a:r>
            <a:r>
              <a:rPr lang="de-DE" altLang="de-DE" sz="2400" b="1">
                <a:solidFill>
                  <a:srgbClr val="FF0000"/>
                </a:solidFill>
                <a:cs typeface="Times New Roman" pitchFamily="18" charset="0"/>
              </a:rPr>
              <a:t>Q</a:t>
            </a:r>
            <a:r>
              <a:rPr lang="de-DE" altLang="de-DE" sz="2400"/>
              <a:t>   heißt  </a:t>
            </a:r>
            <a:r>
              <a:rPr lang="de-DE" altLang="de-DE" b="1" u="sng">
                <a:solidFill>
                  <a:srgbClr val="0000FF"/>
                </a:solidFill>
              </a:rPr>
              <a:t>Exergie</a:t>
            </a:r>
            <a:br>
              <a:rPr lang="de-DE" altLang="de-DE" b="1" u="sng">
                <a:solidFill>
                  <a:srgbClr val="0000FF"/>
                </a:solidFill>
              </a:rPr>
            </a:br>
            <a:r>
              <a:rPr lang="de-DE" altLang="de-DE" sz="1000" u="sng">
                <a:solidFill>
                  <a:srgbClr val="0000FF"/>
                </a:solidFill>
              </a:rPr>
              <a:t>  </a:t>
            </a:r>
          </a:p>
          <a:p>
            <a:pPr eaLnBrk="1" hangingPunct="1"/>
            <a:r>
              <a:rPr lang="de-DE" altLang="de-DE" sz="1800">
                <a:solidFill>
                  <a:srgbClr val="0000FF"/>
                </a:solidFill>
              </a:rPr>
              <a:t>also:        </a:t>
            </a:r>
            <a:r>
              <a:rPr lang="de-DE" altLang="de-DE" sz="1800" b="1">
                <a:solidFill>
                  <a:srgbClr val="0000FF"/>
                </a:solidFill>
              </a:rPr>
              <a:t>Exergie </a:t>
            </a:r>
            <a:r>
              <a:rPr lang="de-DE" altLang="de-DE" sz="1800">
                <a:solidFill>
                  <a:srgbClr val="0000FF"/>
                </a:solidFill>
              </a:rPr>
              <a:t>= </a:t>
            </a:r>
            <a:r>
              <a:rPr lang="de-DE" altLang="de-DE" sz="1800" b="1">
                <a:solidFill>
                  <a:srgbClr val="FF3300"/>
                </a:solidFill>
              </a:rPr>
              <a:t>Carnotfaktor</a:t>
            </a:r>
            <a:r>
              <a:rPr lang="de-DE" altLang="de-DE" sz="1800">
                <a:solidFill>
                  <a:srgbClr val="0000FF"/>
                </a:solidFill>
              </a:rPr>
              <a:t> * entnommene Wärmemenge</a:t>
            </a:r>
            <a:br>
              <a:rPr lang="de-DE" altLang="de-DE" sz="1800">
                <a:solidFill>
                  <a:srgbClr val="0000FF"/>
                </a:solidFill>
              </a:rPr>
            </a:br>
            <a:r>
              <a:rPr lang="de-DE" altLang="de-DE" sz="1800">
                <a:solidFill>
                  <a:srgbClr val="0000FF"/>
                </a:solidFill>
              </a:rPr>
              <a:t>                             = „ maximal </a:t>
            </a:r>
            <a:r>
              <a:rPr lang="de-DE" altLang="de-DE" sz="1800" b="1">
                <a:solidFill>
                  <a:srgbClr val="0000FF"/>
                </a:solidFill>
              </a:rPr>
              <a:t>verfügbare Arbeit</a:t>
            </a:r>
            <a:r>
              <a:rPr lang="de-DE" altLang="de-DE" sz="1800">
                <a:solidFill>
                  <a:srgbClr val="0000FF"/>
                </a:solidFill>
              </a:rPr>
              <a:t>“</a:t>
            </a:r>
            <a:endParaRPr lang="de-DE" altLang="de-DE" sz="900"/>
          </a:p>
        </p:txBody>
      </p:sp>
      <p:sp>
        <p:nvSpPr>
          <p:cNvPr id="15368" name="Text Box 27"/>
          <p:cNvSpPr txBox="1">
            <a:spLocks noChangeArrowheads="1"/>
          </p:cNvSpPr>
          <p:nvPr/>
        </p:nvSpPr>
        <p:spPr bwMode="auto">
          <a:xfrm>
            <a:off x="34925" y="44450"/>
            <a:ext cx="2460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1400"/>
              <a:t>1.1</a:t>
            </a:r>
          </a:p>
        </p:txBody>
      </p:sp>
      <p:sp>
        <p:nvSpPr>
          <p:cNvPr id="2" name="Ellipse 1"/>
          <p:cNvSpPr/>
          <p:nvPr/>
        </p:nvSpPr>
        <p:spPr>
          <a:xfrm>
            <a:off x="8566150" y="257175"/>
            <a:ext cx="222250" cy="22225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23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1857</Words>
  <Application>Microsoft Office PowerPoint</Application>
  <PresentationFormat>Bildschirmpräsentation (4:3)</PresentationFormat>
  <Paragraphs>393</Paragraphs>
  <Slides>40</Slides>
  <Notes>4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  <vt:variant>
        <vt:lpstr>Zielgruppenorientierte Präsentationen</vt:lpstr>
      </vt:variant>
      <vt:variant>
        <vt:i4>1</vt:i4>
      </vt:variant>
    </vt:vector>
  </HeadingPairs>
  <TitlesOfParts>
    <vt:vector size="42" baseType="lpstr">
      <vt:lpstr>Larissa</vt:lpstr>
      <vt:lpstr>Wärmepumpe oder KWK - wer trägt die Energiewende im Wärmebereich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2. Vergleich: KWK und  {GuD + WP}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WP-Forum2015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jerrry</dc:creator>
  <cp:lastModifiedBy>jerrry</cp:lastModifiedBy>
  <cp:revision>151</cp:revision>
  <dcterms:created xsi:type="dcterms:W3CDTF">2015-11-01T09:31:10Z</dcterms:created>
  <dcterms:modified xsi:type="dcterms:W3CDTF">2015-12-06T11:20:06Z</dcterms:modified>
</cp:coreProperties>
</file>